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00042"/>
            <a:ext cx="6715172" cy="36433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бюджетное дошкольное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«Детский сад № 303»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2"/>
                </a:solidFill>
              </a:rPr>
              <a:t>Игра с правилами «Приключения Маши и Вити» </a:t>
            </a:r>
            <a:br>
              <a:rPr lang="ru-RU" sz="3100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2"/>
                </a:solidFill>
              </a:rPr>
              <a:t>для детей 5-7 лет</a:t>
            </a:r>
            <a:endParaRPr lang="ru-RU" sz="31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143512"/>
            <a:ext cx="6572280" cy="1068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j-lt"/>
              </a:rPr>
              <a:t>Разработала: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 воспитатель МБДОУ «Детский сад № 303»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Кузьменко Ю.К.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72494" cy="107157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Руководство игрой с правилами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chemeClr val="accent1"/>
                </a:solidFill>
              </a:rPr>
              <a:t>Объединение предметов сюжетом 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WP_20160301_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00528" cy="2247210"/>
          </a:xfrm>
        </p:spPr>
      </p:pic>
      <p:pic>
        <p:nvPicPr>
          <p:cNvPr id="6" name="Содержимое 5" descr="WP_20160405_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357298"/>
            <a:ext cx="4000528" cy="2247211"/>
          </a:xfrm>
        </p:spPr>
      </p:pic>
      <p:pic>
        <p:nvPicPr>
          <p:cNvPr id="1026" name="Picture 2" descr="S:\Users\Ольга\Desktop\м-к игра с правилами фото\WP_20160405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4000527" cy="2247210"/>
          </a:xfrm>
          <a:prstGeom prst="rect">
            <a:avLst/>
          </a:prstGeom>
          <a:noFill/>
        </p:spPr>
      </p:pic>
      <p:pic>
        <p:nvPicPr>
          <p:cNvPr id="1027" name="Picture 3" descr="S:\Users\Ольга\Desktop\м-к игра с правилами фото\WP_20160405_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29066"/>
            <a:ext cx="4000496" cy="224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98080" cy="857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Приключения Маши и Вити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7929618" cy="52673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Жили-были Маша и Витя. Пошли они гулять в лес. Шли, шли и увидели подарок на тропинке. « Смотри, Маша, какой подарок, наверно, его кто-то потерял.» Взяли они с собой подарок и пошли дальше. Видят – сидит на пенечке клоун и плачет: « Где мой подарочек? Маша говорит: « Вот твой подарок.» « Ура, мой подарок нашелся! Спасибо Вам. Давайте дружить.» Пошли они дальше, вышли на полянку и увидели бабочку. Ловили, ловили они бабочку, но не поймали, она улетела. Сели они на пенек отдохнуть и услышали пение птички. Послушали песенку и пошли дальше. Под кустом они нашли мячик и решили поиграть в футбол. Маша услышала чей-то голосок. Под елкой сидел большой цыпленок. Маша позвала Витю и клоуна: «Идите сюда, я Вам покажу цыпленка, он такой милый.» Вдруг они услышали шум сверху. Подняли головы и увидели вертолет. Вертолет вела мышка. Мышка опустила лестницу, и Маша, Витя, клоун и цыпленок, забрались на вертолет, полетели. Вертолет взлетел очень высоко. Маша увидела домик. А мышка сказала: « Это мой домик.» Мышка посадила вертолет около своего дома. Все зашли в дом и съели большой арбуз. Маша с Витей позвонили маме с папой и сказали: « Не волнуйтесь, мы скоро придем.» На улице шел дождь. Маша с Витей попросили у мышки зонтик и пошли домой.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Участие детей в изготовлении игры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71612"/>
            <a:ext cx="3999086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999087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39790"/>
            <a:ext cx="3999084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3999086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64" y="142852"/>
            <a:ext cx="3999084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3999085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850112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Придумывание правил игры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Играют пять человек.</a:t>
            </a:r>
          </a:p>
          <a:p>
            <a:r>
              <a:rPr lang="ru-RU" sz="2000" dirty="0" smtClean="0"/>
              <a:t>Очередность игроков выбирается с помощью волчка.</a:t>
            </a:r>
          </a:p>
          <a:p>
            <a:r>
              <a:rPr lang="ru-RU" sz="2000" dirty="0" smtClean="0"/>
              <a:t>Если фишка попадает на синий кружок – три хода вперед, если на зеленый кружок – три хода назад.</a:t>
            </a:r>
          </a:p>
          <a:p>
            <a:r>
              <a:rPr lang="ru-RU" sz="2000" dirty="0" smtClean="0"/>
              <a:t>Выигрывает тот, кто первым дойдет до конца.</a:t>
            </a:r>
          </a:p>
          <a:p>
            <a:r>
              <a:rPr lang="ru-RU" sz="2000" dirty="0" smtClean="0"/>
              <a:t>Проигравшие изображают животных, выпавших им на кубике. 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Играют четыре человека.</a:t>
            </a:r>
          </a:p>
          <a:p>
            <a:r>
              <a:rPr lang="ru-RU" sz="1900" dirty="0" smtClean="0"/>
              <a:t>Очередность игроков выбирается с помощью считалки.</a:t>
            </a:r>
          </a:p>
          <a:p>
            <a:r>
              <a:rPr lang="ru-RU" sz="1800" dirty="0" smtClean="0"/>
              <a:t>Если фишка попадает на синий кружок – три хода назад, если на зеленый кружок – три хода вперед.</a:t>
            </a:r>
          </a:p>
          <a:p>
            <a:r>
              <a:rPr lang="ru-RU" sz="1800" dirty="0" smtClean="0"/>
              <a:t>Проигрывает тот, кто последним дойдет до конца.</a:t>
            </a:r>
          </a:p>
          <a:p>
            <a:r>
              <a:rPr lang="ru-RU" sz="1800" dirty="0" smtClean="0"/>
              <a:t>Проигравший пропускает один кон игры.</a:t>
            </a:r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pPr>
              <a:buFont typeface="Courier New" pitchFamily="49" charset="0"/>
              <a:buChar char="o"/>
            </a:pPr>
            <a:endParaRPr lang="ru-RU" sz="1900" dirty="0" smtClean="0"/>
          </a:p>
          <a:p>
            <a:pPr>
              <a:buNone/>
            </a:pPr>
            <a:endParaRPr lang="ru-RU" sz="1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Изменение правил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Подготовительный этап: прежде, чем начать действовать, договариваться о правилах игры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999086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999085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4000528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71612"/>
            <a:ext cx="3999086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Взаимодействие по правилам игры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714488"/>
            <a:ext cx="3999086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999086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3999085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14488"/>
            <a:ext cx="2233657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Анализ работы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57256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300" dirty="0" smtClean="0"/>
              <a:t>В играх с правилами формируется произвольность в общении детей со сверстниками, развивается воображение, речь. Общаясь и взаимодействуя со сверстниками, ребенок начинает ориентироваться не только на непосредственные отношения с ними, предметную ситуацию, но и на сознательно принятые задачи, нормы, правила. Общение приобретает определенный контекст, из него исчезают импульсивные реакции детей, уступая место осознанным действиям и высказываниям, соответствующим принятым задачам.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Литература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Кравцова Е.Е. Разбуди в ребенке волшебника: Кн. для воспитателей дет. сада и родителей. — М.: Просвещение: Учебная литература, 1996.</a:t>
            </a:r>
          </a:p>
          <a:p>
            <a:r>
              <a:rPr lang="ru-RU" sz="2000" dirty="0" err="1" smtClean="0"/>
              <a:t>Михайленко</a:t>
            </a:r>
            <a:r>
              <a:rPr lang="ru-RU" sz="2000" dirty="0" smtClean="0"/>
              <a:t> Н.Я., Короткова Н.А. </a:t>
            </a:r>
            <a:r>
              <a:rPr lang="ru-RU" sz="2000" cap="all" dirty="0" smtClean="0"/>
              <a:t>Игра с правилами в дошкольном возрасте. </a:t>
            </a:r>
            <a:r>
              <a:rPr lang="ru-RU" sz="2000" dirty="0" smtClean="0"/>
              <a:t>М. Академический Проект, 4-е изд. 2002.</a:t>
            </a:r>
          </a:p>
          <a:p>
            <a:r>
              <a:rPr lang="ru-RU" sz="2000" dirty="0" smtClean="0"/>
              <a:t>От рождения до школы. Примерная основная образовательная программа дошкольного образования (</a:t>
            </a:r>
            <a:r>
              <a:rPr lang="ru-RU" sz="2000" dirty="0" err="1" smtClean="0"/>
              <a:t>пилотный</a:t>
            </a:r>
            <a:r>
              <a:rPr lang="ru-RU" sz="2000" dirty="0" smtClean="0"/>
              <a:t> вариант)/Под редакцией H.Е. </a:t>
            </a:r>
            <a:r>
              <a:rPr lang="ru-RU" sz="2000" dirty="0" err="1" smtClean="0"/>
              <a:t>Вераксы</a:t>
            </a:r>
            <a:r>
              <a:rPr lang="ru-RU" sz="2000" dirty="0" smtClean="0"/>
              <a:t>, Т.С. Комаровой, М.А. Васильевой. – 3-е издание, исправленное и дополненное. – М.: МОЗАИКА – СИНТЕЗ, 2015. 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4288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Спасибо за внимание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Содержание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Целевые ориентиры. </a:t>
            </a:r>
          </a:p>
          <a:p>
            <a:r>
              <a:rPr lang="ru-RU" dirty="0" smtClean="0"/>
              <a:t>Актуальность.</a:t>
            </a:r>
          </a:p>
          <a:p>
            <a:r>
              <a:rPr lang="ru-RU" dirty="0" smtClean="0"/>
              <a:t>Цели и задачи.</a:t>
            </a:r>
          </a:p>
          <a:p>
            <a:r>
              <a:rPr lang="ru-RU" dirty="0" smtClean="0"/>
              <a:t>Принципы организации игр с правилами.</a:t>
            </a:r>
          </a:p>
          <a:p>
            <a:r>
              <a:rPr lang="ru-RU" dirty="0" smtClean="0"/>
              <a:t>Методы формирования произвольного общения</a:t>
            </a:r>
          </a:p>
          <a:p>
            <a:pPr>
              <a:buNone/>
            </a:pPr>
            <a:r>
              <a:rPr lang="ru-RU" dirty="0" smtClean="0"/>
              <a:t>детей со сверстниками.</a:t>
            </a:r>
          </a:p>
          <a:p>
            <a:r>
              <a:rPr lang="ru-RU" dirty="0" smtClean="0"/>
              <a:t>Планируемые результаты.</a:t>
            </a:r>
          </a:p>
          <a:p>
            <a:r>
              <a:rPr lang="ru-RU" dirty="0" smtClean="0"/>
              <a:t>Руководство игрой с правилами.</a:t>
            </a:r>
          </a:p>
          <a:p>
            <a:r>
              <a:rPr lang="ru-RU" dirty="0" smtClean="0"/>
              <a:t>Анализ работы.</a:t>
            </a:r>
          </a:p>
          <a:p>
            <a:r>
              <a:rPr lang="ru-RU" dirty="0" smtClean="0"/>
              <a:t>Литература.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Целевые ориентиры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Ребенок проявляет инициативу и самостоятельность в игре.</a:t>
            </a:r>
          </a:p>
          <a:p>
            <a:r>
              <a:rPr lang="ru-RU" dirty="0" smtClean="0"/>
              <a:t>Ребенок активно взаимодействует со сверстниками и взрослыми, участвует в совместных играх.</a:t>
            </a:r>
          </a:p>
          <a:p>
            <a:r>
              <a:rPr lang="ru-RU" dirty="0" smtClean="0"/>
              <a:t>Способен договариваться, учитывать интересы и чувства других, сопереживать неудачам и радоваться успехам других.</a:t>
            </a:r>
          </a:p>
          <a:p>
            <a:r>
              <a:rPr lang="ru-RU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</a:t>
            </a:r>
            <a:br>
              <a:rPr lang="ru-RU" dirty="0" smtClean="0"/>
            </a:br>
            <a:r>
              <a:rPr lang="ru-RU" dirty="0" smtClean="0"/>
              <a:t>подчиняться разным правилам и социальным нормам. </a:t>
            </a:r>
          </a:p>
          <a:p>
            <a:r>
              <a:rPr lang="ru-RU" dirty="0" smtClean="0"/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общения.</a:t>
            </a:r>
          </a:p>
          <a:p>
            <a:r>
              <a:rPr lang="ru-RU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Актуальность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воображения – необходимое условие овладения дошкольниками полноценной игрой.</a:t>
            </a:r>
          </a:p>
          <a:p>
            <a:pPr fontAlgn="t"/>
            <a:r>
              <a:rPr lang="ru-RU" dirty="0" smtClean="0"/>
              <a:t>Игра с правилами – ведущий вид игры в старшем дошкольном возрасте. В игре происходят важнейшие изменения психики детей, осуществляется подготовка к новой, более сложной деятельности – учению, формируются произвольные формы общения детей с окружающими людьми.</a:t>
            </a:r>
          </a:p>
          <a:p>
            <a:pPr fontAlgn="t"/>
            <a:r>
              <a:rPr lang="ru-RU" dirty="0" smtClean="0"/>
              <a:t>Взаимодействие, общение детей со сверстниками – один из компонентов психологической готовности к школе. Чтобы безболезненно перейти от игры к учению дети должны уметь слушать ответ товарища, анализировать его, учитывать его точку зрения, что поможет им в школе найти адекватный способ решения учебной задачи.</a:t>
            </a:r>
          </a:p>
          <a:p>
            <a:pPr fontAlgn="t"/>
            <a:r>
              <a:rPr lang="ru-RU" dirty="0" smtClean="0"/>
              <a:t>Произвольность в общении детей со сверстниками формируется в играх с правилами. В играх с правилами дети учатся принимать правила, действовать на их основе; взаимодействовать и сотрудничать со сверстниками на основе правил; учитывать игровую позицию партнера, перестраивать свое поведение в соответствии с ней, удерживать условность своей позиции и позиции партнера.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Цель:</a:t>
            </a:r>
            <a:r>
              <a:rPr lang="ru-RU" sz="2400" dirty="0" smtClean="0"/>
              <a:t> формировать произвольность в общении детей со сверстниками, развивать воображение, речь.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5434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chemeClr val="accent2"/>
                </a:solidFill>
              </a:rPr>
              <a:t>Задачи:</a:t>
            </a:r>
          </a:p>
          <a:p>
            <a:pPr marL="624078" indent="-514350"/>
            <a:r>
              <a:rPr lang="ru-RU" b="1" dirty="0" smtClean="0"/>
              <a:t>Обогащение содержания игр детей</a:t>
            </a:r>
          </a:p>
          <a:p>
            <a:pPr marL="624078" indent="-514350">
              <a:buFontTx/>
              <a:buChar char="-"/>
            </a:pPr>
            <a:r>
              <a:rPr lang="ru-RU" dirty="0" smtClean="0"/>
              <a:t>побуждать детей объединять как можно больше предметов рассказом по смыслу в целостный сюжет; превращать в игру с правилами придуманные ими истории</a:t>
            </a:r>
          </a:p>
          <a:p>
            <a:pPr marL="624078" indent="-514350"/>
            <a:r>
              <a:rPr lang="ru-RU" b="1" dirty="0" smtClean="0"/>
              <a:t>Освоение основных умений, связанных со способами построения игр</a:t>
            </a:r>
          </a:p>
          <a:p>
            <a:pPr marL="624078" indent="-514350">
              <a:buFontTx/>
              <a:buChar char="-"/>
            </a:pPr>
            <a:r>
              <a:rPr lang="ru-RU" dirty="0" smtClean="0"/>
              <a:t>побуждать детей осмысливать правила, объяснять их партнерам; побуждать детей переставлять, менять правила; побуждать детей анализировать выполнение правил участниками игры</a:t>
            </a:r>
          </a:p>
          <a:p>
            <a:pPr marL="624078" indent="-514350"/>
            <a:r>
              <a:rPr lang="ru-RU" b="1" dirty="0" smtClean="0"/>
              <a:t>Развитие игрового взаимодействия между детьми</a:t>
            </a:r>
          </a:p>
          <a:p>
            <a:pPr marL="624078" indent="-514350">
              <a:buFontTx/>
              <a:buChar char="-"/>
            </a:pPr>
            <a:r>
              <a:rPr lang="ru-RU" dirty="0" smtClean="0"/>
              <a:t>учить детей самостоятельно договариваться, согласовывать свои действия с партнером по игре с учетом правил; учить детей вырабатывать совместный способ игры, распределять участников, договариваться о стратегии и тактике игры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Принципы организации игр с правилами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Открытость и доступность:</a:t>
            </a:r>
            <a:r>
              <a:rPr lang="ru-RU" dirty="0" smtClean="0"/>
              <a:t> свободное участие желающих; любая игра должна быть проста и понятна.</a:t>
            </a:r>
          </a:p>
          <a:p>
            <a:pPr lvl="0"/>
            <a:r>
              <a:rPr lang="ru-RU" b="1" dirty="0" smtClean="0"/>
              <a:t>Коллективность: </a:t>
            </a:r>
            <a:r>
              <a:rPr lang="ru-RU" dirty="0" smtClean="0"/>
              <a:t>отражает совместный характер игровой деятельности, способствует развитию товарищеских взаимоотношений, учит мыслить и действовать сообща. </a:t>
            </a:r>
          </a:p>
          <a:p>
            <a:r>
              <a:rPr lang="ru-RU" b="1" dirty="0" smtClean="0"/>
              <a:t>Целеустремленность: </a:t>
            </a:r>
            <a:r>
              <a:rPr lang="ru-RU" dirty="0" smtClean="0"/>
              <a:t>отражает единство цели для игрока и его соперника.</a:t>
            </a:r>
          </a:p>
          <a:p>
            <a:pPr lvl="0"/>
            <a:r>
              <a:rPr lang="ru-RU" b="1" dirty="0" smtClean="0"/>
              <a:t>Состязательность и соревнование: </a:t>
            </a:r>
            <a:r>
              <a:rPr lang="ru-RU" dirty="0" smtClean="0"/>
              <a:t>без соревнования нет игры, побуждает к активной самостоятельной деятельности, мобилизует физические, индивидуальные и душевные силы.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/>
                </a:solidFill>
              </a:rPr>
              <a:t>Методы формирования произвольного общения детей со сверстниками</a:t>
            </a:r>
            <a:endParaRPr lang="ru-RU" sz="2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68632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Воспитатель – организатор</a:t>
            </a:r>
          </a:p>
          <a:p>
            <a:r>
              <a:rPr lang="ru-RU" sz="3000" dirty="0" smtClean="0"/>
              <a:t>Воспитатель – советчик</a:t>
            </a:r>
          </a:p>
          <a:p>
            <a:r>
              <a:rPr lang="ru-RU" sz="3000" dirty="0" smtClean="0"/>
              <a:t>Воспитатель – партнер</a:t>
            </a:r>
          </a:p>
          <a:p>
            <a:r>
              <a:rPr lang="ru-RU" sz="3000" dirty="0" smtClean="0"/>
              <a:t>Воспитатель – «незнайка», «неумейка»</a:t>
            </a:r>
          </a:p>
          <a:p>
            <a:r>
              <a:rPr lang="ru-RU" sz="3000" dirty="0" smtClean="0"/>
              <a:t>Введение управляющего, тренера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Планируемые результаты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>
            <a:normAutofit fontScale="92500" lnSpcReduction="10000"/>
          </a:bodyPr>
          <a:lstStyle/>
          <a:p>
            <a:pPr marL="624078" indent="-514350"/>
            <a:r>
              <a:rPr lang="ru-RU" dirty="0" smtClean="0"/>
              <a:t>объединяют до 15 предметов рассказом по смыслу в целостный сюжет </a:t>
            </a:r>
          </a:p>
          <a:p>
            <a:pPr marL="624078" indent="-514350"/>
            <a:r>
              <a:rPr lang="ru-RU" dirty="0" smtClean="0"/>
              <a:t>превращают в игру с правилами придуманные ими истории</a:t>
            </a:r>
          </a:p>
          <a:p>
            <a:pPr marL="624078" indent="-514350"/>
            <a:r>
              <a:rPr lang="ru-RU" dirty="0" smtClean="0"/>
              <a:t>осмысливают правила, объясняют их партнерам</a:t>
            </a:r>
          </a:p>
          <a:p>
            <a:pPr marL="624078" indent="-514350"/>
            <a:r>
              <a:rPr lang="ru-RU" dirty="0" smtClean="0"/>
              <a:t>переставляют, меняют правила </a:t>
            </a:r>
          </a:p>
          <a:p>
            <a:pPr marL="624078" indent="-514350"/>
            <a:r>
              <a:rPr lang="ru-RU" dirty="0" smtClean="0"/>
              <a:t>анализируют выполнение правил участниками игры</a:t>
            </a:r>
          </a:p>
          <a:p>
            <a:pPr marL="624078" indent="-514350"/>
            <a:r>
              <a:rPr lang="ru-RU" dirty="0" smtClean="0"/>
              <a:t>самостоятельно договариваются, согласовывают свои действия с партнером по игре с учетом правил</a:t>
            </a:r>
          </a:p>
          <a:p>
            <a:pPr marL="624078" indent="-514350"/>
            <a:r>
              <a:rPr lang="ru-RU" dirty="0" smtClean="0"/>
              <a:t>вырабатывают совместный способ игры, распределяют участников, договариваются о стратегии и тактике игры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587</TotalTime>
  <Words>1119</Words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Муниципальное бюджетное дошкольное образовательное учреждение  «Детский сад № 303»   Игра с правилами «Приключения Маши и Вити»  для детей 5-7 лет</vt:lpstr>
      <vt:lpstr>Слайд 2</vt:lpstr>
      <vt:lpstr>Содержание</vt:lpstr>
      <vt:lpstr>Целевые ориентиры</vt:lpstr>
      <vt:lpstr>Актуальность</vt:lpstr>
      <vt:lpstr>Цель: формировать произвольность в общении детей со сверстниками, развивать воображение, речь.</vt:lpstr>
      <vt:lpstr>Принципы организации игр с правилами</vt:lpstr>
      <vt:lpstr>Методы формирования произвольного общения детей со сверстниками</vt:lpstr>
      <vt:lpstr>Планируемые результаты</vt:lpstr>
      <vt:lpstr>Руководство игрой с правилами  Объединение предметов сюжетом </vt:lpstr>
      <vt:lpstr>Приключения Маши и Вити</vt:lpstr>
      <vt:lpstr>Участие детей в изготовлении игры</vt:lpstr>
      <vt:lpstr>Слайд 13</vt:lpstr>
      <vt:lpstr>Придумывание правил игры</vt:lpstr>
      <vt:lpstr>Подготовительный этап: прежде, чем начать действовать, договариваться о правилах игры</vt:lpstr>
      <vt:lpstr>Взаимодействие по правилам игры</vt:lpstr>
      <vt:lpstr>Анализ работы</vt:lpstr>
      <vt:lpstr>Литература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дзщдзлщз0лщз</dc:title>
  <dc:creator>Ольга</dc:creator>
  <cp:lastModifiedBy>Ольга</cp:lastModifiedBy>
  <cp:revision>80</cp:revision>
  <dcterms:created xsi:type="dcterms:W3CDTF">2017-01-04T18:38:00Z</dcterms:created>
  <dcterms:modified xsi:type="dcterms:W3CDTF">2017-04-26T08:48:09Z</dcterms:modified>
</cp:coreProperties>
</file>