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1" r:id="rId14"/>
    <p:sldId id="269" r:id="rId15"/>
    <p:sldId id="274" r:id="rId16"/>
    <p:sldId id="276" r:id="rId17"/>
    <p:sldId id="275" r:id="rId18"/>
    <p:sldId id="277" r:id="rId19"/>
    <p:sldId id="278" r:id="rId20"/>
    <p:sldId id="279" r:id="rId21"/>
    <p:sldId id="280" r:id="rId22"/>
    <p:sldId id="270" r:id="rId23"/>
    <p:sldId id="272" r:id="rId24"/>
    <p:sldId id="258" r:id="rId25"/>
    <p:sldId id="273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42" autoAdjust="0"/>
    <p:restoredTop sz="94660"/>
  </p:normalViewPr>
  <p:slideViewPr>
    <p:cSldViewPr>
      <p:cViewPr varScale="1">
        <p:scale>
          <a:sx n="39" d="100"/>
          <a:sy n="39" d="100"/>
        </p:scale>
        <p:origin x="-72" y="-86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97780F-C2A8-4F13-BB7F-80C361D0ED88}" type="doc">
      <dgm:prSet loTypeId="urn:microsoft.com/office/officeart/2005/8/layout/vList5" loCatId="list" qsTypeId="urn:microsoft.com/office/officeart/2005/8/quickstyle/3d1" qsCatId="3D" csTypeId="urn:microsoft.com/office/officeart/2005/8/colors/accent6_4" csCatId="accent6" phldr="1"/>
      <dgm:spPr/>
      <dgm:t>
        <a:bodyPr/>
        <a:lstStyle/>
        <a:p>
          <a:endParaRPr lang="ru-RU"/>
        </a:p>
      </dgm:t>
    </dgm:pt>
    <dgm:pt modelId="{668BCA22-EF8E-435A-AB8D-7185DE5FFDA3}">
      <dgm:prSet phldrT="[Текст]"/>
      <dgm:spPr/>
      <dgm:t>
        <a:bodyPr/>
        <a:lstStyle/>
        <a:p>
          <a:r>
            <a:rPr lang="ru-RU" dirty="0" smtClean="0"/>
            <a:t>Информационно-аналитические</a:t>
          </a:r>
          <a:endParaRPr lang="ru-RU" dirty="0"/>
        </a:p>
      </dgm:t>
    </dgm:pt>
    <dgm:pt modelId="{CF3C8586-6212-4845-808C-5C45509E250A}" type="parTrans" cxnId="{7AEE2439-7854-4884-9CDD-7BD42E788A78}">
      <dgm:prSet/>
      <dgm:spPr/>
      <dgm:t>
        <a:bodyPr/>
        <a:lstStyle/>
        <a:p>
          <a:endParaRPr lang="ru-RU"/>
        </a:p>
      </dgm:t>
    </dgm:pt>
    <dgm:pt modelId="{21671CF4-F5A3-48AC-9CC1-9D704D6BCBE8}" type="sibTrans" cxnId="{7AEE2439-7854-4884-9CDD-7BD42E788A78}">
      <dgm:prSet/>
      <dgm:spPr/>
      <dgm:t>
        <a:bodyPr/>
        <a:lstStyle/>
        <a:p>
          <a:endParaRPr lang="ru-RU"/>
        </a:p>
      </dgm:t>
    </dgm:pt>
    <dgm:pt modelId="{A2E3CA08-773B-4919-96E2-2F5639597D41}">
      <dgm:prSet phldrT="[Текст]"/>
      <dgm:spPr/>
      <dgm:t>
        <a:bodyPr/>
        <a:lstStyle/>
        <a:p>
          <a:r>
            <a:rPr lang="ru-RU" dirty="0" smtClean="0"/>
            <a:t>Проведение соц. опросов, срезов; анкетирование; индивидуальные беседы</a:t>
          </a:r>
          <a:endParaRPr lang="ru-RU" dirty="0"/>
        </a:p>
      </dgm:t>
    </dgm:pt>
    <dgm:pt modelId="{02F9ED5C-6860-4C5E-9B64-73D6619EDAAB}" type="parTrans" cxnId="{F2BAEED4-6439-4C16-A3F3-6D9A5E14DFB6}">
      <dgm:prSet/>
      <dgm:spPr/>
      <dgm:t>
        <a:bodyPr/>
        <a:lstStyle/>
        <a:p>
          <a:endParaRPr lang="ru-RU"/>
        </a:p>
      </dgm:t>
    </dgm:pt>
    <dgm:pt modelId="{864CF5B2-A019-4F84-B904-7D936EF8BB39}" type="sibTrans" cxnId="{F2BAEED4-6439-4C16-A3F3-6D9A5E14DFB6}">
      <dgm:prSet/>
      <dgm:spPr/>
      <dgm:t>
        <a:bodyPr/>
        <a:lstStyle/>
        <a:p>
          <a:endParaRPr lang="ru-RU"/>
        </a:p>
      </dgm:t>
    </dgm:pt>
    <dgm:pt modelId="{CE1CF169-B70F-4EEF-8FEA-141E6F41E27F}">
      <dgm:prSet phldrT="[Текст]"/>
      <dgm:spPr/>
      <dgm:t>
        <a:bodyPr/>
        <a:lstStyle/>
        <a:p>
          <a:r>
            <a:rPr lang="ru-RU" dirty="0" err="1" smtClean="0"/>
            <a:t>Досуговые</a:t>
          </a:r>
          <a:endParaRPr lang="ru-RU" dirty="0"/>
        </a:p>
      </dgm:t>
    </dgm:pt>
    <dgm:pt modelId="{4A84DD90-9CA8-4B9E-9489-4C07CBBED10B}" type="parTrans" cxnId="{A9519BCA-5E66-4E31-A708-25A5444E36B0}">
      <dgm:prSet/>
      <dgm:spPr/>
      <dgm:t>
        <a:bodyPr/>
        <a:lstStyle/>
        <a:p>
          <a:endParaRPr lang="ru-RU"/>
        </a:p>
      </dgm:t>
    </dgm:pt>
    <dgm:pt modelId="{EBBB8C2B-59BC-44D3-B8FE-FF040813B86A}" type="sibTrans" cxnId="{A9519BCA-5E66-4E31-A708-25A5444E36B0}">
      <dgm:prSet/>
      <dgm:spPr/>
      <dgm:t>
        <a:bodyPr/>
        <a:lstStyle/>
        <a:p>
          <a:endParaRPr lang="ru-RU"/>
        </a:p>
      </dgm:t>
    </dgm:pt>
    <dgm:pt modelId="{BE5CB15D-E9A5-4047-9054-8DDCE8FCA329}">
      <dgm:prSet phldrT="[Текст]"/>
      <dgm:spPr/>
      <dgm:t>
        <a:bodyPr/>
        <a:lstStyle/>
        <a:p>
          <a:r>
            <a:rPr lang="ru-RU" dirty="0" smtClean="0"/>
            <a:t>Совместные досуги, праздники; выставки детских работ; кружки, секции, клубы по интересам </a:t>
          </a:r>
          <a:endParaRPr lang="ru-RU" dirty="0"/>
        </a:p>
      </dgm:t>
    </dgm:pt>
    <dgm:pt modelId="{7E8D9011-3DD4-488B-8A66-F599914E931E}" type="parTrans" cxnId="{016464CC-54C4-44CC-BB74-B98B5C81631B}">
      <dgm:prSet/>
      <dgm:spPr/>
      <dgm:t>
        <a:bodyPr/>
        <a:lstStyle/>
        <a:p>
          <a:endParaRPr lang="ru-RU"/>
        </a:p>
      </dgm:t>
    </dgm:pt>
    <dgm:pt modelId="{62BEB67B-D5F5-45B6-BBC7-C1A080B99101}" type="sibTrans" cxnId="{016464CC-54C4-44CC-BB74-B98B5C81631B}">
      <dgm:prSet/>
      <dgm:spPr/>
      <dgm:t>
        <a:bodyPr/>
        <a:lstStyle/>
        <a:p>
          <a:endParaRPr lang="ru-RU"/>
        </a:p>
      </dgm:t>
    </dgm:pt>
    <dgm:pt modelId="{74470B7A-B13C-44D3-9DC9-8250E3BDC7B9}">
      <dgm:prSet phldrT="[Текст]"/>
      <dgm:spPr/>
      <dgm:t>
        <a:bodyPr/>
        <a:lstStyle/>
        <a:p>
          <a:r>
            <a:rPr lang="ru-RU" dirty="0" smtClean="0"/>
            <a:t>Наглядно-информационные</a:t>
          </a:r>
          <a:endParaRPr lang="ru-RU" dirty="0"/>
        </a:p>
      </dgm:t>
    </dgm:pt>
    <dgm:pt modelId="{2C5760DF-65BE-4E07-92FA-A55DE955BFCA}" type="parTrans" cxnId="{8F8A3684-BE86-4055-A95B-2518B00AA164}">
      <dgm:prSet/>
      <dgm:spPr/>
      <dgm:t>
        <a:bodyPr/>
        <a:lstStyle/>
        <a:p>
          <a:endParaRPr lang="ru-RU"/>
        </a:p>
      </dgm:t>
    </dgm:pt>
    <dgm:pt modelId="{C4DA517F-BFD8-45A1-A301-59C5BA6E32E0}" type="sibTrans" cxnId="{8F8A3684-BE86-4055-A95B-2518B00AA164}">
      <dgm:prSet/>
      <dgm:spPr/>
      <dgm:t>
        <a:bodyPr/>
        <a:lstStyle/>
        <a:p>
          <a:endParaRPr lang="ru-RU"/>
        </a:p>
      </dgm:t>
    </dgm:pt>
    <dgm:pt modelId="{5113949B-D020-4A41-824A-A4415832DED3}">
      <dgm:prSet phldrT="[Текст]"/>
      <dgm:spPr/>
      <dgm:t>
        <a:bodyPr/>
        <a:lstStyle/>
        <a:p>
          <a:r>
            <a:rPr lang="ru-RU" dirty="0" smtClean="0"/>
            <a:t>Уголки для родителей, информационные листы, видеофильмы, памятки, папки-передвижки</a:t>
          </a:r>
          <a:endParaRPr lang="ru-RU" dirty="0"/>
        </a:p>
      </dgm:t>
    </dgm:pt>
    <dgm:pt modelId="{92F318AB-44D1-40A7-8870-62D21698D3AD}" type="parTrans" cxnId="{412BA923-E111-4C36-906E-A2F0822B2CF2}">
      <dgm:prSet/>
      <dgm:spPr/>
      <dgm:t>
        <a:bodyPr/>
        <a:lstStyle/>
        <a:p>
          <a:endParaRPr lang="ru-RU"/>
        </a:p>
      </dgm:t>
    </dgm:pt>
    <dgm:pt modelId="{873466C9-4E09-496A-8C75-C06B75146E06}" type="sibTrans" cxnId="{412BA923-E111-4C36-906E-A2F0822B2CF2}">
      <dgm:prSet/>
      <dgm:spPr/>
      <dgm:t>
        <a:bodyPr/>
        <a:lstStyle/>
        <a:p>
          <a:endParaRPr lang="ru-RU"/>
        </a:p>
      </dgm:t>
    </dgm:pt>
    <dgm:pt modelId="{D560D7E8-43F7-4BAD-974A-C6FFB278515F}">
      <dgm:prSet phldrT="[Текст]"/>
      <dgm:spPr/>
      <dgm:t>
        <a:bodyPr/>
        <a:lstStyle/>
        <a:p>
          <a:r>
            <a:rPr lang="ru-RU" dirty="0" smtClean="0"/>
            <a:t>Познавательные</a:t>
          </a:r>
          <a:endParaRPr lang="ru-RU" dirty="0"/>
        </a:p>
      </dgm:t>
    </dgm:pt>
    <dgm:pt modelId="{1987EC07-15AF-49B9-8DA4-78D617D1E24B}" type="parTrans" cxnId="{99D7A618-75C8-40A7-B745-320875D57184}">
      <dgm:prSet/>
      <dgm:spPr/>
      <dgm:t>
        <a:bodyPr/>
        <a:lstStyle/>
        <a:p>
          <a:endParaRPr lang="ru-RU"/>
        </a:p>
      </dgm:t>
    </dgm:pt>
    <dgm:pt modelId="{DE663DC9-C59A-4EBB-847D-442E0359A861}" type="sibTrans" cxnId="{99D7A618-75C8-40A7-B745-320875D57184}">
      <dgm:prSet/>
      <dgm:spPr/>
      <dgm:t>
        <a:bodyPr/>
        <a:lstStyle/>
        <a:p>
          <a:endParaRPr lang="ru-RU"/>
        </a:p>
      </dgm:t>
    </dgm:pt>
    <dgm:pt modelId="{3639025F-0FD3-44ED-98EF-B20237B6E3F1}">
      <dgm:prSet phldrT="[Текст]"/>
      <dgm:spPr/>
      <dgm:t>
        <a:bodyPr/>
        <a:lstStyle/>
        <a:p>
          <a:r>
            <a:rPr lang="ru-RU" dirty="0" smtClean="0"/>
            <a:t>Письменные</a:t>
          </a:r>
          <a:endParaRPr lang="ru-RU" dirty="0"/>
        </a:p>
      </dgm:t>
    </dgm:pt>
    <dgm:pt modelId="{BD5BF357-D4F8-4F4D-B1E4-B28C17096220}" type="parTrans" cxnId="{053F6D69-ED05-4D44-9E4A-A272C31532F2}">
      <dgm:prSet/>
      <dgm:spPr/>
      <dgm:t>
        <a:bodyPr/>
        <a:lstStyle/>
        <a:p>
          <a:endParaRPr lang="ru-RU"/>
        </a:p>
      </dgm:t>
    </dgm:pt>
    <dgm:pt modelId="{B44D4526-CCE1-4702-862F-DF2B302291D2}" type="sibTrans" cxnId="{053F6D69-ED05-4D44-9E4A-A272C31532F2}">
      <dgm:prSet/>
      <dgm:spPr/>
      <dgm:t>
        <a:bodyPr/>
        <a:lstStyle/>
        <a:p>
          <a:endParaRPr lang="ru-RU"/>
        </a:p>
      </dgm:t>
    </dgm:pt>
    <dgm:pt modelId="{C1A460ED-D4A8-4F31-98D8-E289A8225989}">
      <dgm:prSet/>
      <dgm:spPr/>
      <dgm:t>
        <a:bodyPr/>
        <a:lstStyle/>
        <a:p>
          <a:r>
            <a:rPr lang="ru-RU" dirty="0" smtClean="0"/>
            <a:t>Брошюры, пособия, личные блокноты, доска объявлений</a:t>
          </a:r>
          <a:endParaRPr lang="ru-RU" dirty="0"/>
        </a:p>
      </dgm:t>
    </dgm:pt>
    <dgm:pt modelId="{923B8881-33BC-4B17-9B90-DE558E1E8409}" type="parTrans" cxnId="{96C15BF9-0AB6-4190-B78C-B625341A282A}">
      <dgm:prSet/>
      <dgm:spPr/>
      <dgm:t>
        <a:bodyPr/>
        <a:lstStyle/>
        <a:p>
          <a:endParaRPr lang="ru-RU"/>
        </a:p>
      </dgm:t>
    </dgm:pt>
    <dgm:pt modelId="{D3E5F40C-EE9B-4F4A-A717-6FD7AA5608A6}" type="sibTrans" cxnId="{96C15BF9-0AB6-4190-B78C-B625341A282A}">
      <dgm:prSet/>
      <dgm:spPr/>
      <dgm:t>
        <a:bodyPr/>
        <a:lstStyle/>
        <a:p>
          <a:endParaRPr lang="ru-RU"/>
        </a:p>
      </dgm:t>
    </dgm:pt>
    <dgm:pt modelId="{D6DA860E-72E8-4BE6-86B2-CD77313E6AE2}">
      <dgm:prSet/>
      <dgm:spPr/>
      <dgm:t>
        <a:bodyPr/>
        <a:lstStyle/>
        <a:p>
          <a:r>
            <a:rPr lang="ru-RU" dirty="0" smtClean="0"/>
            <a:t>Родительские собрания, тематические консультации, семинары-практикумы, вечера вопросов и ответов, презентации, круглые столы, открытые занятия</a:t>
          </a:r>
          <a:endParaRPr lang="ru-RU" dirty="0"/>
        </a:p>
      </dgm:t>
    </dgm:pt>
    <dgm:pt modelId="{9C9EEA24-E217-4C77-9EF4-36397DBFFBAC}" type="parTrans" cxnId="{78A601D8-E843-494E-A291-5BE6F62FA447}">
      <dgm:prSet/>
      <dgm:spPr/>
      <dgm:t>
        <a:bodyPr/>
        <a:lstStyle/>
        <a:p>
          <a:endParaRPr lang="ru-RU"/>
        </a:p>
      </dgm:t>
    </dgm:pt>
    <dgm:pt modelId="{11D844E5-8C17-409C-AA3C-5835CB6EB22F}" type="sibTrans" cxnId="{78A601D8-E843-494E-A291-5BE6F62FA447}">
      <dgm:prSet/>
      <dgm:spPr/>
      <dgm:t>
        <a:bodyPr/>
        <a:lstStyle/>
        <a:p>
          <a:endParaRPr lang="ru-RU"/>
        </a:p>
      </dgm:t>
    </dgm:pt>
    <dgm:pt modelId="{8F011BD1-E08C-4AA8-AF66-32AD74730438}" type="pres">
      <dgm:prSet presAssocID="{5A97780F-C2A8-4F13-BB7F-80C361D0ED8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51D052E-44A8-4955-B725-0CA1F9299E80}" type="pres">
      <dgm:prSet presAssocID="{668BCA22-EF8E-435A-AB8D-7185DE5FFDA3}" presName="linNode" presStyleCnt="0"/>
      <dgm:spPr/>
    </dgm:pt>
    <dgm:pt modelId="{C703D1AB-D407-4635-B8BD-922233C0154A}" type="pres">
      <dgm:prSet presAssocID="{668BCA22-EF8E-435A-AB8D-7185DE5FFDA3}" presName="parentText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8A77F3-84C2-46D0-9CF8-87DCEF3DA077}" type="pres">
      <dgm:prSet presAssocID="{668BCA22-EF8E-435A-AB8D-7185DE5FFDA3}" presName="descendantText" presStyleLbl="align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51E930-D1DA-4D57-864A-E492EA798C58}" type="pres">
      <dgm:prSet presAssocID="{21671CF4-F5A3-48AC-9CC1-9D704D6BCBE8}" presName="sp" presStyleCnt="0"/>
      <dgm:spPr/>
    </dgm:pt>
    <dgm:pt modelId="{2605DFFA-1A2A-4B2C-B7CD-9EF58B4DBD55}" type="pres">
      <dgm:prSet presAssocID="{3639025F-0FD3-44ED-98EF-B20237B6E3F1}" presName="linNode" presStyleCnt="0"/>
      <dgm:spPr/>
    </dgm:pt>
    <dgm:pt modelId="{DCD69DFA-8EE2-4699-A688-3AB929E552CA}" type="pres">
      <dgm:prSet presAssocID="{3639025F-0FD3-44ED-98EF-B20237B6E3F1}" presName="parentText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606F75-1BF1-4787-9DF1-55D9AA2E97F1}" type="pres">
      <dgm:prSet presAssocID="{3639025F-0FD3-44ED-98EF-B20237B6E3F1}" presName="descendantText" presStyleLbl="align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9FE47C-8C2C-4609-8123-6474AF473318}" type="pres">
      <dgm:prSet presAssocID="{B44D4526-CCE1-4702-862F-DF2B302291D2}" presName="sp" presStyleCnt="0"/>
      <dgm:spPr/>
    </dgm:pt>
    <dgm:pt modelId="{4E2E1599-BCAB-4C3F-BEDE-FD0EC5DFE4F8}" type="pres">
      <dgm:prSet presAssocID="{D560D7E8-43F7-4BAD-974A-C6FFB278515F}" presName="linNode" presStyleCnt="0"/>
      <dgm:spPr/>
    </dgm:pt>
    <dgm:pt modelId="{A6BF5510-9A37-4A13-B9C1-281FEBEEEB8A}" type="pres">
      <dgm:prSet presAssocID="{D560D7E8-43F7-4BAD-974A-C6FFB278515F}" presName="parentText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3B921D-78B3-4B64-BD7A-FCB51CF28E50}" type="pres">
      <dgm:prSet presAssocID="{D560D7E8-43F7-4BAD-974A-C6FFB278515F}" presName="descendantText" presStyleLbl="align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2B098C-3133-4545-90BF-DB6C6BDC00C3}" type="pres">
      <dgm:prSet presAssocID="{DE663DC9-C59A-4EBB-847D-442E0359A861}" presName="sp" presStyleCnt="0"/>
      <dgm:spPr/>
    </dgm:pt>
    <dgm:pt modelId="{7E441001-A097-4533-99F5-44D214C5B1FA}" type="pres">
      <dgm:prSet presAssocID="{CE1CF169-B70F-4EEF-8FEA-141E6F41E27F}" presName="linNode" presStyleCnt="0"/>
      <dgm:spPr/>
    </dgm:pt>
    <dgm:pt modelId="{B3ABCA42-43B5-425B-9A76-482C7A433EF9}" type="pres">
      <dgm:prSet presAssocID="{CE1CF169-B70F-4EEF-8FEA-141E6F41E27F}" presName="parentText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CF7B93-3C36-4386-AE13-032C3AD6384A}" type="pres">
      <dgm:prSet presAssocID="{CE1CF169-B70F-4EEF-8FEA-141E6F41E27F}" presName="descendantText" presStyleLbl="align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E9613A-2922-447F-9C76-23559FE0224E}" type="pres">
      <dgm:prSet presAssocID="{EBBB8C2B-59BC-44D3-B8FE-FF040813B86A}" presName="sp" presStyleCnt="0"/>
      <dgm:spPr/>
    </dgm:pt>
    <dgm:pt modelId="{A1544D00-6FBF-4F6B-9AA1-C26503649ADB}" type="pres">
      <dgm:prSet presAssocID="{74470B7A-B13C-44D3-9DC9-8250E3BDC7B9}" presName="linNode" presStyleCnt="0"/>
      <dgm:spPr/>
    </dgm:pt>
    <dgm:pt modelId="{32A4D348-22E0-4B80-BF60-2002332248A4}" type="pres">
      <dgm:prSet presAssocID="{74470B7A-B13C-44D3-9DC9-8250E3BDC7B9}" presName="parentText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1A275B-6BF2-4385-B909-3F80CB6AF53B}" type="pres">
      <dgm:prSet presAssocID="{74470B7A-B13C-44D3-9DC9-8250E3BDC7B9}" presName="descendantText" presStyleLbl="align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A473042-CC75-4029-B5B4-4F477F151525}" type="presOf" srcId="{5113949B-D020-4A41-824A-A4415832DED3}" destId="{241A275B-6BF2-4385-B909-3F80CB6AF53B}" srcOrd="0" destOrd="0" presId="urn:microsoft.com/office/officeart/2005/8/layout/vList5"/>
    <dgm:cxn modelId="{694ABC47-F50B-4E26-8176-8946C07D969D}" type="presOf" srcId="{A2E3CA08-773B-4919-96E2-2F5639597D41}" destId="{4C8A77F3-84C2-46D0-9CF8-87DCEF3DA077}" srcOrd="0" destOrd="0" presId="urn:microsoft.com/office/officeart/2005/8/layout/vList5"/>
    <dgm:cxn modelId="{99D7A618-75C8-40A7-B745-320875D57184}" srcId="{5A97780F-C2A8-4F13-BB7F-80C361D0ED88}" destId="{D560D7E8-43F7-4BAD-974A-C6FFB278515F}" srcOrd="2" destOrd="0" parTransId="{1987EC07-15AF-49B9-8DA4-78D617D1E24B}" sibTransId="{DE663DC9-C59A-4EBB-847D-442E0359A861}"/>
    <dgm:cxn modelId="{29059C79-415F-4545-AA7E-4C9731A71BF4}" type="presOf" srcId="{D560D7E8-43F7-4BAD-974A-C6FFB278515F}" destId="{A6BF5510-9A37-4A13-B9C1-281FEBEEEB8A}" srcOrd="0" destOrd="0" presId="urn:microsoft.com/office/officeart/2005/8/layout/vList5"/>
    <dgm:cxn modelId="{78A601D8-E843-494E-A291-5BE6F62FA447}" srcId="{D560D7E8-43F7-4BAD-974A-C6FFB278515F}" destId="{D6DA860E-72E8-4BE6-86B2-CD77313E6AE2}" srcOrd="0" destOrd="0" parTransId="{9C9EEA24-E217-4C77-9EF4-36397DBFFBAC}" sibTransId="{11D844E5-8C17-409C-AA3C-5835CB6EB22F}"/>
    <dgm:cxn modelId="{A9519BCA-5E66-4E31-A708-25A5444E36B0}" srcId="{5A97780F-C2A8-4F13-BB7F-80C361D0ED88}" destId="{CE1CF169-B70F-4EEF-8FEA-141E6F41E27F}" srcOrd="3" destOrd="0" parTransId="{4A84DD90-9CA8-4B9E-9489-4C07CBBED10B}" sibTransId="{EBBB8C2B-59BC-44D3-B8FE-FF040813B86A}"/>
    <dgm:cxn modelId="{EB0C3DB5-5DFF-4EBB-A4AC-81EF3F5B37FD}" type="presOf" srcId="{C1A460ED-D4A8-4F31-98D8-E289A8225989}" destId="{8D606F75-1BF1-4787-9DF1-55D9AA2E97F1}" srcOrd="0" destOrd="0" presId="urn:microsoft.com/office/officeart/2005/8/layout/vList5"/>
    <dgm:cxn modelId="{7AEE2439-7854-4884-9CDD-7BD42E788A78}" srcId="{5A97780F-C2A8-4F13-BB7F-80C361D0ED88}" destId="{668BCA22-EF8E-435A-AB8D-7185DE5FFDA3}" srcOrd="0" destOrd="0" parTransId="{CF3C8586-6212-4845-808C-5C45509E250A}" sibTransId="{21671CF4-F5A3-48AC-9CC1-9D704D6BCBE8}"/>
    <dgm:cxn modelId="{F2BAEED4-6439-4C16-A3F3-6D9A5E14DFB6}" srcId="{668BCA22-EF8E-435A-AB8D-7185DE5FFDA3}" destId="{A2E3CA08-773B-4919-96E2-2F5639597D41}" srcOrd="0" destOrd="0" parTransId="{02F9ED5C-6860-4C5E-9B64-73D6619EDAAB}" sibTransId="{864CF5B2-A019-4F84-B904-7D936EF8BB39}"/>
    <dgm:cxn modelId="{412BA923-E111-4C36-906E-A2F0822B2CF2}" srcId="{74470B7A-B13C-44D3-9DC9-8250E3BDC7B9}" destId="{5113949B-D020-4A41-824A-A4415832DED3}" srcOrd="0" destOrd="0" parTransId="{92F318AB-44D1-40A7-8870-62D21698D3AD}" sibTransId="{873466C9-4E09-496A-8C75-C06B75146E06}"/>
    <dgm:cxn modelId="{44808CE7-E215-43EE-B971-C1398B6D40A1}" type="presOf" srcId="{CE1CF169-B70F-4EEF-8FEA-141E6F41E27F}" destId="{B3ABCA42-43B5-425B-9A76-482C7A433EF9}" srcOrd="0" destOrd="0" presId="urn:microsoft.com/office/officeart/2005/8/layout/vList5"/>
    <dgm:cxn modelId="{3EFC0209-1732-4CE8-AD28-EA74C6997DA9}" type="presOf" srcId="{BE5CB15D-E9A5-4047-9054-8DDCE8FCA329}" destId="{80CF7B93-3C36-4386-AE13-032C3AD6384A}" srcOrd="0" destOrd="0" presId="urn:microsoft.com/office/officeart/2005/8/layout/vList5"/>
    <dgm:cxn modelId="{96C15BF9-0AB6-4190-B78C-B625341A282A}" srcId="{3639025F-0FD3-44ED-98EF-B20237B6E3F1}" destId="{C1A460ED-D4A8-4F31-98D8-E289A8225989}" srcOrd="0" destOrd="0" parTransId="{923B8881-33BC-4B17-9B90-DE558E1E8409}" sibTransId="{D3E5F40C-EE9B-4F4A-A717-6FD7AA5608A6}"/>
    <dgm:cxn modelId="{E743D8DB-0F78-41BD-8C19-6B306091D89B}" type="presOf" srcId="{5A97780F-C2A8-4F13-BB7F-80C361D0ED88}" destId="{8F011BD1-E08C-4AA8-AF66-32AD74730438}" srcOrd="0" destOrd="0" presId="urn:microsoft.com/office/officeart/2005/8/layout/vList5"/>
    <dgm:cxn modelId="{49419252-61D8-4A42-A732-BE75C8E4F7F1}" type="presOf" srcId="{74470B7A-B13C-44D3-9DC9-8250E3BDC7B9}" destId="{32A4D348-22E0-4B80-BF60-2002332248A4}" srcOrd="0" destOrd="0" presId="urn:microsoft.com/office/officeart/2005/8/layout/vList5"/>
    <dgm:cxn modelId="{016464CC-54C4-44CC-BB74-B98B5C81631B}" srcId="{CE1CF169-B70F-4EEF-8FEA-141E6F41E27F}" destId="{BE5CB15D-E9A5-4047-9054-8DDCE8FCA329}" srcOrd="0" destOrd="0" parTransId="{7E8D9011-3DD4-488B-8A66-F599914E931E}" sibTransId="{62BEB67B-D5F5-45B6-BBC7-C1A080B99101}"/>
    <dgm:cxn modelId="{053F6D69-ED05-4D44-9E4A-A272C31532F2}" srcId="{5A97780F-C2A8-4F13-BB7F-80C361D0ED88}" destId="{3639025F-0FD3-44ED-98EF-B20237B6E3F1}" srcOrd="1" destOrd="0" parTransId="{BD5BF357-D4F8-4F4D-B1E4-B28C17096220}" sibTransId="{B44D4526-CCE1-4702-862F-DF2B302291D2}"/>
    <dgm:cxn modelId="{8F8A3684-BE86-4055-A95B-2518B00AA164}" srcId="{5A97780F-C2A8-4F13-BB7F-80C361D0ED88}" destId="{74470B7A-B13C-44D3-9DC9-8250E3BDC7B9}" srcOrd="4" destOrd="0" parTransId="{2C5760DF-65BE-4E07-92FA-A55DE955BFCA}" sibTransId="{C4DA517F-BFD8-45A1-A301-59C5BA6E32E0}"/>
    <dgm:cxn modelId="{14DDD73F-5BA0-43B3-A071-6B997549B88B}" type="presOf" srcId="{668BCA22-EF8E-435A-AB8D-7185DE5FFDA3}" destId="{C703D1AB-D407-4635-B8BD-922233C0154A}" srcOrd="0" destOrd="0" presId="urn:microsoft.com/office/officeart/2005/8/layout/vList5"/>
    <dgm:cxn modelId="{C0AF5417-9A48-47D9-AE59-159882A6B657}" type="presOf" srcId="{3639025F-0FD3-44ED-98EF-B20237B6E3F1}" destId="{DCD69DFA-8EE2-4699-A688-3AB929E552CA}" srcOrd="0" destOrd="0" presId="urn:microsoft.com/office/officeart/2005/8/layout/vList5"/>
    <dgm:cxn modelId="{F718EE7A-02AD-4C35-A557-99D59109E097}" type="presOf" srcId="{D6DA860E-72E8-4BE6-86B2-CD77313E6AE2}" destId="{853B921D-78B3-4B64-BD7A-FCB51CF28E50}" srcOrd="0" destOrd="0" presId="urn:microsoft.com/office/officeart/2005/8/layout/vList5"/>
    <dgm:cxn modelId="{0FC64F12-978F-4EEA-8190-CAB878B68942}" type="presParOf" srcId="{8F011BD1-E08C-4AA8-AF66-32AD74730438}" destId="{151D052E-44A8-4955-B725-0CA1F9299E80}" srcOrd="0" destOrd="0" presId="urn:microsoft.com/office/officeart/2005/8/layout/vList5"/>
    <dgm:cxn modelId="{A26DEC46-BF77-495C-9745-7A1A5CA56062}" type="presParOf" srcId="{151D052E-44A8-4955-B725-0CA1F9299E80}" destId="{C703D1AB-D407-4635-B8BD-922233C0154A}" srcOrd="0" destOrd="0" presId="urn:microsoft.com/office/officeart/2005/8/layout/vList5"/>
    <dgm:cxn modelId="{8B1F826B-F6D8-4DD8-A736-7EB4EB2A2113}" type="presParOf" srcId="{151D052E-44A8-4955-B725-0CA1F9299E80}" destId="{4C8A77F3-84C2-46D0-9CF8-87DCEF3DA077}" srcOrd="1" destOrd="0" presId="urn:microsoft.com/office/officeart/2005/8/layout/vList5"/>
    <dgm:cxn modelId="{273DFFAF-D1DA-4660-9189-15BA73DE5595}" type="presParOf" srcId="{8F011BD1-E08C-4AA8-AF66-32AD74730438}" destId="{6B51E930-D1DA-4D57-864A-E492EA798C58}" srcOrd="1" destOrd="0" presId="urn:microsoft.com/office/officeart/2005/8/layout/vList5"/>
    <dgm:cxn modelId="{0D0E4BD9-4450-4015-AB2F-C6928CE8BEA1}" type="presParOf" srcId="{8F011BD1-E08C-4AA8-AF66-32AD74730438}" destId="{2605DFFA-1A2A-4B2C-B7CD-9EF58B4DBD55}" srcOrd="2" destOrd="0" presId="urn:microsoft.com/office/officeart/2005/8/layout/vList5"/>
    <dgm:cxn modelId="{5CC8603B-B88B-4BDE-BAAA-4B1B08DCDE67}" type="presParOf" srcId="{2605DFFA-1A2A-4B2C-B7CD-9EF58B4DBD55}" destId="{DCD69DFA-8EE2-4699-A688-3AB929E552CA}" srcOrd="0" destOrd="0" presId="urn:microsoft.com/office/officeart/2005/8/layout/vList5"/>
    <dgm:cxn modelId="{5F6E1F7B-DE76-4E2D-AC0C-14AB01E71585}" type="presParOf" srcId="{2605DFFA-1A2A-4B2C-B7CD-9EF58B4DBD55}" destId="{8D606F75-1BF1-4787-9DF1-55D9AA2E97F1}" srcOrd="1" destOrd="0" presId="urn:microsoft.com/office/officeart/2005/8/layout/vList5"/>
    <dgm:cxn modelId="{799C6C8C-5701-4BD0-8F9D-6FEADE4C77F4}" type="presParOf" srcId="{8F011BD1-E08C-4AA8-AF66-32AD74730438}" destId="{899FE47C-8C2C-4609-8123-6474AF473318}" srcOrd="3" destOrd="0" presId="urn:microsoft.com/office/officeart/2005/8/layout/vList5"/>
    <dgm:cxn modelId="{18D644E7-213F-43FE-83A4-7C12FB2AB0DB}" type="presParOf" srcId="{8F011BD1-E08C-4AA8-AF66-32AD74730438}" destId="{4E2E1599-BCAB-4C3F-BEDE-FD0EC5DFE4F8}" srcOrd="4" destOrd="0" presId="urn:microsoft.com/office/officeart/2005/8/layout/vList5"/>
    <dgm:cxn modelId="{481C1E47-6E24-4298-9F06-B40FDAF7B2D6}" type="presParOf" srcId="{4E2E1599-BCAB-4C3F-BEDE-FD0EC5DFE4F8}" destId="{A6BF5510-9A37-4A13-B9C1-281FEBEEEB8A}" srcOrd="0" destOrd="0" presId="urn:microsoft.com/office/officeart/2005/8/layout/vList5"/>
    <dgm:cxn modelId="{68F04A41-E46B-4154-B6CB-49AEA22642D8}" type="presParOf" srcId="{4E2E1599-BCAB-4C3F-BEDE-FD0EC5DFE4F8}" destId="{853B921D-78B3-4B64-BD7A-FCB51CF28E50}" srcOrd="1" destOrd="0" presId="urn:microsoft.com/office/officeart/2005/8/layout/vList5"/>
    <dgm:cxn modelId="{9B440D07-C1D3-4ED8-A1B8-21BB641C3644}" type="presParOf" srcId="{8F011BD1-E08C-4AA8-AF66-32AD74730438}" destId="{B02B098C-3133-4545-90BF-DB6C6BDC00C3}" srcOrd="5" destOrd="0" presId="urn:microsoft.com/office/officeart/2005/8/layout/vList5"/>
    <dgm:cxn modelId="{CE257F81-D063-48B0-8354-33A0E1B59FF3}" type="presParOf" srcId="{8F011BD1-E08C-4AA8-AF66-32AD74730438}" destId="{7E441001-A097-4533-99F5-44D214C5B1FA}" srcOrd="6" destOrd="0" presId="urn:microsoft.com/office/officeart/2005/8/layout/vList5"/>
    <dgm:cxn modelId="{9659C769-8FA4-4C33-8876-A3C4082139D1}" type="presParOf" srcId="{7E441001-A097-4533-99F5-44D214C5B1FA}" destId="{B3ABCA42-43B5-425B-9A76-482C7A433EF9}" srcOrd="0" destOrd="0" presId="urn:microsoft.com/office/officeart/2005/8/layout/vList5"/>
    <dgm:cxn modelId="{73A8BCF9-3624-48A9-94BB-115AF6A40C57}" type="presParOf" srcId="{7E441001-A097-4533-99F5-44D214C5B1FA}" destId="{80CF7B93-3C36-4386-AE13-032C3AD6384A}" srcOrd="1" destOrd="0" presId="urn:microsoft.com/office/officeart/2005/8/layout/vList5"/>
    <dgm:cxn modelId="{82FA6E1D-EAD3-4853-A058-3E122E43C7A6}" type="presParOf" srcId="{8F011BD1-E08C-4AA8-AF66-32AD74730438}" destId="{72E9613A-2922-447F-9C76-23559FE0224E}" srcOrd="7" destOrd="0" presId="urn:microsoft.com/office/officeart/2005/8/layout/vList5"/>
    <dgm:cxn modelId="{0B0893E5-41B8-4CAF-BBE0-D490B6E8BD4B}" type="presParOf" srcId="{8F011BD1-E08C-4AA8-AF66-32AD74730438}" destId="{A1544D00-6FBF-4F6B-9AA1-C26503649ADB}" srcOrd="8" destOrd="0" presId="urn:microsoft.com/office/officeart/2005/8/layout/vList5"/>
    <dgm:cxn modelId="{7E6005CC-9E18-4E90-8713-9DE76B052AD7}" type="presParOf" srcId="{A1544D00-6FBF-4F6B-9AA1-C26503649ADB}" destId="{32A4D348-22E0-4B80-BF60-2002332248A4}" srcOrd="0" destOrd="0" presId="urn:microsoft.com/office/officeart/2005/8/layout/vList5"/>
    <dgm:cxn modelId="{3BB02A0B-21EC-4A83-967A-2F61C2B2F4CB}" type="presParOf" srcId="{A1544D00-6FBF-4F6B-9AA1-C26503649ADB}" destId="{241A275B-6BF2-4385-B909-3F80CB6AF53B}" srcOrd="1" destOrd="0" presId="urn:microsoft.com/office/officeart/2005/8/layout/vList5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13.04.2016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13.04.2016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13.04.2016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13.04.2016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13.04.2016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13.04.2016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13.04.2016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13.04.2016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13.04.2016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13.04.2016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13.04.2016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13.04.2016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2560" y="1357298"/>
            <a:ext cx="7406640" cy="214314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/>
              <a:t>Формы работы с родителями по развитию игровой деятельности в старшем дошкольном возрасте</a:t>
            </a:r>
            <a:endParaRPr lang="ru-RU" sz="36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28794" y="4462482"/>
            <a:ext cx="6400800" cy="1752600"/>
          </a:xfrm>
        </p:spPr>
        <p:txBody>
          <a:bodyPr/>
          <a:lstStyle/>
          <a:p>
            <a:endParaRPr lang="ru-RU" dirty="0" smtClean="0"/>
          </a:p>
          <a:p>
            <a:pPr algn="ctr"/>
            <a:r>
              <a:rPr lang="ru-RU" dirty="0" smtClean="0"/>
              <a:t>Выполнила: воспитатель МБДОУ № 303 Кузьменко Юлия Константиновна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500050"/>
            <a:ext cx="7498080" cy="1143000"/>
          </a:xfrm>
        </p:spPr>
        <p:txBody>
          <a:bodyPr/>
          <a:lstStyle/>
          <a:p>
            <a:pPr algn="ctr"/>
            <a:r>
              <a:rPr lang="ru-RU" dirty="0" smtClean="0"/>
              <a:t>Визиты родителей</a:t>
            </a:r>
            <a:endParaRPr lang="ru-RU" dirty="0"/>
          </a:p>
        </p:txBody>
      </p:sp>
      <p:pic>
        <p:nvPicPr>
          <p:cNvPr id="5" name="Содержимое 6" descr="P104096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173685" y="2357430"/>
            <a:ext cx="3826943" cy="2870207"/>
          </a:xfrm>
        </p:spPr>
      </p:pic>
      <p:pic>
        <p:nvPicPr>
          <p:cNvPr id="6" name="Содержимое 7" descr="P105005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174213" y="2357430"/>
            <a:ext cx="3826943" cy="287020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Папки-передвижки</a:t>
            </a:r>
            <a:endParaRPr lang="ru-RU" dirty="0"/>
          </a:p>
        </p:txBody>
      </p:sp>
      <p:pic>
        <p:nvPicPr>
          <p:cNvPr id="5" name="Содержимое 4" descr="WP_20160407_02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000100" y="1669057"/>
            <a:ext cx="8143932" cy="45460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274638"/>
            <a:ext cx="7858180" cy="1725602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Семинар-практикум: </a:t>
            </a:r>
            <a:br>
              <a:rPr lang="ru-RU" sz="3600" dirty="0" smtClean="0"/>
            </a:br>
            <a:r>
              <a:rPr lang="ru-RU" sz="3600" dirty="0" smtClean="0"/>
              <a:t>«Использование игр с правилами для подготовки детей к школе».</a:t>
            </a:r>
            <a:endParaRPr lang="ru-RU" sz="3600" dirty="0"/>
          </a:p>
        </p:txBody>
      </p:sp>
      <p:pic>
        <p:nvPicPr>
          <p:cNvPr id="4" name="Содержимое 5" descr="P104086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2976" y="2643182"/>
            <a:ext cx="3905277" cy="2928958"/>
          </a:xfrm>
        </p:spPr>
      </p:pic>
      <p:pic>
        <p:nvPicPr>
          <p:cNvPr id="7" name="Содержимое 14" descr="P10409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3504" y="2643182"/>
            <a:ext cx="3946524" cy="29598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Игра с родителями</a:t>
            </a:r>
            <a:endParaRPr lang="ru-RU" dirty="0"/>
          </a:p>
        </p:txBody>
      </p:sp>
      <p:pic>
        <p:nvPicPr>
          <p:cNvPr id="5" name="Содержимое 4" descr="WP_20160404_00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000099" y="1643049"/>
            <a:ext cx="3942437" cy="2214579"/>
          </a:xfrm>
        </p:spPr>
      </p:pic>
      <p:pic>
        <p:nvPicPr>
          <p:cNvPr id="6" name="Содержимое 5" descr="WP_20160404_01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201597" y="1643050"/>
            <a:ext cx="3942435" cy="2214578"/>
          </a:xfrm>
        </p:spPr>
      </p:pic>
      <p:pic>
        <p:nvPicPr>
          <p:cNvPr id="1026" name="Picture 2" descr="S:\Users\Ольга\Desktop\рмо 2016\игр. род\WP_20160404_0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4079439"/>
            <a:ext cx="3929090" cy="2207082"/>
          </a:xfrm>
          <a:prstGeom prst="rect">
            <a:avLst/>
          </a:prstGeom>
          <a:noFill/>
        </p:spPr>
      </p:pic>
      <p:pic>
        <p:nvPicPr>
          <p:cNvPr id="1027" name="Picture 3" descr="S:\Users\Ольга\Desktop\рмо 2016\игр. род\WP_20160404_0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01565" y="4071942"/>
            <a:ext cx="3942435" cy="22145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Мастер-класс по изготовлению игры с правилами</a:t>
            </a:r>
            <a:endParaRPr lang="ru-RU" dirty="0"/>
          </a:p>
        </p:txBody>
      </p:sp>
      <p:pic>
        <p:nvPicPr>
          <p:cNvPr id="6" name="Содержимое 5" descr="WP_20160407_08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000100" y="1714486"/>
            <a:ext cx="8143931" cy="457467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1 этап</a:t>
            </a:r>
            <a:endParaRPr lang="ru-RU" dirty="0"/>
          </a:p>
        </p:txBody>
      </p:sp>
      <p:pic>
        <p:nvPicPr>
          <p:cNvPr id="5" name="Содержимое 4" descr="WP_20160301_01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000100" y="1378980"/>
            <a:ext cx="4000528" cy="2247210"/>
          </a:xfrm>
        </p:spPr>
      </p:pic>
      <p:pic>
        <p:nvPicPr>
          <p:cNvPr id="6" name="Содержимое 5" descr="WP_20160405_00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143504" y="1378979"/>
            <a:ext cx="4000528" cy="2247211"/>
          </a:xfrm>
        </p:spPr>
      </p:pic>
      <p:pic>
        <p:nvPicPr>
          <p:cNvPr id="1026" name="Picture 2" descr="S:\Users\Ольга\Desktop\м-к игра с правилами фото\WP_20160405_0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3953817"/>
            <a:ext cx="4000527" cy="2247210"/>
          </a:xfrm>
          <a:prstGeom prst="rect">
            <a:avLst/>
          </a:prstGeom>
          <a:noFill/>
        </p:spPr>
      </p:pic>
      <p:pic>
        <p:nvPicPr>
          <p:cNvPr id="1027" name="Picture 3" descr="S:\Users\Ольга\Desktop\м-к игра с правилами фото\WP_20160405_0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3967890"/>
            <a:ext cx="4000496" cy="22471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28728" y="285728"/>
            <a:ext cx="7498080" cy="1143000"/>
          </a:xfrm>
        </p:spPr>
        <p:txBody>
          <a:bodyPr/>
          <a:lstStyle/>
          <a:p>
            <a:pPr algn="ctr"/>
            <a:r>
              <a:rPr lang="ru-RU" dirty="0" smtClean="0"/>
              <a:t>Приключения Маши и Вити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1214414" y="1447800"/>
            <a:ext cx="7786742" cy="5267348"/>
          </a:xfrm>
        </p:spPr>
        <p:txBody>
          <a:bodyPr>
            <a:normAutofit lnSpcReduction="10000"/>
          </a:bodyPr>
          <a:lstStyle/>
          <a:p>
            <a:r>
              <a:rPr lang="ru-RU" sz="1800" dirty="0" smtClean="0"/>
              <a:t>Жили-были Маша и Витя. Пошли они гулять в лес. Шли, шли и увидели подарок на тропинке. « Смотри, Маша, какой подарок, наверно, его кто-то потерял.» Взяли они с собой подарок и пошли дальше. Видят – сидит на пенечке клоун и плачет: « Где мой подарочек? Маша говорит: « Вот твой подарок.» « Ура, мой подарок нашелся! Спасибо Вам. Давайте дружить.» Пошли они дальше, вышли на полянку и увидели бабочку. Ловили, ловили они бабочку, но не поймали, она улетела. Сели они на пенек отдохнуть и услышали пение птички. Послушали песенку и пошли дальше. Под кустом они нашли мячик и решили поиграть в футбол. Маша услышала чей-то голосок. Под елкой сидел большой цыпленок. Маша позвала Витю и клоуна: « Идите сюда, я Вам покажу цыпленка, он такой милый.» Вдруг они услышали шум сверху. Подняли головы и увидели вертолет. Вертолет вела мышка. Мышка опустила лестницу, и Маша, Витя, клоун и цыпленок, забрались на вертолет, полетели. Вертолет взлетел очень высоко. Маша увидела домик. А мышка сказала: « Это мой домик.» Мышка посадила вертолет около своего дома. Все зашли в дом и съели большой арбуз. Маша с Витей позвонили маме с папой и сказали: « Не волнуйтесь, мы скоро придем.» На улице шел дождь. Маша с Витей попросили у мышки зонтик и пошли домой.</a:t>
            </a:r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2 этап</a:t>
            </a:r>
            <a:endParaRPr lang="ru-RU" dirty="0"/>
          </a:p>
        </p:txBody>
      </p:sp>
      <p:pic>
        <p:nvPicPr>
          <p:cNvPr id="5" name="Содержимое 4" descr="WP_20160405_02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000100" y="1378979"/>
            <a:ext cx="4000528" cy="2247211"/>
          </a:xfrm>
        </p:spPr>
      </p:pic>
      <p:pic>
        <p:nvPicPr>
          <p:cNvPr id="6" name="Содержимое 5" descr="WP_20160405_02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143504" y="1378979"/>
            <a:ext cx="4000528" cy="2247211"/>
          </a:xfrm>
        </p:spPr>
      </p:pic>
      <p:pic>
        <p:nvPicPr>
          <p:cNvPr id="2050" name="Picture 2" descr="S:\Users\Ольга\Desktop\м-к игра с правилами фото\WP_20160405_0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4039310"/>
            <a:ext cx="4000528" cy="2247210"/>
          </a:xfrm>
          <a:prstGeom prst="rect">
            <a:avLst/>
          </a:prstGeom>
          <a:noFill/>
        </p:spPr>
      </p:pic>
      <p:pic>
        <p:nvPicPr>
          <p:cNvPr id="2051" name="Picture 3" descr="S:\Users\Ольга\Desktop\м-к игра с правилами фото\WP_20160405_0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11186" y="4071942"/>
            <a:ext cx="4032813" cy="22653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WP_20160406_00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000100" y="714356"/>
            <a:ext cx="3944791" cy="2215901"/>
          </a:xfrm>
        </p:spPr>
      </p:pic>
      <p:pic>
        <p:nvPicPr>
          <p:cNvPr id="6" name="Содержимое 5" descr="WP_20160406_01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201562" y="714356"/>
            <a:ext cx="3942438" cy="2214579"/>
          </a:xfrm>
        </p:spPr>
      </p:pic>
      <p:pic>
        <p:nvPicPr>
          <p:cNvPr id="3074" name="Picture 2" descr="S:\Users\Ольга\Desktop\м-к игра с правилами фото\WP_20160406_0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3714751"/>
            <a:ext cx="3944791" cy="2215901"/>
          </a:xfrm>
          <a:prstGeom prst="rect">
            <a:avLst/>
          </a:prstGeom>
          <a:noFill/>
        </p:spPr>
      </p:pic>
      <p:pic>
        <p:nvPicPr>
          <p:cNvPr id="3075" name="Picture 3" descr="S:\Users\Ольга\Desktop\м-к игра с правилами фото\WP_20160407_0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01607" y="3714752"/>
            <a:ext cx="3942393" cy="22145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3 этап</a:t>
            </a:r>
            <a:endParaRPr lang="ru-RU" dirty="0"/>
          </a:p>
        </p:txBody>
      </p:sp>
      <p:pic>
        <p:nvPicPr>
          <p:cNvPr id="5" name="Содержимое 4" descr="WP_20160407_03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071538" y="1530160"/>
            <a:ext cx="4143404" cy="2327468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428736"/>
            <a:ext cx="3725068" cy="514353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b="1" dirty="0" smtClean="0"/>
              <a:t>Правила игры.</a:t>
            </a:r>
          </a:p>
          <a:p>
            <a:r>
              <a:rPr lang="ru-RU" sz="2000" dirty="0" smtClean="0"/>
              <a:t>Играют четыре человека.</a:t>
            </a:r>
          </a:p>
          <a:p>
            <a:r>
              <a:rPr lang="ru-RU" sz="2000" dirty="0" smtClean="0"/>
              <a:t>Очередность игроков выбирается считалкой.</a:t>
            </a:r>
          </a:p>
          <a:p>
            <a:r>
              <a:rPr lang="ru-RU" sz="2000" dirty="0" smtClean="0"/>
              <a:t>Если фишка попадает на синий кружок – три хода вперед, если на зеленый кружок – три хода назад.</a:t>
            </a:r>
          </a:p>
          <a:p>
            <a:r>
              <a:rPr lang="ru-RU" sz="2000" dirty="0" smtClean="0"/>
              <a:t>Выигрывает тот, кто первым дойдет до конца.</a:t>
            </a:r>
          </a:p>
          <a:p>
            <a:r>
              <a:rPr lang="ru-RU" sz="2000" dirty="0" smtClean="0"/>
              <a:t>Проигравшие изображают животных, выпавших им на кубике. </a:t>
            </a:r>
            <a:endParaRPr lang="ru-RU" sz="2000" dirty="0"/>
          </a:p>
        </p:txBody>
      </p:sp>
      <p:pic>
        <p:nvPicPr>
          <p:cNvPr id="4098" name="Picture 2" descr="S:\Users\Ольга\Desktop\Мамина папка\игры с правилами - средство\WP_20160301_0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4143380"/>
            <a:ext cx="4143404" cy="23274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sz="half" idx="1"/>
          </p:nvPr>
        </p:nvSpPr>
        <p:spPr>
          <a:xfrm>
            <a:off x="1000100" y="142852"/>
            <a:ext cx="4214842" cy="6572296"/>
          </a:xfrm>
        </p:spPr>
        <p:txBody>
          <a:bodyPr>
            <a:normAutofit fontScale="92500"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Monotype Corsiva" pitchFamily="66" charset="0"/>
              </a:rPr>
              <a:t>Семья – уникальный  первичный социум, дающий ребёнку ощущение психологической защищённости, «эмоционального тыла», безусловного, </a:t>
            </a:r>
            <a:r>
              <a:rPr lang="ru-RU" sz="2400" b="1" i="1" dirty="0" err="1" smtClean="0">
                <a:solidFill>
                  <a:srgbClr val="002060"/>
                </a:solidFill>
                <a:latin typeface="Monotype Corsiva" pitchFamily="66" charset="0"/>
              </a:rPr>
              <a:t>безоценочного</a:t>
            </a:r>
            <a:r>
              <a:rPr lang="ru-RU" sz="2400" b="1" i="1" dirty="0" smtClean="0">
                <a:solidFill>
                  <a:srgbClr val="002060"/>
                </a:solidFill>
                <a:latin typeface="Monotype Corsiva" pitchFamily="66" charset="0"/>
              </a:rPr>
              <a:t> принятия, поддержку. В этом непреходящее значение семьи для человека вообще, а для дошкольника в особенности.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Семья для ребёнка – это ещё  и источник общественного опыта. Здесь он находит примеры для подражания, здесь происходит его социальное рождение. И если мы хотим вырастить нравственно здоровое поколение, то должны решать эту проблему «всем миром»: детский сад, семья, общественность.</a:t>
            </a:r>
          </a:p>
        </p:txBody>
      </p:sp>
      <p:pic>
        <p:nvPicPr>
          <p:cNvPr id="1027" name="Picture 3" descr="S:\Users\Ольга\Downloads\16907638-Счастливая-семья-из-четырех-человек-и-двух-животных,-с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6375" y="1000108"/>
            <a:ext cx="3857625" cy="50006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8" descr="WP_20160407_054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WP_20160407_06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000100" y="0"/>
            <a:ext cx="5214146" cy="2928934"/>
          </a:xfrm>
        </p:spPr>
      </p:pic>
      <p:pic>
        <p:nvPicPr>
          <p:cNvPr id="6" name="Содержимое 5" descr="WP_20160407_06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214645" y="2214554"/>
            <a:ext cx="4929355" cy="2768959"/>
          </a:xfrm>
        </p:spPr>
      </p:pic>
      <p:pic>
        <p:nvPicPr>
          <p:cNvPr id="5122" name="Picture 2" descr="S:\Users\Ольга\Desktop\м-к игра с правилами фото\WP_20160407_0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4000504"/>
            <a:ext cx="5086971" cy="2857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Пособие «Словесные дидактические игры»</a:t>
            </a:r>
            <a:endParaRPr lang="ru-RU" dirty="0"/>
          </a:p>
        </p:txBody>
      </p:sp>
      <p:pic>
        <p:nvPicPr>
          <p:cNvPr id="5" name="Содержимое 4" descr="WP_20160407_01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000100" y="1783298"/>
            <a:ext cx="8143900" cy="457466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500042"/>
            <a:ext cx="7498080" cy="1143000"/>
          </a:xfrm>
        </p:spPr>
        <p:txBody>
          <a:bodyPr/>
          <a:lstStyle/>
          <a:p>
            <a:pPr algn="ctr"/>
            <a:r>
              <a:rPr lang="ru-RU" dirty="0" smtClean="0"/>
              <a:t>Праздники и развлечения</a:t>
            </a:r>
            <a:endParaRPr lang="ru-RU" dirty="0"/>
          </a:p>
        </p:txBody>
      </p:sp>
      <p:pic>
        <p:nvPicPr>
          <p:cNvPr id="5" name="Содержимое 4" descr="8 марта 201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142976" y="2163359"/>
            <a:ext cx="3878286" cy="2908715"/>
          </a:xfrm>
        </p:spPr>
      </p:pic>
      <p:pic>
        <p:nvPicPr>
          <p:cNvPr id="6" name="Содержимое 5" descr="P104039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214942" y="2143116"/>
            <a:ext cx="3867150" cy="2900363"/>
          </a:xfrm>
        </p:spPr>
      </p:pic>
      <p:pic>
        <p:nvPicPr>
          <p:cNvPr id="7" name="Picture 2" descr="C:\Users\Nout\Desktop\аннимации\95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0298" y="5591193"/>
            <a:ext cx="5500726" cy="6238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71538" y="142852"/>
            <a:ext cx="7786742" cy="3786214"/>
          </a:xfrm>
        </p:spPr>
        <p:txBody>
          <a:bodyPr>
            <a:normAutofit fontScale="92500"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Monotype Corsiva" pitchFamily="66" charset="0"/>
              </a:rPr>
              <a:t>Каждое дошкольное образовательное учреждение  не только воспитывает ребёнка , но и консультирует родителей по вопросам воспитания детей. Педагог дошкольного учреждения – не только воспитатель детей, но и  партнёр родителей по их воспитанию.</a:t>
            </a:r>
          </a:p>
          <a:p>
            <a:r>
              <a:rPr lang="ru-RU" b="1" i="1" dirty="0" smtClean="0">
                <a:solidFill>
                  <a:srgbClr val="002060"/>
                </a:solidFill>
                <a:latin typeface="Monotype Corsiva" pitchFamily="66" charset="0"/>
              </a:rPr>
              <a:t>Главная цель педагогов дошкольного учреждения – профессионально помочь семье в воспитании детей, при этом, не подменяя её, а дополняя и обеспечивая более полную реализацию её воспитательных функций.</a:t>
            </a:r>
            <a:endParaRPr lang="ru-RU" dirty="0"/>
          </a:p>
        </p:txBody>
      </p:sp>
      <p:pic>
        <p:nvPicPr>
          <p:cNvPr id="5" name="Содержимое 4" descr="2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643042" y="3918860"/>
            <a:ext cx="6858048" cy="293914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Спасибо за внимание!</a:t>
            </a:r>
            <a:endParaRPr lang="ru-RU" b="1" dirty="0"/>
          </a:p>
        </p:txBody>
      </p:sp>
      <p:pic>
        <p:nvPicPr>
          <p:cNvPr id="4" name="Содержимое 3" descr="1348676043_66676930338144307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7422" y="1418262"/>
            <a:ext cx="5715040" cy="52961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71414"/>
            <a:ext cx="7498080" cy="1143000"/>
          </a:xfrm>
        </p:spPr>
        <p:txBody>
          <a:bodyPr/>
          <a:lstStyle/>
          <a:p>
            <a:pPr algn="ctr"/>
            <a:r>
              <a:rPr lang="ru-RU" dirty="0" smtClean="0"/>
              <a:t>Формы работы с родителями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214414" y="1142984"/>
          <a:ext cx="7785102" cy="55721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71414"/>
            <a:ext cx="7929618" cy="107157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Перспективный план работы с родителями по игровой деятельности</a:t>
            </a:r>
            <a:endParaRPr lang="ru-RU" sz="28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142973" y="1142984"/>
          <a:ext cx="7858182" cy="56483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224845"/>
                <a:gridCol w="3098134"/>
                <a:gridCol w="3535203"/>
              </a:tblGrid>
              <a:tr h="381991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Месяц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Форма работы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Цель</a:t>
                      </a:r>
                      <a:r>
                        <a:rPr lang="ru-RU" sz="1800" baseline="0" dirty="0" smtClean="0"/>
                        <a:t> </a:t>
                      </a:r>
                      <a:endParaRPr lang="ru-RU" sz="1800" dirty="0"/>
                    </a:p>
                  </a:txBody>
                  <a:tcPr/>
                </a:tc>
              </a:tr>
              <a:tr h="2048132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Сентябрь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800" kern="1200" dirty="0" smtClean="0"/>
                        <a:t>Анкетирование «Во что играют наши дети».</a:t>
                      </a:r>
                      <a:r>
                        <a:rPr kumimoji="0" lang="ru-RU" sz="1800" kern="1200" baseline="0" dirty="0" smtClean="0"/>
                        <a:t> </a:t>
                      </a:r>
                    </a:p>
                    <a:p>
                      <a:r>
                        <a:rPr kumimoji="0" lang="ru-RU" sz="1800" kern="1200" dirty="0" smtClean="0"/>
                        <a:t>Родительское собрание: «Дайте детству состояться – дайте детям наиграться».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800" kern="1200" dirty="0" smtClean="0"/>
                        <a:t>Изучение игровых предпочтений детей.</a:t>
                      </a:r>
                      <a:r>
                        <a:rPr kumimoji="0" lang="ru-RU" sz="1800" kern="1200" baseline="0" dirty="0" smtClean="0"/>
                        <a:t> </a:t>
                      </a:r>
                    </a:p>
                    <a:p>
                      <a:r>
                        <a:rPr kumimoji="0" lang="ru-RU" sz="1800" kern="1200" dirty="0" smtClean="0"/>
                        <a:t>Познакомить</a:t>
                      </a:r>
                      <a:r>
                        <a:rPr kumimoji="0" lang="ru-RU" sz="1800" kern="1200" baseline="0" dirty="0" smtClean="0"/>
                        <a:t> с целями, </a:t>
                      </a:r>
                      <a:r>
                        <a:rPr kumimoji="0" lang="ru-RU" sz="1800" kern="1200" dirty="0" smtClean="0"/>
                        <a:t> задачами развития игровой деятельности в условиях реализации ФГОС, с задачами развития ребенка в сюжетно-ролевой игре в семье, с правилами проведения игр.</a:t>
                      </a:r>
                      <a:endParaRPr lang="ru-RU" sz="1800" dirty="0"/>
                    </a:p>
                  </a:txBody>
                  <a:tcPr/>
                </a:tc>
              </a:tr>
              <a:tr h="1427529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Октябрь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800" kern="1200" dirty="0" smtClean="0"/>
                        <a:t>Неделя открытых дверей:</a:t>
                      </a:r>
                    </a:p>
                    <a:p>
                      <a:pPr lvl="0"/>
                      <a:r>
                        <a:rPr kumimoji="0" lang="ru-RU" sz="1800" kern="1200" dirty="0" smtClean="0"/>
                        <a:t>выставка игр;</a:t>
                      </a:r>
                      <a:r>
                        <a:rPr kumimoji="0" lang="ru-RU" sz="1800" kern="1200" baseline="0" dirty="0" smtClean="0"/>
                        <a:t> </a:t>
                      </a:r>
                      <a:r>
                        <a:rPr kumimoji="0" lang="ru-RU" sz="1800" kern="1200" dirty="0" smtClean="0"/>
                        <a:t>визиты родителей в группу для участия в педагогическом процессе по развитию игровой деятельности.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800" kern="1200" dirty="0" smtClean="0"/>
                        <a:t>Формировать у родителей уверенность в собственных педагогических возможностях, умение знать и понимать своих детей.</a:t>
                      </a:r>
                      <a:endParaRPr lang="ru-RU" sz="1800" dirty="0"/>
                    </a:p>
                  </a:txBody>
                  <a:tcPr/>
                </a:tc>
              </a:tr>
              <a:tr h="1242989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Ноябрь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800" kern="1200" dirty="0" smtClean="0"/>
                        <a:t>Оформление папки-передвижки – консультация: «Роль игры в жизни ребенка». 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800" kern="1200" dirty="0" smtClean="0"/>
                        <a:t>Рассказать о значении игры в жизни ребенка, видах игр.</a:t>
                      </a:r>
                      <a:endParaRPr lang="ru-RU" sz="18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142973" y="214290"/>
          <a:ext cx="7858182" cy="635798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224845"/>
                <a:gridCol w="3132876"/>
                <a:gridCol w="3500461"/>
              </a:tblGrid>
              <a:tr h="631181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Месяц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Форма работы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Цель</a:t>
                      </a:r>
                      <a:r>
                        <a:rPr lang="ru-RU" sz="1600" baseline="0" dirty="0" smtClean="0"/>
                        <a:t> </a:t>
                      </a:r>
                      <a:endParaRPr lang="ru-RU" sz="1600" dirty="0"/>
                    </a:p>
                  </a:txBody>
                  <a:tcPr/>
                </a:tc>
              </a:tr>
              <a:tr h="1612338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Декабрь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Семинар-практикум: «Использование игр с правилами для подготовки детей к школе».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Рассказать о значении игр с правилами для подготовки детей к школе. Научить изготавливать игру с правилами дома вместе с ребенком.</a:t>
                      </a:r>
                      <a:endParaRPr lang="ru-RU" sz="1600" dirty="0"/>
                    </a:p>
                  </a:txBody>
                  <a:tcPr/>
                </a:tc>
              </a:tr>
              <a:tr h="2166999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Январь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Оформление папки-передвижки - консультация: « Значение дидактических игр и дидактических упражнений  для формирования грамматического строя речи детей старшего дошкольного возраста».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Рассказать о значении дидактических игр и дидактических упражнений  для формирования грамматического строя речи детей старшего дошкольного возраста, о структуре дидактической игры. </a:t>
                      </a:r>
                      <a:endParaRPr lang="ru-RU" sz="1600" dirty="0"/>
                    </a:p>
                  </a:txBody>
                  <a:tcPr/>
                </a:tc>
              </a:tr>
              <a:tr h="1947464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Февраль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Изготовление пособия: «Словесные дидактические игры и дидактические упражнения  для формирования грамматического строя речи детей старшего дошкольного возраста».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Повышение педагогической компетенции родителей.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142973" y="214290"/>
          <a:ext cx="7858182" cy="516510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224845"/>
                <a:gridCol w="3132876"/>
                <a:gridCol w="3500461"/>
              </a:tblGrid>
              <a:tr h="548051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Месяц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Форма работы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Цель</a:t>
                      </a:r>
                      <a:r>
                        <a:rPr lang="ru-RU" sz="1600" baseline="0" dirty="0" smtClean="0"/>
                        <a:t> </a:t>
                      </a:r>
                      <a:endParaRPr lang="ru-RU" sz="1600" dirty="0"/>
                    </a:p>
                  </a:txBody>
                  <a:tcPr/>
                </a:tc>
              </a:tr>
              <a:tr h="1380817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Март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Праздник «Восьмое марта – женский день».</a:t>
                      </a:r>
                    </a:p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Развлечение «Широкая масленица».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Обогащать эмоциональный совместный опыт членов семьи, развивать  навыки взаимодействия между ними через игровую деятельность.</a:t>
                      </a:r>
                      <a:endParaRPr lang="ru-RU" sz="1600" dirty="0"/>
                    </a:p>
                  </a:txBody>
                  <a:tcPr/>
                </a:tc>
              </a:tr>
              <a:tr h="1380817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Апрель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Оформление папки-передвижки – консультация: «Оздоровительные игры».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Познакомить с играми, которые предназначены для профилактики утомления, вызванного интеллектуальными нагрузками.</a:t>
                      </a:r>
                      <a:endParaRPr lang="ru-RU" sz="1600" dirty="0"/>
                    </a:p>
                  </a:txBody>
                  <a:tcPr/>
                </a:tc>
              </a:tr>
              <a:tr h="1690974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Май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Показ видеофильма «Как мы играем».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Продемонстрировать родителям ряд  игр, в которые дети играли в течение года, доставить радость от просмотра - от достигнутых успехов детей.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Picture 2" descr="C:\Users\Nout\Desktop\аннимации\95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5805507"/>
            <a:ext cx="5500726" cy="6238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dirty="0" smtClean="0"/>
              <a:t>Анкетирование </a:t>
            </a:r>
            <a:br>
              <a:rPr lang="ru-RU" sz="4000" dirty="0" smtClean="0"/>
            </a:br>
            <a:r>
              <a:rPr lang="ru-RU" sz="4000" dirty="0" smtClean="0"/>
              <a:t>«Во что играют наши дети».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14414" y="1519238"/>
            <a:ext cx="7786742" cy="519591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dirty="0" smtClean="0"/>
              <a:t>1. Состав семьи, количество детей в семье, их возраст.</a:t>
            </a:r>
          </a:p>
          <a:p>
            <a:pPr>
              <a:buNone/>
            </a:pPr>
            <a:r>
              <a:rPr lang="ru-RU" dirty="0" smtClean="0"/>
              <a:t>2. Любимые игрушки вашего ребенка (как их называет, как играет с ними). В какие игры любит играть?</a:t>
            </a:r>
          </a:p>
          <a:p>
            <a:pPr>
              <a:buNone/>
            </a:pPr>
            <a:r>
              <a:rPr lang="ru-RU" dirty="0" smtClean="0"/>
              <a:t>3. Какие предметы кроме игрушек ребенок использует для игр?</a:t>
            </a:r>
          </a:p>
          <a:p>
            <a:pPr>
              <a:buNone/>
            </a:pPr>
            <a:r>
              <a:rPr lang="ru-RU" dirty="0" smtClean="0"/>
              <a:t>4. С кем чаще всего ребенок играет дома?</a:t>
            </a:r>
          </a:p>
          <a:p>
            <a:pPr>
              <a:buNone/>
            </a:pPr>
            <a:r>
              <a:rPr lang="ru-RU" dirty="0" smtClean="0"/>
              <a:t>5. Как часто приходят к ребенку в гости другие дети?</a:t>
            </a:r>
          </a:p>
          <a:p>
            <a:pPr>
              <a:buNone/>
            </a:pPr>
            <a:r>
              <a:rPr lang="ru-RU" dirty="0" smtClean="0"/>
              <a:t>6. Кто из взрослых членов семьи принимает участие в играх детей?</a:t>
            </a:r>
          </a:p>
          <a:p>
            <a:pPr>
              <a:buNone/>
            </a:pPr>
            <a:r>
              <a:rPr lang="ru-RU" dirty="0" smtClean="0"/>
              <a:t>7. Каким вещам отдает предпочтение ребенок в играх: использует мамину помаду, папины инструменты?</a:t>
            </a:r>
          </a:p>
          <a:p>
            <a:pPr>
              <a:buNone/>
            </a:pPr>
            <a:r>
              <a:rPr lang="ru-RU" dirty="0" smtClean="0"/>
              <a:t>8. Как играет ребенок: молча, действует с игрушкой, играет и разговаривает, только разговаривает?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274638"/>
            <a:ext cx="7715304" cy="143985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Родительское собрание: </a:t>
            </a:r>
            <a:br>
              <a:rPr lang="ru-RU" sz="3200" dirty="0" smtClean="0"/>
            </a:br>
            <a:r>
              <a:rPr lang="ru-RU" sz="3200" dirty="0" smtClean="0"/>
              <a:t>«Дайте детству состояться – дайте детям наиграться».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85852" y="1785926"/>
            <a:ext cx="7715304" cy="4462474"/>
          </a:xfrm>
        </p:spPr>
        <p:txBody>
          <a:bodyPr>
            <a:normAutofit fontScale="92500" lnSpcReduction="20000"/>
          </a:bodyPr>
          <a:lstStyle/>
          <a:p>
            <a:endParaRPr lang="ru-RU" sz="2800" dirty="0" smtClean="0"/>
          </a:p>
          <a:p>
            <a:r>
              <a:rPr lang="ru-RU" sz="2800" dirty="0" smtClean="0"/>
              <a:t>Презентация «Совершенствование игровой деятельности в условиях реализации ФГОС».</a:t>
            </a:r>
          </a:p>
          <a:p>
            <a:endParaRPr lang="ru-RU" sz="2800" dirty="0" smtClean="0"/>
          </a:p>
          <a:p>
            <a:r>
              <a:rPr lang="ru-RU" sz="2800" dirty="0" smtClean="0"/>
              <a:t>Письмо воспитателей к родителям: «Развивайте ребенка в сюжетно-ролевой игре».</a:t>
            </a:r>
          </a:p>
          <a:p>
            <a:endParaRPr lang="ru-RU" sz="2800" dirty="0" smtClean="0"/>
          </a:p>
          <a:p>
            <a:r>
              <a:rPr lang="ru-RU" sz="2800" dirty="0" smtClean="0"/>
              <a:t>Памятка для родителей с советами по проведению игр.</a:t>
            </a:r>
          </a:p>
          <a:p>
            <a:endParaRPr lang="ru-RU" sz="2800" dirty="0" smtClean="0"/>
          </a:p>
          <a:p>
            <a:r>
              <a:rPr lang="ru-RU" sz="2800" dirty="0" smtClean="0"/>
              <a:t>Решение педагогических ситуаций.</a:t>
            </a:r>
          </a:p>
          <a:p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14290"/>
            <a:ext cx="7498080" cy="785818"/>
          </a:xfrm>
        </p:spPr>
        <p:txBody>
          <a:bodyPr/>
          <a:lstStyle/>
          <a:p>
            <a:pPr algn="ctr"/>
            <a:r>
              <a:rPr lang="ru-RU" dirty="0" smtClean="0"/>
              <a:t>Неделя открытых дверей</a:t>
            </a:r>
            <a:endParaRPr lang="ru-RU" dirty="0"/>
          </a:p>
        </p:txBody>
      </p:sp>
      <p:pic>
        <p:nvPicPr>
          <p:cNvPr id="11" name="Содержимое 5" descr="P10408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0100" y="3826669"/>
            <a:ext cx="3929090" cy="3031331"/>
          </a:xfrm>
          <a:prstGeom prst="rect">
            <a:avLst/>
          </a:prstGeom>
        </p:spPr>
      </p:pic>
      <p:pic>
        <p:nvPicPr>
          <p:cNvPr id="12" name="Содержимое 6" descr="P10406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2067" y="3826669"/>
            <a:ext cx="4071934" cy="3031331"/>
          </a:xfrm>
          <a:prstGeom prst="rect">
            <a:avLst/>
          </a:prstGeom>
        </p:spPr>
      </p:pic>
      <p:pic>
        <p:nvPicPr>
          <p:cNvPr id="9" name="Содержимое 8" descr="P1040634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1000100" y="1233221"/>
            <a:ext cx="3929090" cy="3000398"/>
          </a:xfrm>
        </p:spPr>
      </p:pic>
      <p:pic>
        <p:nvPicPr>
          <p:cNvPr id="10" name="Содержимое 9" descr="P1040659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5072066" y="1214422"/>
            <a:ext cx="4071934" cy="300037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363</TotalTime>
  <Words>1088</Words>
  <PresentationFormat>Экран (4:3)</PresentationFormat>
  <Paragraphs>97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Солнцестояние</vt:lpstr>
      <vt:lpstr>Формы работы с родителями по развитию игровой деятельности в старшем дошкольном возрасте</vt:lpstr>
      <vt:lpstr>Слайд 2</vt:lpstr>
      <vt:lpstr>Формы работы с родителями</vt:lpstr>
      <vt:lpstr>Перспективный план работы с родителями по игровой деятельности</vt:lpstr>
      <vt:lpstr>Слайд 5</vt:lpstr>
      <vt:lpstr>Слайд 6</vt:lpstr>
      <vt:lpstr>Анкетирование  «Во что играют наши дети». </vt:lpstr>
      <vt:lpstr>Родительское собрание:  «Дайте детству состояться – дайте детям наиграться».</vt:lpstr>
      <vt:lpstr>Неделя открытых дверей</vt:lpstr>
      <vt:lpstr>Визиты родителей</vt:lpstr>
      <vt:lpstr>Папки-передвижки</vt:lpstr>
      <vt:lpstr>Семинар-практикум:  «Использование игр с правилами для подготовки детей к школе».</vt:lpstr>
      <vt:lpstr>Игра с родителями</vt:lpstr>
      <vt:lpstr>Мастер-класс по изготовлению игры с правилами</vt:lpstr>
      <vt:lpstr>1 этап</vt:lpstr>
      <vt:lpstr>Приключения Маши и Вити</vt:lpstr>
      <vt:lpstr>2 этап</vt:lpstr>
      <vt:lpstr>Слайд 18</vt:lpstr>
      <vt:lpstr>3 этап</vt:lpstr>
      <vt:lpstr>Слайд 20</vt:lpstr>
      <vt:lpstr>Слайд 21</vt:lpstr>
      <vt:lpstr>Пособие «Словесные дидактические игры»</vt:lpstr>
      <vt:lpstr>Праздники и развлечения</vt:lpstr>
      <vt:lpstr>Слайд 24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Особенности взаимодействия взрослых участников педагогического процесса в развитии игровой деятельности дошкольников</dc:title>
  <dc:creator>Ольга</dc:creator>
  <cp:lastModifiedBy>Ольга</cp:lastModifiedBy>
  <cp:revision>45</cp:revision>
  <dcterms:created xsi:type="dcterms:W3CDTF">2016-04-03T15:30:14Z</dcterms:created>
  <dcterms:modified xsi:type="dcterms:W3CDTF">2016-04-13T19:31:51Z</dcterms:modified>
</cp:coreProperties>
</file>