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3" r:id="rId6"/>
    <p:sldId id="265" r:id="rId7"/>
    <p:sldId id="268" r:id="rId8"/>
    <p:sldId id="270" r:id="rId9"/>
    <p:sldId id="271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4149" y="3477972"/>
            <a:ext cx="5925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www.bstu.ru/shared/attachments/138422">
            <a:extLst>
              <a:ext uri="{FF2B5EF4-FFF2-40B4-BE49-F238E27FC236}">
                <a16:creationId xmlns:a16="http://schemas.microsoft.com/office/drawing/2014/main" id="{03998898-5158-4F83-B04E-963973913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3" y="-48972"/>
            <a:ext cx="9437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78A0915-6DCA-4730-B52F-A33F1334266A}"/>
              </a:ext>
            </a:extLst>
          </p:cNvPr>
          <p:cNvSpPr/>
          <p:nvPr/>
        </p:nvSpPr>
        <p:spPr>
          <a:xfrm>
            <a:off x="2230923" y="5481747"/>
            <a:ext cx="7720179" cy="14465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8800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nta" pitchFamily="2" charset="0"/>
                <a:cs typeface="Arial" panose="020B0604020202020204" pitchFamily="34" charset="0"/>
              </a:rPr>
              <a:t>Масленица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37104" y="4697629"/>
            <a:ext cx="5675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Последний день Масленицы - </a:t>
            </a:r>
            <a:r>
              <a:rPr lang="ru-RU" b="1" i="1" dirty="0">
                <a:latin typeface="Ralenta"/>
              </a:rPr>
              <a:t>прощеное воскресенье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или проводы. Заканчивается гулянье, на ледяных горках разводят костры, чтобы лед растопить, холод уничтожить. Прощения просят, милосердные дела творят.</a:t>
            </a:r>
            <a:endParaRPr lang="ru-RU" b="1" i="1" dirty="0">
              <a:latin typeface="Ralenta"/>
            </a:endParaRPr>
          </a:p>
        </p:txBody>
      </p:sp>
      <p:pic>
        <p:nvPicPr>
          <p:cNvPr id="3074" name="Picture 2" descr="http://sotsproekt-ryazan.ru/sites/default/files/articles/maclenic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04" y="903855"/>
            <a:ext cx="6037574" cy="368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AA5826-9FCD-4AE1-83C5-517E20379E58}"/>
              </a:ext>
            </a:extLst>
          </p:cNvPr>
          <p:cNvSpPr txBox="1"/>
          <p:nvPr/>
        </p:nvSpPr>
        <p:spPr>
          <a:xfrm>
            <a:off x="352391" y="131499"/>
            <a:ext cx="7916966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«Прощёное воскресенье»»</a:t>
            </a:r>
          </a:p>
        </p:txBody>
      </p:sp>
    </p:spTree>
    <p:extLst>
      <p:ext uri="{BB962C8B-B14F-4D97-AF65-F5344CB8AC3E}">
        <p14:creationId xmlns:p14="http://schemas.microsoft.com/office/powerpoint/2010/main" val="168448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снег, дерево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AE66D97A-22E3-45EB-9DD6-FC34B0533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r="8403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5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0640" y="279738"/>
            <a:ext cx="8644128" cy="286232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Ты прощай, прощай, прощай, 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Наша Масленица! 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Ты не в среду пришла и не в пятницу. 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Ты пришла в воскресенье,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 Всю неделю веселье!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 </a:t>
            </a:r>
          </a:p>
          <a:p>
            <a:endParaRPr lang="ru-RU" b="1" i="1" dirty="0">
              <a:solidFill>
                <a:srgbClr val="000000"/>
              </a:solidFill>
              <a:latin typeface="Ralenta"/>
            </a:endParaRPr>
          </a:p>
          <a:p>
            <a:endParaRPr lang="ru-RU" b="1" i="1" dirty="0">
              <a:solidFill>
                <a:srgbClr val="000000"/>
              </a:solidFill>
              <a:latin typeface="Ralenta"/>
            </a:endParaRPr>
          </a:p>
          <a:p>
            <a:endParaRPr lang="ru-RU" b="1" i="1" dirty="0">
              <a:solidFill>
                <a:srgbClr val="000000"/>
              </a:solidFill>
              <a:latin typeface="Ralenta"/>
            </a:endParaRPr>
          </a:p>
          <a:p>
            <a:endParaRPr lang="ru-RU" b="1" i="1" dirty="0">
              <a:solidFill>
                <a:srgbClr val="000000"/>
              </a:solidFill>
              <a:latin typeface="Ralenta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Всю неделю веселье! 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Ты пришла с добром,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 С сыром, маслом и яйцом! 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Со блинами, с пирогами,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 Да с оладьями!</a:t>
            </a:r>
            <a:endParaRPr lang="ru-RU" b="1" i="1" dirty="0">
              <a:latin typeface="Ralenta"/>
            </a:endParaRPr>
          </a:p>
        </p:txBody>
      </p:sp>
      <p:pic>
        <p:nvPicPr>
          <p:cNvPr id="5122" name="Picture 2" descr="https://img-fotki.yandex.ru/get/133483/121447594.957/0_1dd9dc_665cb315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19" y="2395215"/>
            <a:ext cx="5062601" cy="410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4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pic>
        <p:nvPicPr>
          <p:cNvPr id="1026" name="Picture 2" descr="https://fs01.infourok.ru/images/doc/93/111001/img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30" y="193970"/>
            <a:ext cx="5670748" cy="42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7730" y="4593509"/>
            <a:ext cx="6386364" cy="2461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Расчудесный праздник русский,</a:t>
            </a:r>
            <a:b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Есть в преддверии весны!</a:t>
            </a:r>
            <a:b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Этот праздник очень вкусный,</a:t>
            </a:r>
            <a:b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Каждый дом печёт блины!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Масленица бывает в конце февраля - начале марта.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Её празднуют в течение недели.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i="1" dirty="0">
              <a:latin typeface="Ralent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6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pic>
        <p:nvPicPr>
          <p:cNvPr id="2050" name="Picture 2" descr="http://russianasha.ru/files/tours/images/9f/a6/samaya-veselaya-maslenitsa-na-rodine-yuriya-nikulina-vyaz-ma-khmelita-smolensk-shirokaya-maslenitsa-v-dome-us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98" y="402745"/>
            <a:ext cx="5794898" cy="47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1588" y="5535577"/>
            <a:ext cx="4593117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Каждый день Масленицы имеет своё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                   название и обряды.</a:t>
            </a:r>
          </a:p>
        </p:txBody>
      </p:sp>
    </p:spTree>
    <p:extLst>
      <p:ext uri="{BB962C8B-B14F-4D97-AF65-F5344CB8AC3E}">
        <p14:creationId xmlns:p14="http://schemas.microsoft.com/office/powerpoint/2010/main" val="111376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261" y="351651"/>
            <a:ext cx="3561097" cy="5457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«Понедельник-Встреча»!</a:t>
            </a:r>
          </a:p>
          <a:p>
            <a:pPr algn="ctr">
              <a:spcAft>
                <a:spcPts val="800"/>
              </a:spcAft>
            </a:pPr>
            <a:r>
              <a:rPr lang="ru-RU" b="1" i="1" dirty="0">
                <a:latin typeface="Ralenta"/>
              </a:rPr>
              <a:t>Масленица начинается в понедельник, который называется - встреча. </a:t>
            </a: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В этот день изготавливали из соломы чучело   Масленицы. </a:t>
            </a:r>
          </a:p>
          <a:p>
            <a:pPr algn="ctr"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Вокруг него плясали, вместе с  ним играли. </a:t>
            </a:r>
          </a:p>
          <a:p>
            <a:pPr algn="ctr"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Целую неделю зиму провожали,</a:t>
            </a:r>
          </a:p>
          <a:p>
            <a:pPr algn="ctr"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Да  блины выпекали.</a:t>
            </a:r>
          </a:p>
          <a:p>
            <a:pPr algn="ctr"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Блин - это символ Солнца!</a:t>
            </a:r>
          </a:p>
          <a:p>
            <a:pPr algn="ctr">
              <a:spcAft>
                <a:spcPts val="800"/>
              </a:spcAft>
            </a:pPr>
            <a:endParaRPr lang="ru-RU" b="1" i="1" dirty="0">
              <a:latin typeface="Ralen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i="1" dirty="0">
              <a:latin typeface="Ralent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cdn.fishki.net/upload/post/201412/11/1347895/5519c58fe9596406ca3795382ad1e1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619" y="642365"/>
            <a:ext cx="5014065" cy="35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634591-6DB5-4936-9B7E-ED338BDAA552}"/>
              </a:ext>
            </a:extLst>
          </p:cNvPr>
          <p:cNvSpPr txBox="1"/>
          <p:nvPr/>
        </p:nvSpPr>
        <p:spPr>
          <a:xfrm>
            <a:off x="3693620" y="4417227"/>
            <a:ext cx="5014064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Ведь блин круглый </a:t>
            </a:r>
          </a:p>
          <a:p>
            <a:pPr algn="ctr"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Как Солнышко!</a:t>
            </a:r>
          </a:p>
          <a:p>
            <a:pPr algn="ctr"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Ведь блин желтый</a:t>
            </a:r>
          </a:p>
          <a:p>
            <a:pPr algn="ctr"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Как Солнышко!</a:t>
            </a:r>
          </a:p>
          <a:p>
            <a:pPr algn="ctr"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Ведь блин  теплый</a:t>
            </a:r>
          </a:p>
          <a:p>
            <a:pPr algn="ctr"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Как Солнышко!</a:t>
            </a:r>
          </a:p>
        </p:txBody>
      </p:sp>
    </p:spTree>
    <p:extLst>
      <p:ext uri="{BB962C8B-B14F-4D97-AF65-F5344CB8AC3E}">
        <p14:creationId xmlns:p14="http://schemas.microsoft.com/office/powerpoint/2010/main" val="10115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98"/>
            <a:ext cx="9501808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6837" y="1459926"/>
            <a:ext cx="56631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>
                <a:solidFill>
                  <a:srgbClr val="000000"/>
                </a:solidFill>
                <a:latin typeface="Ralenta"/>
              </a:rPr>
              <a:t>ВТОРНИК - ЗАИГРЫШ настал,</a:t>
            </a:r>
          </a:p>
          <a:p>
            <a:r>
              <a:rPr lang="ru-RU" b="1" i="1">
                <a:solidFill>
                  <a:srgbClr val="000000"/>
                </a:solidFill>
                <a:latin typeface="Ralenta"/>
              </a:rPr>
              <a:t>Молодежь на площади собрал.</a:t>
            </a:r>
          </a:p>
          <a:p>
            <a:endParaRPr lang="ru-RU" b="1" i="1">
              <a:solidFill>
                <a:srgbClr val="000000"/>
              </a:solidFill>
              <a:latin typeface="Ralenta"/>
            </a:endParaRPr>
          </a:p>
          <a:p>
            <a:r>
              <a:rPr lang="ru-RU" b="1" i="1">
                <a:solidFill>
                  <a:srgbClr val="000000"/>
                </a:solidFill>
                <a:latin typeface="Ralenta"/>
              </a:rPr>
              <a:t>Наступает день второй, </a:t>
            </a:r>
          </a:p>
          <a:p>
            <a:r>
              <a:rPr lang="ru-RU" b="1" i="1">
                <a:solidFill>
                  <a:srgbClr val="000000"/>
                </a:solidFill>
                <a:latin typeface="Ralenta"/>
              </a:rPr>
              <a:t>Весь наполненный игрой!</a:t>
            </a:r>
          </a:p>
          <a:p>
            <a:endParaRPr lang="ru-RU" b="1" i="1">
              <a:solidFill>
                <a:srgbClr val="000000"/>
              </a:solidFill>
              <a:latin typeface="Ralenta"/>
            </a:endParaRPr>
          </a:p>
          <a:p>
            <a:r>
              <a:rPr lang="ru-RU" b="1" i="1">
                <a:solidFill>
                  <a:srgbClr val="000000"/>
                </a:solidFill>
                <a:latin typeface="Ralenta"/>
              </a:rPr>
              <a:t>Будем блинами  друзей угощать.</a:t>
            </a:r>
          </a:p>
          <a:p>
            <a:r>
              <a:rPr lang="ru-RU" b="1" i="1">
                <a:solidFill>
                  <a:srgbClr val="000000"/>
                </a:solidFill>
                <a:latin typeface="Ralenta"/>
              </a:rPr>
              <a:t>Да на Карусели кататься.</a:t>
            </a:r>
          </a:p>
          <a:p>
            <a:endParaRPr lang="ru-RU" b="1" i="1" dirty="0">
              <a:solidFill>
                <a:srgbClr val="000000"/>
              </a:solidFill>
              <a:latin typeface="Ralenta"/>
            </a:endParaRPr>
          </a:p>
        </p:txBody>
      </p:sp>
      <p:pic>
        <p:nvPicPr>
          <p:cNvPr id="6146" name="Picture 2" descr="http://www.playcast.ru/uploads/2015/02/16/12156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41" y="1123160"/>
            <a:ext cx="5664481" cy="42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2A0AE-ECF2-4DC7-95A0-773E6E590605}"/>
              </a:ext>
            </a:extLst>
          </p:cNvPr>
          <p:cNvSpPr txBox="1"/>
          <p:nvPr/>
        </p:nvSpPr>
        <p:spPr>
          <a:xfrm>
            <a:off x="-583095" y="-76852"/>
            <a:ext cx="4664764" cy="2141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«Вторник - </a:t>
            </a:r>
            <a:r>
              <a:rPr lang="ru-RU" sz="4000" b="1" i="1" dirty="0" err="1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Заигрыши</a:t>
            </a:r>
            <a:r>
              <a:rPr lang="ru-RU" sz="4000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»!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4000" b="1" i="1" dirty="0">
              <a:latin typeface="Ralent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0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51652" y="5244432"/>
            <a:ext cx="6210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>
                <a:latin typeface="Ralenta"/>
              </a:rPr>
              <a:t>Тут СРЕДА подходит - "ЛАКОМКОЙ" зовётся.</a:t>
            </a:r>
          </a:p>
          <a:p>
            <a:r>
              <a:rPr lang="ru-RU" b="1" i="1">
                <a:latin typeface="Ralenta"/>
              </a:rPr>
              <a:t>Каждая хозяюшка колдует у печи.</a:t>
            </a:r>
          </a:p>
          <a:p>
            <a:r>
              <a:rPr lang="ru-RU" b="1" i="1">
                <a:latin typeface="Ralenta"/>
              </a:rPr>
              <a:t>Кулебяки, сырники - всё им удаётся.</a:t>
            </a:r>
          </a:p>
          <a:p>
            <a:r>
              <a:rPr lang="ru-RU" b="1" i="1">
                <a:latin typeface="Ralenta"/>
              </a:rPr>
              <a:t>Пироги и блинчики - всё на стол мечи!</a:t>
            </a:r>
            <a:endParaRPr lang="ru-RU" b="1" i="1" dirty="0">
              <a:latin typeface="Ralent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AA54E-1BF6-4DC0-933B-32C8DBCB86DE}"/>
              </a:ext>
            </a:extLst>
          </p:cNvPr>
          <p:cNvSpPr txBox="1"/>
          <p:nvPr/>
        </p:nvSpPr>
        <p:spPr>
          <a:xfrm>
            <a:off x="304801" y="228701"/>
            <a:ext cx="6210154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«Среда – Лакомка»</a:t>
            </a:r>
          </a:p>
        </p:txBody>
      </p:sp>
      <p:pic>
        <p:nvPicPr>
          <p:cNvPr id="7" name="Picture 4" descr="http://ic.pics.livejournal.com/levkonoe/676282/2039916/2039916_original.jpg">
            <a:extLst>
              <a:ext uri="{FF2B5EF4-FFF2-40B4-BE49-F238E27FC236}">
                <a16:creationId xmlns:a16="http://schemas.microsoft.com/office/drawing/2014/main" id="{C8806B23-CD9A-4599-8371-63DBCD0AE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22" y="1013403"/>
            <a:ext cx="4985165" cy="42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24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62294" y="5335422"/>
            <a:ext cx="4992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</a:rPr>
              <a:t>За средой ЧЕТВЕРГ пришел,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РАЗГУЛЯЙ с собой привел.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Крепость снежную возьмем,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С песней, шуткой и снежком.</a:t>
            </a:r>
          </a:p>
          <a:p>
            <a:pPr algn="ctr"/>
            <a:endParaRPr lang="ru-RU" b="1" i="1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Картинки по запросу масленица четвер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65" y="1237183"/>
            <a:ext cx="6216694" cy="38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91B2B9-BD57-4478-8996-76DA60DDFB32}"/>
              </a:ext>
            </a:extLst>
          </p:cNvPr>
          <p:cNvSpPr txBox="1"/>
          <p:nvPr/>
        </p:nvSpPr>
        <p:spPr>
          <a:xfrm>
            <a:off x="304801" y="228701"/>
            <a:ext cx="6210154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«Четверг - разгуляй»</a:t>
            </a:r>
          </a:p>
        </p:txBody>
      </p:sp>
    </p:spTree>
    <p:extLst>
      <p:ext uri="{BB962C8B-B14F-4D97-AF65-F5344CB8AC3E}">
        <p14:creationId xmlns:p14="http://schemas.microsoft.com/office/powerpoint/2010/main" val="125484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025"/>
            <a:ext cx="9144000" cy="7155328"/>
          </a:xfrm>
          <a:prstGeom prst="rect">
            <a:avLst/>
          </a:prstGeom>
        </p:spPr>
      </p:pic>
      <p:pic>
        <p:nvPicPr>
          <p:cNvPr id="2050" name="Picture 2" descr="http://www.playcast.ru/uploads/2014/02/24/75867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86" y="946933"/>
            <a:ext cx="5713628" cy="425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2386" y="5197873"/>
            <a:ext cx="5115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Ralenta"/>
              </a:rPr>
              <a:t>ПЯТНИЦА настала - "ВЕЧЕРА У ТЁЩИ"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Ralenta"/>
              </a:rPr>
              <a:t>Тёща приглашает зятя на блины!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Ralenta"/>
              </a:rPr>
              <a:t>Есть с икрой и сёмгой, можно чуть попроще,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Ralenta"/>
              </a:rPr>
              <a:t>Со сметаной, мёдом, с маслом ели мы.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C831C-8388-4CA5-8904-0B7BFB6E830F}"/>
              </a:ext>
            </a:extLst>
          </p:cNvPr>
          <p:cNvSpPr txBox="1"/>
          <p:nvPr/>
        </p:nvSpPr>
        <p:spPr>
          <a:xfrm>
            <a:off x="51871" y="-159026"/>
            <a:ext cx="6083886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«Вечера у тёщи»</a:t>
            </a:r>
          </a:p>
        </p:txBody>
      </p:sp>
    </p:spTree>
    <p:extLst>
      <p:ext uri="{BB962C8B-B14F-4D97-AF65-F5344CB8AC3E}">
        <p14:creationId xmlns:p14="http://schemas.microsoft.com/office/powerpoint/2010/main" val="204733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07752" y="5467756"/>
            <a:ext cx="5504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Ralenta"/>
              </a:rPr>
              <a:t>А вот и  СУББОТА - "ЗОЛОВКИ УГОЩЕНИЕ".</a:t>
            </a:r>
          </a:p>
          <a:p>
            <a:r>
              <a:rPr lang="ru-RU" b="1" i="1" dirty="0">
                <a:latin typeface="Ralenta"/>
              </a:rPr>
              <a:t>Вся родня встречается, водит хоровод.</a:t>
            </a:r>
          </a:p>
          <a:p>
            <a:r>
              <a:rPr lang="ru-RU" b="1" i="1" dirty="0">
                <a:latin typeface="Ralenta"/>
              </a:rPr>
              <a:t>Праздник продолжается, общее веселье.</a:t>
            </a:r>
          </a:p>
          <a:p>
            <a:r>
              <a:rPr lang="ru-RU" b="1" i="1" dirty="0">
                <a:latin typeface="Ralenta"/>
              </a:rPr>
              <a:t>Славно провожает Зимушку народ!</a:t>
            </a:r>
          </a:p>
        </p:txBody>
      </p:sp>
      <p:pic>
        <p:nvPicPr>
          <p:cNvPr id="1026" name="Picture 2" descr="http://www.playcast.ru/uploads/2016/03/12/17786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16" y="1050746"/>
            <a:ext cx="6208649" cy="441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33E53-6594-43E0-97CC-69029397440B}"/>
              </a:ext>
            </a:extLst>
          </p:cNvPr>
          <p:cNvSpPr txBox="1"/>
          <p:nvPr/>
        </p:nvSpPr>
        <p:spPr>
          <a:xfrm>
            <a:off x="352391" y="131499"/>
            <a:ext cx="6083886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«Золовки угощение»</a:t>
            </a:r>
          </a:p>
        </p:txBody>
      </p:sp>
    </p:spTree>
    <p:extLst>
      <p:ext uri="{BB962C8B-B14F-4D97-AF65-F5344CB8AC3E}">
        <p14:creationId xmlns:p14="http://schemas.microsoft.com/office/powerpoint/2010/main" val="4004820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373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Ralenta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Жанна Федина</cp:lastModifiedBy>
  <cp:revision>53</cp:revision>
  <dcterms:created xsi:type="dcterms:W3CDTF">2013-11-19T05:52:05Z</dcterms:created>
  <dcterms:modified xsi:type="dcterms:W3CDTF">2022-01-29T21:40:18Z</dcterms:modified>
</cp:coreProperties>
</file>