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4" r:id="rId4"/>
    <p:sldId id="261" r:id="rId5"/>
    <p:sldId id="265" r:id="rId6"/>
    <p:sldId id="274" r:id="rId7"/>
    <p:sldId id="275" r:id="rId8"/>
    <p:sldId id="276" r:id="rId9"/>
    <p:sldId id="277" r:id="rId10"/>
    <p:sldId id="266" r:id="rId11"/>
    <p:sldId id="271" r:id="rId12"/>
    <p:sldId id="289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9EDD38-5CCC-488C-B63C-DDA97993DA8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399232-94D4-433A-A9E7-88EEE131A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10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1E200-598B-4578-8C7A-506F763925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0665-AA63-4B63-9929-7EE193432614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9F00-BA42-4592-A094-1077BB7E9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B8F3-5314-4011-87F1-EDB7DFFF106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68BD-BFA4-45D3-94D5-CB94C101B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3DFB-AC0A-492D-9505-28B77062EDE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80A1-515A-48AF-9A3A-AE5B1B1A1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23C-6365-430A-BF23-55ACF8C784FB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9DDB-E328-4A5D-ACCD-FF5301B23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116A-6F7A-47BC-AEB9-A68D07461E2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89C0-BF1C-48F1-BDCB-3F270C3E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D76A-0F36-4CD5-A1F3-1024E918E162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9609-A887-423E-80B2-352639513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6D6F-1652-48EF-8550-688503A820D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4D4B-2161-4A64-B07E-265A4B671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3D95-ED29-429C-8053-44C172EA521E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6A27-3E7F-4E30-8248-2AF8AAC98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74FC-035A-4501-846B-19A0D86A4B9B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13F8-2ED7-40A0-87E7-CA4627BF3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9EBA-C834-4D31-8501-E41623DFA2CA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C625-D6EA-423D-BBAF-FA8C37C51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99E5-9C44-4C8E-B690-851CEBCE68C6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1D6-8B60-4CF3-9973-E823829B3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3DE0A-3249-4E99-84B4-27F1BA56D140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44EFA-2ADD-499F-BF7D-1FAC1D358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http://3.bp.blogspot.com/-ciBHI6_1z_g/Ut0HwqHL6tI/AAAAAAAAASg/-ZRyWAbIyFU/s1600/1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https://www.arinasorokina.ru/wp-content/uploads/2012/05/oformlenie-16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167438" y="3933825"/>
            <a:ext cx="29479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s://www.arinasorokina.ru/wp-content/uploads/2012/05/oformlenie-16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2124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Роль фольклора </a:t>
            </a:r>
            <a:b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itchFamily="18" charset="0"/>
              </a:rPr>
              <a:t>в развитии речи детей</a:t>
            </a:r>
            <a:endParaRPr lang="ru-RU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Учитель-логопед </a:t>
            </a:r>
            <a:r>
              <a:rPr lang="ru-RU" sz="1800" dirty="0" err="1" smtClean="0">
                <a:solidFill>
                  <a:srgbClr val="002060"/>
                </a:solidFill>
              </a:rPr>
              <a:t>Багаева</a:t>
            </a:r>
            <a:r>
              <a:rPr lang="ru-RU" sz="1800" dirty="0" smtClean="0">
                <a:solidFill>
                  <a:srgbClr val="002060"/>
                </a:solidFill>
              </a:rPr>
              <a:t> А.И.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Старшая комбинированная группа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Воспитатель Новикова Н.А.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2021 г.</a:t>
            </a:r>
            <a:endParaRPr lang="ru-RU" sz="1800" dirty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0" y="27038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МБДОУ № 36</a:t>
            </a:r>
          </a:p>
          <a:p>
            <a:pPr algn="ctr"/>
            <a:endParaRPr lang="ru-RU" alt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5318" y="908720"/>
            <a:ext cx="47004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Педагогическая наука давно признала скороговорки инструментом совершенствования произношения, изменения темпа речи, развития артикуляционного аппарата. Но еще в старину люди поняли всю их педагогическую ценность и использовали для воспитания у детей чувства ритма, для преодоления косноязычия. Благодаря постоянному использованию этого жанра фольклора в своей работе, собрался богатый практический материал.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Велика ценность фольклора в формировании у детей слухового внимания, фонематического слуха и правильного произношения, так как сама звуковая ориентация фольклорного стиха наполнена обилием рифм, повторов, созвучий.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475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Скороговорки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5308" y="15228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оформление информационного уголка;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*участие родителей в праздничных                                       утренниках, театрализованных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представлениях,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*создание книжного  уголка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711859"/>
            <a:ext cx="4706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Взаимодействие с семьей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22" y="3789040"/>
            <a:ext cx="4392488" cy="213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55c68d263e4b42ad36f2acfcb077c6b0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4352925"/>
            <a:ext cx="40719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150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1907704" y="-7931"/>
            <a:ext cx="7406588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50"/>
                </a:solidFill>
                <a:latin typeface="Comic Sans MS" panose="030F0702030302020204" pitchFamily="66" charset="0"/>
                <a:cs typeface="+mn-cs"/>
              </a:rPr>
              <a:t>Выводы</a:t>
            </a:r>
            <a:r>
              <a:rPr lang="ru-RU" sz="3600" dirty="0" smtClean="0">
                <a:solidFill>
                  <a:srgbClr val="00B050"/>
                </a:solidFill>
                <a:latin typeface="Comic Sans MS" panose="030F0702030302020204" pitchFamily="66" charset="0"/>
                <a:cs typeface="+mn-cs"/>
              </a:rPr>
              <a:t>:</a:t>
            </a:r>
            <a:endParaRPr lang="ru-RU" sz="3600" dirty="0">
              <a:solidFill>
                <a:srgbClr val="00B050"/>
              </a:solidFill>
              <a:latin typeface="Comic Sans MS" panose="030F0702030302020204" pitchFamily="66" charset="0"/>
              <a:cs typeface="+mn-cs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азвивается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артикуляционный аппарат, фонематический слух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опыт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работы показал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, что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систематическая организация работы способствует: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- пониманию речи ребенком;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- свободному использованию простых предложений в разговоре;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- использованию в речи сложных предложений;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- обогащению словаря ребёнка;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- активизации ребенка в речевом общении с воспитателем и детьми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инициативности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в речевых контактах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ifeo.ru/wp-content/uploads/kartinka-spasibo-za-vnimanie-dlya-prezentacii-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548680"/>
            <a:ext cx="5666382" cy="456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2051050" y="836613"/>
            <a:ext cx="5689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Gothic" pitchFamily="34" charset="0"/>
              </a:rPr>
              <a:t>     </a:t>
            </a:r>
          </a:p>
          <a:p>
            <a:endParaRPr lang="ru-RU" dirty="0">
              <a:latin typeface="Century Gothic" pitchFamily="34" charset="0"/>
            </a:endParaRPr>
          </a:p>
          <a:p>
            <a:pPr algn="just"/>
            <a:r>
              <a:rPr lang="ru-RU" dirty="0">
                <a:latin typeface="Century Gothic" pitchFamily="34" charset="0"/>
              </a:rPr>
              <a:t>   </a:t>
            </a:r>
            <a:r>
              <a:rPr lang="ru-RU" sz="2400" dirty="0">
                <a:solidFill>
                  <a:srgbClr val="003300"/>
                </a:solidFill>
                <a:latin typeface="Comic Sans MS" pitchFamily="66" charset="0"/>
              </a:rPr>
              <a:t>Взрослые - хранители опыта, накопленного человечеством, знаний, умений, культуры. Передать этот опыт можно не иначе как с помощью языка. </a:t>
            </a:r>
          </a:p>
          <a:p>
            <a:pPr algn="just"/>
            <a:r>
              <a:rPr lang="ru-RU" sz="2400" dirty="0">
                <a:solidFill>
                  <a:srgbClr val="003300"/>
                </a:solidFill>
                <a:latin typeface="Comic Sans MS" pitchFamily="66" charset="0"/>
              </a:rPr>
              <a:t>     </a:t>
            </a:r>
          </a:p>
          <a:p>
            <a:pPr algn="just"/>
            <a:r>
              <a:rPr lang="ru-RU" sz="2400" dirty="0">
                <a:solidFill>
                  <a:srgbClr val="003300"/>
                </a:solidFill>
                <a:latin typeface="Comic Sans MS" pitchFamily="66" charset="0"/>
              </a:rPr>
              <a:t>  Дети </a:t>
            </a:r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старшего дошкольного </a:t>
            </a:r>
            <a:r>
              <a:rPr lang="ru-RU" sz="2400" dirty="0">
                <a:solidFill>
                  <a:srgbClr val="003300"/>
                </a:solidFill>
                <a:latin typeface="Comic Sans MS" pitchFamily="66" charset="0"/>
              </a:rPr>
              <a:t>возраста, усваивая родной язык, овладевают важнейшей формой речевого общения - устной речью. Поэтому проблема развития речи детей средствами малых форм фольклора на сегодняшний день имеет особую значимость. </a:t>
            </a:r>
          </a:p>
          <a:p>
            <a:r>
              <a:rPr lang="ru-RU" dirty="0">
                <a:solidFill>
                  <a:srgbClr val="003300"/>
                </a:solidFill>
                <a:latin typeface="Comic Sans MS" pitchFamily="66" charset="0"/>
              </a:rPr>
              <a:t>     </a:t>
            </a:r>
          </a:p>
          <a:p>
            <a:r>
              <a:rPr lang="ru-RU" dirty="0">
                <a:solidFill>
                  <a:srgbClr val="003300"/>
                </a:solidFill>
                <a:latin typeface="Comic Sans MS" pitchFamily="66" charset="0"/>
              </a:rPr>
              <a:t>               </a:t>
            </a:r>
          </a:p>
        </p:txBody>
      </p:sp>
      <p:sp>
        <p:nvSpPr>
          <p:cNvPr id="3075" name="Заголовок 3"/>
          <p:cNvSpPr>
            <a:spLocks noGrp="1"/>
          </p:cNvSpPr>
          <p:nvPr>
            <p:ph type="title"/>
          </p:nvPr>
        </p:nvSpPr>
        <p:spPr>
          <a:xfrm>
            <a:off x="539750" y="325438"/>
            <a:ext cx="8229600" cy="584200"/>
          </a:xfrm>
        </p:spPr>
        <p:txBody>
          <a:bodyPr>
            <a:spAutoFit/>
          </a:bodyPr>
          <a:lstStyle/>
          <a:p>
            <a:r>
              <a:rPr lang="ru-RU" sz="3200">
                <a:solidFill>
                  <a:srgbClr val="003300"/>
                </a:solidFill>
                <a:latin typeface="Comic Sans MS" pitchFamily="66" charset="0"/>
              </a:rPr>
              <a:t>АКТУАЛЬНОСТЬ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3" y="642938"/>
            <a:ext cx="8572500" cy="4857750"/>
          </a:xfrm>
        </p:spPr>
        <p:txBody>
          <a:bodyPr rtlCol="0">
            <a:noAutofit/>
          </a:bodyPr>
          <a:lstStyle/>
          <a:p>
            <a:pPr indent="45720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Фольклор –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от англ.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Folk-lore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«народная мудрость» –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народное творчество, чаще всего устное. Художественная, коллективная, творческая деятельность народа, отражающая его жизнь, воззрения, идеалы, принципы; создаваемые народом и бытующие в народных массах поэзия, народная музыка,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театр, танец, архитектура,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изобразительное и декоративно-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прикладное искусство.</a:t>
            </a:r>
          </a:p>
        </p:txBody>
      </p:sp>
      <p:pic>
        <p:nvPicPr>
          <p:cNvPr id="3" name="Рисунок 2" descr="99326403_73993389_f_4aa97b21345b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04248" y="4244448"/>
            <a:ext cx="2339752" cy="261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-171450"/>
            <a:ext cx="7883525" cy="2060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>И</a:t>
            </a:r>
            <a:r>
              <a:rPr lang="ru-RU" sz="2000" b="1" dirty="0">
                <a:solidFill>
                  <a:srgbClr val="003300"/>
                </a:solidFill>
                <a:latin typeface="Comic Sans MS" pitchFamily="66" charset="0"/>
              </a:rPr>
              <a:t>сследования психологов и практиков показывают что:</a:t>
            </a: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>устное народное творчество (народные  песенки,  </a:t>
            </a:r>
            <a:r>
              <a:rPr lang="ru-RU" sz="2000" dirty="0" err="1">
                <a:solidFill>
                  <a:srgbClr val="003300"/>
                </a:solidFill>
                <a:latin typeface="Comic Sans MS" pitchFamily="66" charset="0"/>
              </a:rPr>
              <a:t>потешки</a:t>
            </a: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>,  </a:t>
            </a:r>
            <a:r>
              <a:rPr lang="ru-RU" sz="2000" dirty="0" err="1">
                <a:solidFill>
                  <a:srgbClr val="003300"/>
                </a:solidFill>
                <a:latin typeface="Comic Sans MS" pitchFamily="66" charset="0"/>
              </a:rPr>
              <a:t>пестушки</a:t>
            </a:r>
            <a:r>
              <a:rPr lang="ru-RU" sz="2000" dirty="0">
                <a:solidFill>
                  <a:srgbClr val="003300"/>
                </a:solidFill>
                <a:latin typeface="Comic Sans MS" pitchFamily="66" charset="0"/>
              </a:rPr>
              <a:t>)  представляют   собой прекрасный речевой материал,  который  можно  использовать, как в непосредственно-образовательной деятельности, так и в совместной деятельности   </a:t>
            </a:r>
            <a:r>
              <a:rPr lang="ru-RU" sz="2000" dirty="0" smtClean="0">
                <a:solidFill>
                  <a:srgbClr val="003300"/>
                </a:solidFill>
                <a:latin typeface="Comic Sans MS" pitchFamily="66" charset="0"/>
              </a:rPr>
              <a:t>детей.</a:t>
            </a:r>
            <a:r>
              <a:rPr lang="en-US" sz="2000" dirty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en-US" sz="2000" dirty="0">
                <a:solidFill>
                  <a:srgbClr val="0033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042988" y="2276475"/>
            <a:ext cx="7777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3300"/>
                </a:solidFill>
                <a:latin typeface="Comic Sans MS" pitchFamily="66" charset="0"/>
              </a:rPr>
              <a:t>С их помощью можно развивать:</a:t>
            </a:r>
            <a:r>
              <a:rPr lang="ru-RU">
                <a:latin typeface="Century Gothic" pitchFamily="34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4149725"/>
            <a:ext cx="1800225" cy="1857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>
              <a:solidFill>
                <a:srgbClr val="1111F3"/>
              </a:solidFill>
              <a:latin typeface="Comic Sans MS" pitchFamily="66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err="1">
                <a:solidFill>
                  <a:srgbClr val="1111F3"/>
                </a:solidFill>
                <a:latin typeface="Comic Sans MS" pitchFamily="66" charset="0"/>
              </a:rPr>
              <a:t>Фонемати-ческий</a:t>
            </a:r>
            <a:r>
              <a:rPr lang="ru-RU" sz="2000" dirty="0">
                <a:solidFill>
                  <a:srgbClr val="1111F3"/>
                </a:solidFill>
                <a:latin typeface="Comic Sans MS" pitchFamily="66" charset="0"/>
              </a:rPr>
              <a:t> слух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Скругленный прямоугольник 11"/>
          <p:cNvSpPr/>
          <p:nvPr/>
        </p:nvSpPr>
        <p:spPr>
          <a:xfrm>
            <a:off x="2411413" y="4149725"/>
            <a:ext cx="1871662" cy="1857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1111F3"/>
                </a:solidFill>
                <a:latin typeface="Comic Sans MS" pitchFamily="66" charset="0"/>
              </a:rPr>
              <a:t>Граммати-ческий</a:t>
            </a:r>
            <a:r>
              <a:rPr lang="ru-RU" sz="2000" dirty="0">
                <a:solidFill>
                  <a:srgbClr val="1111F3"/>
                </a:solidFill>
                <a:latin typeface="Comic Sans MS" pitchFamily="66" charset="0"/>
              </a:rPr>
              <a:t> строй речи</a:t>
            </a:r>
          </a:p>
        </p:txBody>
      </p:sp>
      <p:sp>
        <p:nvSpPr>
          <p:cNvPr id="3" name="Скругленный прямоугольник 11"/>
          <p:cNvSpPr/>
          <p:nvPr/>
        </p:nvSpPr>
        <p:spPr>
          <a:xfrm>
            <a:off x="4643438" y="4149725"/>
            <a:ext cx="1800225" cy="1857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111F3"/>
                </a:solidFill>
                <a:latin typeface="Comic Sans MS" pitchFamily="66" charset="0"/>
              </a:rPr>
              <a:t>Звуковую  культуру речи</a:t>
            </a:r>
          </a:p>
        </p:txBody>
      </p:sp>
      <p:sp>
        <p:nvSpPr>
          <p:cNvPr id="4" name="Скругленный прямоугольник 11"/>
          <p:cNvSpPr/>
          <p:nvPr/>
        </p:nvSpPr>
        <p:spPr>
          <a:xfrm>
            <a:off x="6877050" y="4149725"/>
            <a:ext cx="1800225" cy="1857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1111F3"/>
                </a:solidFill>
                <a:latin typeface="Comic Sans MS" pitchFamily="66" charset="0"/>
              </a:rPr>
              <a:t>Обогащать словарь</a:t>
            </a:r>
          </a:p>
        </p:txBody>
      </p:sp>
      <p:cxnSp>
        <p:nvCxnSpPr>
          <p:cNvPr id="5128" name="Прямая со стрелкой 17"/>
          <p:cNvCxnSpPr>
            <a:cxnSpLocks noChangeShapeType="1"/>
          </p:cNvCxnSpPr>
          <p:nvPr/>
        </p:nvCxnSpPr>
        <p:spPr bwMode="auto">
          <a:xfrm flipH="1">
            <a:off x="1095375" y="2817813"/>
            <a:ext cx="2016125" cy="122555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5129" name="Прямая со стрелкой 19"/>
          <p:cNvCxnSpPr>
            <a:cxnSpLocks noChangeShapeType="1"/>
          </p:cNvCxnSpPr>
          <p:nvPr/>
        </p:nvCxnSpPr>
        <p:spPr bwMode="auto">
          <a:xfrm flipH="1">
            <a:off x="3152775" y="2927350"/>
            <a:ext cx="503238" cy="10064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5130" name="Прямая со стрелкой 19"/>
          <p:cNvCxnSpPr>
            <a:cxnSpLocks noChangeShapeType="1"/>
          </p:cNvCxnSpPr>
          <p:nvPr/>
        </p:nvCxnSpPr>
        <p:spPr bwMode="auto">
          <a:xfrm>
            <a:off x="5543550" y="2817813"/>
            <a:ext cx="2376488" cy="11525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5131" name="Прямая со стрелкой 19"/>
          <p:cNvCxnSpPr>
            <a:cxnSpLocks noChangeShapeType="1"/>
          </p:cNvCxnSpPr>
          <p:nvPr/>
        </p:nvCxnSpPr>
        <p:spPr bwMode="auto">
          <a:xfrm>
            <a:off x="4787900" y="2998788"/>
            <a:ext cx="720725" cy="86201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7905750" cy="5581650"/>
          </a:xfrm>
        </p:spPr>
        <p:txBody>
          <a:bodyPr/>
          <a:lstStyle/>
          <a:p>
            <a:pPr indent="457200"/>
            <a:r>
              <a:rPr lang="ru-RU" sz="3200" b="1" i="1"/>
              <a:t>     </a:t>
            </a:r>
            <a:r>
              <a:rPr lang="ru-RU" sz="3200" b="1" i="1">
                <a:solidFill>
                  <a:srgbClr val="002060"/>
                </a:solidFill>
              </a:rPr>
              <a:t>Фольклорные жанры</a:t>
            </a:r>
            <a:r>
              <a:rPr lang="ru-RU" sz="3200" b="1" i="1"/>
              <a:t>.</a:t>
            </a:r>
            <a:br>
              <a:rPr lang="ru-RU" sz="3200" b="1" i="1"/>
            </a:br>
            <a:r>
              <a:rPr lang="ru-RU" sz="3200" b="1" i="1"/>
              <a:t/>
            </a:r>
            <a:br>
              <a:rPr lang="ru-RU" sz="3200" b="1" i="1"/>
            </a:br>
            <a:r>
              <a:rPr lang="ru-RU" sz="2800" b="1" i="1">
                <a:solidFill>
                  <a:srgbClr val="00B050"/>
                </a:solidFill>
                <a:latin typeface="Comic Sans MS" pitchFamily="66" charset="0"/>
              </a:rPr>
              <a:t>1. </a:t>
            </a: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Колыбельная песня.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2. Пестушка.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3. Потешка.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4. Прибаутка.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5. Пословицы и поговорки.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6. Игра.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7. Закличка.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8. Считалка.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9. Скороговорка.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10.Загадка.</a:t>
            </a:r>
            <a:br>
              <a:rPr lang="ru-RU" sz="280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11. Дразнилка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150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1628800"/>
            <a:ext cx="3603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Попевки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приговорки с давних времен создавались в народе на потеху детям. Это первые художественные произведения, которые слышит ребенок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Они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разнообразны по содержанию: колыбельные - успокаивают, веселые - радуют, в них звучит любовь к ребенку и забота о нем.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18" y="1484784"/>
            <a:ext cx="27622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35218" y="805077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Попевки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150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7668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Используя в своей речи пословицы и поговорки, дети учатся ясно, лаконично, выразительно выражать свои мысли и чувства, интонационно окрашивая свою речь, развивается умение творчески использовать слово, умение образно описать предмет, дать ему яркую характеристику.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45" y="0"/>
            <a:ext cx="2358948" cy="314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7959" y="306346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Отгадывание и придумывание загадок также оказывает влияние на разностороннее развитие речи детей. Употребление для создания в загадке метафорического образа различных средств выразительности (приема олицетворения, использование многозначности слова, определений, эпитетов, сравнений, особой ритмической организации) способствуют формированию образности речи детей дошкольного возраста.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5201" y="168778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Пословицы и поговорки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150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3212976"/>
            <a:ext cx="54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Трудно найти более ценный материал, для развития художественного восприятия, чем увлекательные русские сказки, выразительные песни, красочные предметы декоративно – прикладного творчества. Впечатления, полученные от их восприятия, отражаются в самостоятельном, словесном, песенном, изобразительном творчестве ребёнка.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Знакомство с фольклором расширяет кругозор детей, формирует отношение к окружающему миру, обогащает их чувства и речь.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124744"/>
            <a:ext cx="3082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Русские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народные сказки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1500" y="614362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6500" y="41376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Основой связной речи, заключающей в себе различные языковые средства, является диалог. Для диалога характерны неполные предложения, восклицание, вопрос, междометие, яркая интонационная мимика. Все это мы находим в фольклорных диалогических текстах.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572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Роль фольклора  в развитии речи детей</vt:lpstr>
      <vt:lpstr>АКТУАЛЬНОСТЬ</vt:lpstr>
      <vt:lpstr>Фольклор – от англ. Folk-lore – «народная мудрость» – народное творчество, чаще всего устное. Художественная, коллективная, творческая деятельность народа, отражающая его жизнь, воззрения, идеалы, принципы; создаваемые народом и бытующие в народных массах поэзия, народная музыка,  театр, танец, архитектура,  изобразительное и декоративно-  прикладное искусство.</vt:lpstr>
      <vt:lpstr>    Исследования психологов и практиков показывают что: устное народное творчество (народные  песенки,  потешки,  пестушки)  представляют   собой прекрасный речевой материал,  который  можно  использовать, как в непосредственно-образовательной деятельности, так и в совместной деятельности   детей. </vt:lpstr>
      <vt:lpstr>     Фольклорные жанры.  1. Колыбельная песня. 2. Пестушка. 3. Потешка. 4. Прибаутка. 5. Пословицы и поговорки. 6. Игра. 7. Закличка. 8. Считалка. 9. Скороговорка. 10.Загадка. 11. Дразнилка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Скороговорки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«Фольклорные мотивы»</dc:title>
  <dc:creator>user</dc:creator>
  <cp:lastModifiedBy>Ирина</cp:lastModifiedBy>
  <cp:revision>56</cp:revision>
  <dcterms:created xsi:type="dcterms:W3CDTF">2018-08-03T18:49:33Z</dcterms:created>
  <dcterms:modified xsi:type="dcterms:W3CDTF">2022-02-17T07:21:04Z</dcterms:modified>
</cp:coreProperties>
</file>