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16"/>
  </p:notesMasterIdLst>
  <p:sldIdLst>
    <p:sldId id="256" r:id="rId8"/>
    <p:sldId id="258" r:id="rId9"/>
    <p:sldId id="260" r:id="rId10"/>
    <p:sldId id="261" r:id="rId11"/>
    <p:sldId id="262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6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352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5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move the slide</a:t>
            </a: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356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57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3B6806-784C-4D48-AFE8-D7D8AA11AF7C}" type="slidenum">
              <a:rPr lang="ru-RU" sz="1200" b="0" strike="noStrike" spc="-1"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518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260C5F-6A3B-4ACA-8CA5-107465A35909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93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0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1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2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subTitle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ubTitle"/>
          </p:nvPr>
        </p:nvSpPr>
        <p:spPr>
          <a:xfrm>
            <a:off x="456840" y="274320"/>
            <a:ext cx="74674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4283280" y="414612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5506920" y="160020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5684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5506920" y="4146120"/>
            <a:ext cx="240444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283280" y="1600200"/>
            <a:ext cx="364392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6840" y="4146120"/>
            <a:ext cx="7467480" cy="232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PlaceHolder 2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000000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000000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575F6D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6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7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9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74A9BD-381E-4672-9258-43A2AC55EFE7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80880" y="0"/>
            <a:ext cx="609840" cy="6858000"/>
          </a:xfrm>
          <a:prstGeom prst="rect">
            <a:avLst/>
          </a:prstGeom>
          <a:solidFill>
            <a:srgbClr val="FEC3AE">
              <a:alpha val="5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276120" y="0"/>
            <a:ext cx="104760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990720" y="0"/>
            <a:ext cx="182520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4"/>
          <p:cNvSpPr/>
          <p:nvPr/>
        </p:nvSpPr>
        <p:spPr>
          <a:xfrm>
            <a:off x="1141560" y="0"/>
            <a:ext cx="230040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Line 5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FEC3AE">
                <a:alpha val="7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Line 6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FFEDE8">
                <a:alpha val="8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Line 7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Line 8"/>
          <p:cNvSpPr/>
          <p:nvPr/>
        </p:nvSpPr>
        <p:spPr>
          <a:xfrm>
            <a:off x="1727280" y="0"/>
            <a:ext cx="0" cy="6858000"/>
          </a:xfrm>
          <a:prstGeom prst="line">
            <a:avLst/>
          </a:prstGeom>
          <a:ln w="28440">
            <a:solidFill>
              <a:srgbClr val="FEC3AE">
                <a:alpha val="82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9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Line 10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1"/>
          <p:cNvSpPr/>
          <p:nvPr/>
        </p:nvSpPr>
        <p:spPr>
          <a:xfrm>
            <a:off x="1219320" y="0"/>
            <a:ext cx="75960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12"/>
          <p:cNvSpPr/>
          <p:nvPr/>
        </p:nvSpPr>
        <p:spPr>
          <a:xfrm>
            <a:off x="609480" y="3429000"/>
            <a:ext cx="1295640" cy="129528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3"/>
          <p:cNvSpPr/>
          <p:nvPr/>
        </p:nvSpPr>
        <p:spPr>
          <a:xfrm>
            <a:off x="1309680" y="4867200"/>
            <a:ext cx="641520" cy="64152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14"/>
          <p:cNvSpPr/>
          <p:nvPr/>
        </p:nvSpPr>
        <p:spPr>
          <a:xfrm>
            <a:off x="1090440" y="5500800"/>
            <a:ext cx="138240" cy="13644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15"/>
          <p:cNvSpPr/>
          <p:nvPr/>
        </p:nvSpPr>
        <p:spPr>
          <a:xfrm>
            <a:off x="1663560" y="5788080"/>
            <a:ext cx="274680" cy="27468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16"/>
          <p:cNvSpPr/>
          <p:nvPr/>
        </p:nvSpPr>
        <p:spPr>
          <a:xfrm>
            <a:off x="1905120" y="4495680"/>
            <a:ext cx="365040" cy="36540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PlaceHolder 17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64" name="PlaceHolder 18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000000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000000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65" name="PlaceHolder 19"/>
          <p:cNvSpPr>
            <a:spLocks noGrp="1"/>
          </p:cNvSpPr>
          <p:nvPr>
            <p:ph type="dt"/>
          </p:nvPr>
        </p:nvSpPr>
        <p:spPr>
          <a:xfrm rot="5400000">
            <a:off x="7764480" y="1174680"/>
            <a:ext cx="2286000" cy="3808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575F6D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6" name="PlaceHolder 20"/>
          <p:cNvSpPr>
            <a:spLocks noGrp="1"/>
          </p:cNvSpPr>
          <p:nvPr>
            <p:ph type="ftr"/>
          </p:nvPr>
        </p:nvSpPr>
        <p:spPr>
          <a:xfrm rot="5400000">
            <a:off x="7076880" y="4181400"/>
            <a:ext cx="365760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1"/>
          <p:cNvSpPr>
            <a:spLocks noGrp="1"/>
          </p:cNvSpPr>
          <p:nvPr>
            <p:ph type="sldNum"/>
          </p:nvPr>
        </p:nvSpPr>
        <p:spPr>
          <a:xfrm>
            <a:off x="1325160" y="4929120"/>
            <a:ext cx="609480" cy="51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3D41CD1-3520-461A-BD4A-8D957C95F6A2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Line 2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Line 3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6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PlaceHolder 7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1" name="PlaceHolder 8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000000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000000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12" name="PlaceHolder 9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575F6D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13" name="PlaceHolder 10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730B78-DB3B-4A3E-B570-4549BB1D017B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14" name="PlaceHolder 11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80880" y="0"/>
            <a:ext cx="609840" cy="6858000"/>
          </a:xfrm>
          <a:prstGeom prst="rect">
            <a:avLst/>
          </a:prstGeom>
          <a:solidFill>
            <a:srgbClr val="FEC3AE">
              <a:alpha val="5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2"/>
          <p:cNvSpPr/>
          <p:nvPr/>
        </p:nvSpPr>
        <p:spPr>
          <a:xfrm>
            <a:off x="276120" y="0"/>
            <a:ext cx="104760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3"/>
          <p:cNvSpPr/>
          <p:nvPr/>
        </p:nvSpPr>
        <p:spPr>
          <a:xfrm>
            <a:off x="990720" y="0"/>
            <a:ext cx="182520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1141560" y="0"/>
            <a:ext cx="230040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Line 5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FEC3AE">
                <a:alpha val="7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Line 6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FFEDE8">
                <a:alpha val="8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Line 7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Line 8"/>
          <p:cNvSpPr/>
          <p:nvPr/>
        </p:nvSpPr>
        <p:spPr>
          <a:xfrm>
            <a:off x="1727280" y="0"/>
            <a:ext cx="0" cy="6858000"/>
          </a:xfrm>
          <a:prstGeom prst="line">
            <a:avLst/>
          </a:prstGeom>
          <a:ln w="28440">
            <a:solidFill>
              <a:srgbClr val="FEC3AE">
                <a:alpha val="82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Line 9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0"/>
          <p:cNvSpPr/>
          <p:nvPr/>
        </p:nvSpPr>
        <p:spPr>
          <a:xfrm>
            <a:off x="1219320" y="0"/>
            <a:ext cx="75960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1"/>
          <p:cNvSpPr/>
          <p:nvPr/>
        </p:nvSpPr>
        <p:spPr>
          <a:xfrm>
            <a:off x="609480" y="3429000"/>
            <a:ext cx="1295640" cy="129528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2"/>
          <p:cNvSpPr/>
          <p:nvPr/>
        </p:nvSpPr>
        <p:spPr>
          <a:xfrm>
            <a:off x="1324080" y="4867200"/>
            <a:ext cx="642960" cy="64152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3"/>
          <p:cNvSpPr/>
          <p:nvPr/>
        </p:nvSpPr>
        <p:spPr>
          <a:xfrm>
            <a:off x="1090440" y="5500800"/>
            <a:ext cx="138240" cy="13644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1663560" y="5791320"/>
            <a:ext cx="274680" cy="27468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1879560" y="4479840"/>
            <a:ext cx="365040" cy="36504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Line 16"/>
          <p:cNvSpPr/>
          <p:nvPr/>
        </p:nvSpPr>
        <p:spPr>
          <a:xfrm>
            <a:off x="90979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PlaceHolder 17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FFF39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68" name="PlaceHolder 18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FFFFFF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FFFFFF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FFFFFF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69" name="PlaceHolder 19"/>
          <p:cNvSpPr>
            <a:spLocks noGrp="1"/>
          </p:cNvSpPr>
          <p:nvPr>
            <p:ph type="dt"/>
          </p:nvPr>
        </p:nvSpPr>
        <p:spPr>
          <a:xfrm rot="5400000">
            <a:off x="7762680" y="1169640"/>
            <a:ext cx="2286000" cy="3812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FFF39D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70" name="PlaceHolder 20"/>
          <p:cNvSpPr>
            <a:spLocks noGrp="1"/>
          </p:cNvSpPr>
          <p:nvPr>
            <p:ph type="ftr"/>
          </p:nvPr>
        </p:nvSpPr>
        <p:spPr>
          <a:xfrm rot="5400000">
            <a:off x="7076880" y="4178160"/>
            <a:ext cx="365760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1"/>
          <p:cNvSpPr>
            <a:spLocks noGrp="1"/>
          </p:cNvSpPr>
          <p:nvPr>
            <p:ph type="sldNum"/>
          </p:nvPr>
        </p:nvSpPr>
        <p:spPr>
          <a:xfrm>
            <a:off x="1339560" y="4929120"/>
            <a:ext cx="609480" cy="51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2F3F16-311F-4035-85D8-5AA3AD32A23D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Line 2"/>
          <p:cNvSpPr/>
          <p:nvPr/>
        </p:nvSpPr>
        <p:spPr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Line 3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6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PlaceHolder 7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215" name="PlaceHolder 8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000000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000000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216" name="PlaceHolder 9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575F6D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17" name="PlaceHolder 10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D3A169-FFCF-46BD-98E1-940AE2520FC9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18" name="PlaceHolder 11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Line 2"/>
          <p:cNvSpPr/>
          <p:nvPr/>
        </p:nvSpPr>
        <p:spPr>
          <a:xfrm>
            <a:off x="6248520" y="0"/>
            <a:ext cx="0" cy="6858000"/>
          </a:xfrm>
          <a:prstGeom prst="line">
            <a:avLst/>
          </a:prstGeom>
          <a:ln w="3816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Line 3"/>
          <p:cNvSpPr/>
          <p:nvPr/>
        </p:nvSpPr>
        <p:spPr>
          <a:xfrm>
            <a:off x="6192720" y="0"/>
            <a:ext cx="0" cy="6858000"/>
          </a:xfrm>
          <a:prstGeom prst="line">
            <a:avLst/>
          </a:prstGeom>
          <a:ln w="1260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Line 4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Line 6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7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PlaceHolder 8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263" name="PlaceHolder 9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000000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000000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264" name="PlaceHolder 10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575F6D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65" name="PlaceHolder 11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BCE6765-D991-45D1-A40B-EB538AF101D6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266" name="PlaceHolder 12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Line 1"/>
          <p:cNvSpPr/>
          <p:nvPr/>
        </p:nvSpPr>
        <p:spPr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3"/>
          <p:cNvSpPr/>
          <p:nvPr/>
        </p:nvSpPr>
        <p:spPr>
          <a:xfrm>
            <a:off x="8991720" y="0"/>
            <a:ext cx="0" cy="6858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4"/>
          <p:cNvSpPr/>
          <p:nvPr/>
        </p:nvSpPr>
        <p:spPr>
          <a:xfrm>
            <a:off x="8839080" y="0"/>
            <a:ext cx="304920" cy="6858000"/>
          </a:xfrm>
          <a:prstGeom prst="rect">
            <a:avLst/>
          </a:prstGeom>
          <a:solidFill>
            <a:srgbClr val="FEC3A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Line 6"/>
          <p:cNvSpPr/>
          <p:nvPr/>
        </p:nvSpPr>
        <p:spPr>
          <a:xfrm>
            <a:off x="6248520" y="0"/>
            <a:ext cx="0" cy="6858000"/>
          </a:xfrm>
          <a:prstGeom prst="line">
            <a:avLst/>
          </a:prstGeom>
          <a:ln w="3816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Line 7"/>
          <p:cNvSpPr/>
          <p:nvPr/>
        </p:nvSpPr>
        <p:spPr>
          <a:xfrm>
            <a:off x="6192720" y="0"/>
            <a:ext cx="0" cy="6858000"/>
          </a:xfrm>
          <a:prstGeom prst="line">
            <a:avLst/>
          </a:prstGeom>
          <a:ln w="1260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PlaceHolder 8"/>
          <p:cNvSpPr>
            <a:spLocks noGrp="1"/>
          </p:cNvSpPr>
          <p:nvPr>
            <p:ph type="title"/>
          </p:nvPr>
        </p:nvSpPr>
        <p:spPr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311" name="PlaceHolder 9"/>
          <p:cNvSpPr>
            <a:spLocks noGrp="1"/>
          </p:cNvSpPr>
          <p:nvPr>
            <p:ph type="body"/>
          </p:nvPr>
        </p:nvSpPr>
        <p:spPr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 charset="2"/>
              <a:buChar char="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000000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000000"/>
              </a:buClr>
              <a:buSzPct val="68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312" name="PlaceHolder 10"/>
          <p:cNvSpPr>
            <a:spLocks noGrp="1"/>
          </p:cNvSpPr>
          <p:nvPr>
            <p:ph type="dt"/>
          </p:nvPr>
        </p:nvSpPr>
        <p:spPr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575F6D"/>
                </a:solidFill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13" name="PlaceHolder 11"/>
          <p:cNvSpPr>
            <a:spLocks noGrp="1"/>
          </p:cNvSpPr>
          <p:nvPr>
            <p:ph type="sldNum"/>
          </p:nvPr>
        </p:nvSpPr>
        <p:spPr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E300B3-F409-4621-B78B-689DAC068DCD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14" name="PlaceHolder 12"/>
          <p:cNvSpPr>
            <a:spLocks noGrp="1"/>
          </p:cNvSpPr>
          <p:nvPr>
            <p:ph type="ftr"/>
          </p:nvPr>
        </p:nvSpPr>
        <p:spPr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1142999" y="357120"/>
            <a:ext cx="7637585" cy="9255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strike="noStrike" spc="-1" dirty="0">
                <a:solidFill>
                  <a:srgbClr val="FF0000"/>
                </a:solidFill>
                <a:latin typeface="Arial"/>
              </a:rPr>
              <a:t>Кружок «</a:t>
            </a:r>
            <a:r>
              <a:rPr lang="ru-RU" sz="5400" b="1" strike="noStrike" spc="-1" dirty="0" err="1">
                <a:solidFill>
                  <a:srgbClr val="FF0000"/>
                </a:solidFill>
                <a:latin typeface="Arial"/>
              </a:rPr>
              <a:t>АБВГДейка</a:t>
            </a:r>
            <a:r>
              <a:rPr lang="ru-RU" sz="5400" b="1" strike="noStrike" spc="-1" dirty="0">
                <a:solidFill>
                  <a:srgbClr val="FF0000"/>
                </a:solidFill>
                <a:latin typeface="Arial"/>
              </a:rPr>
              <a:t>»</a:t>
            </a:r>
            <a:endParaRPr lang="en-US" sz="54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359" name="Picture 4"/>
          <p:cNvPicPr/>
          <p:nvPr/>
        </p:nvPicPr>
        <p:blipFill>
          <a:blip r:embed="rId2"/>
          <a:stretch/>
        </p:blipFill>
        <p:spPr>
          <a:xfrm>
            <a:off x="2432919" y="2746199"/>
            <a:ext cx="4540477" cy="33825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9499BC-18F9-27D6-728F-EABD82316B6B}"/>
              </a:ext>
            </a:extLst>
          </p:cNvPr>
          <p:cNvSpPr txBox="1"/>
          <p:nvPr/>
        </p:nvSpPr>
        <p:spPr>
          <a:xfrm>
            <a:off x="2207695" y="1829749"/>
            <a:ext cx="494571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Обучение чтению по методике Н.А. Зайцева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AFC28-FBBF-CED0-30EC-BD3E1D69F562}"/>
              </a:ext>
            </a:extLst>
          </p:cNvPr>
          <p:cNvSpPr txBox="1"/>
          <p:nvPr/>
        </p:nvSpPr>
        <p:spPr>
          <a:xfrm>
            <a:off x="2230717" y="6316214"/>
            <a:ext cx="494488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Руководитель: Тарасова Мария Валерьевна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2"/>
          <p:cNvSpPr txBox="1"/>
          <p:nvPr/>
        </p:nvSpPr>
        <p:spPr>
          <a:xfrm>
            <a:off x="838260" y="2442502"/>
            <a:ext cx="7467480" cy="3999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txBody>
          <a:bodyPr>
            <a:normAutofit/>
          </a:bodyPr>
          <a:lstStyle/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Соответствует физиологическим и психологическим особенностям ребенка дошкольного возраста;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является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здоровьесберегающей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технологией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эффективна в работе с дошкольниками, раннее начало обучения дает возможность каждому ребенку обучаться в своем темпе.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78AF62-CEB6-2C98-6CDE-01236143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60" y="457026"/>
            <a:ext cx="4894325" cy="1125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B8ED38-10C1-F320-1CCB-737FCD81E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126" y="96485"/>
            <a:ext cx="3000709" cy="20019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64" name="TextShape 1"/>
          <p:cNvSpPr txBox="1"/>
          <p:nvPr/>
        </p:nvSpPr>
        <p:spPr>
          <a:xfrm>
            <a:off x="375577" y="1744986"/>
            <a:ext cx="746748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 dirty="0">
                <a:solidFill>
                  <a:srgbClr val="FF0000"/>
                </a:solidFill>
                <a:latin typeface="Century Schoolbook"/>
              </a:rPr>
              <a:t>ПОЧЕМУ МЕТОДИКА ЗАЙЦЕВА?</a:t>
            </a:r>
            <a:br>
              <a:rPr dirty="0">
                <a:solidFill>
                  <a:srgbClr val="FF0000"/>
                </a:solidFill>
              </a:rPr>
            </a:br>
            <a:r>
              <a:rPr lang="ru-RU" sz="3000" b="0" strike="noStrike" spc="-1" dirty="0">
                <a:solidFill>
                  <a:srgbClr val="575F6D"/>
                </a:solidFill>
                <a:latin typeface="Century Schoolbook"/>
              </a:rPr>
              <a:t> </a:t>
            </a:r>
            <a:endParaRPr lang="en-US" sz="3000" b="0" strike="noStrike" spc="-1" dirty="0">
              <a:solidFill>
                <a:srgbClr val="575F6D"/>
              </a:solidFill>
              <a:latin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3778090" y="2289109"/>
            <a:ext cx="4392895" cy="35999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noFill/>
          </a:ln>
        </p:spPr>
        <p:txBody>
          <a:bodyPr>
            <a:normAutofit fontScale="85000" lnSpcReduction="20000"/>
          </a:bodyPr>
          <a:lstStyle/>
          <a:p>
            <a:pPr marL="9180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91800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pc="-1" dirty="0">
                <a:solidFill>
                  <a:srgbClr val="FF0000"/>
                </a:solidFill>
              </a:rPr>
              <a:t>Что такое склад?</a:t>
            </a:r>
            <a:endParaRPr lang="en-US" sz="2400" spc="-1" dirty="0">
              <a:solidFill>
                <a:srgbClr val="FF0000"/>
              </a:solidFill>
            </a:endParaRPr>
          </a:p>
          <a:p>
            <a:pPr marL="9180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Склад - это пара из согласной с гласной, или из согласной с твердым или мягким знаком, или же одна буква (М-МА-МО-МУ-МЫ-МЭ). 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9180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Пользуясь этими складами ребенок начинает составлять слова.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Складовой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принцип чтения - основа данного метода обучения детей чтению.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363415" y="306889"/>
            <a:ext cx="8280546" cy="157184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 strike="noStrike" spc="-1" dirty="0">
              <a:solidFill>
                <a:srgbClr val="FFCFAF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pc="-1" dirty="0">
                <a:solidFill>
                  <a:srgbClr val="FF0000"/>
                </a:solidFill>
                <a:latin typeface="Arial"/>
              </a:rPr>
              <a:t>Сущность методики: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 dirty="0">
                <a:solidFill>
                  <a:srgbClr val="FF0000"/>
                </a:solidFill>
                <a:latin typeface="Arial"/>
              </a:rPr>
              <a:t>Единица слова- склад.</a:t>
            </a:r>
          </a:p>
        </p:txBody>
      </p:sp>
      <p:pic>
        <p:nvPicPr>
          <p:cNvPr id="371" name="Picture 3" descr="C:\Users\1\Desktop\ку\01labk7hb1235820796.jpg"/>
          <p:cNvPicPr/>
          <p:nvPr/>
        </p:nvPicPr>
        <p:blipFill>
          <a:blip r:embed="rId2"/>
          <a:stretch/>
        </p:blipFill>
        <p:spPr>
          <a:xfrm>
            <a:off x="585757" y="2005668"/>
            <a:ext cx="2887929" cy="45454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3803446" y="1514105"/>
            <a:ext cx="5126714" cy="51407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txBody>
          <a:bodyPr>
            <a:normAutofit lnSpcReduction="10000"/>
          </a:bodyPr>
          <a:lstStyle/>
          <a:p>
            <a:pPr marL="17748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Метод затрагивает 3 сенсорные области: слуховую, зрительную и тактильную. 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7748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Склады написаны на гранях кубиков.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7748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Кубики различны по цвету, размеру и звуку, который они издают.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7748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Каждый раз при обращении к ним включаются разные каналы восприятия.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7748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Это помогает детям именно почувствовать, а не понять разницу между гласными и согласными, звонкими и мягкими.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7748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В комплект также входят таблицы со складами.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7748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214200" y="296940"/>
            <a:ext cx="8715960" cy="107939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 dirty="0">
                <a:solidFill>
                  <a:srgbClr val="FF0000"/>
                </a:solidFill>
                <a:latin typeface="Arial"/>
              </a:rPr>
              <a:t>Склады на кубиках и таблицах</a:t>
            </a:r>
            <a:endParaRPr lang="en-US" sz="32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4" name="Рисунок 8" descr="rostov_b_10695.jpg"/>
          <p:cNvPicPr/>
          <p:nvPr/>
        </p:nvPicPr>
        <p:blipFill>
          <a:blip r:embed="rId3"/>
          <a:stretch/>
        </p:blipFill>
        <p:spPr>
          <a:xfrm>
            <a:off x="394020" y="1643909"/>
            <a:ext cx="3133800" cy="2350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75" name="Рисунок 9" descr="tabl_02.jpg"/>
          <p:cNvPicPr/>
          <p:nvPr/>
        </p:nvPicPr>
        <p:blipFill>
          <a:blip r:embed="rId4"/>
          <a:stretch/>
        </p:blipFill>
        <p:spPr>
          <a:xfrm>
            <a:off x="213840" y="4262280"/>
            <a:ext cx="3494160" cy="19209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293077" y="856800"/>
            <a:ext cx="8663353" cy="17348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noFill/>
          </a:ln>
        </p:spPr>
        <p:txBody>
          <a:bodyPr>
            <a:normAutofit fontScale="92500" lnSpcReduction="20000"/>
          </a:bodyPr>
          <a:lstStyle/>
          <a:p>
            <a:pPr marL="18252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В наборе "Кубики Зайцева" 52 кубика</a:t>
            </a:r>
            <a:r>
              <a:rPr lang="ru-RU" sz="2400" spc="-1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8252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деревянными палочками (для кубиков с глухими звуками)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8252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металлическими крышечками (для "звонких" кубиков)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8252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бубенчиками или колокольчиками (для кубиков с гласными звуками). 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8252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76200" y="152612"/>
            <a:ext cx="8768863" cy="5869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 dirty="0">
                <a:solidFill>
                  <a:srgbClr val="FF0000"/>
                </a:solidFill>
                <a:latin typeface="Arial"/>
              </a:rPr>
              <a:t>Какие бывают кубики</a:t>
            </a:r>
            <a:endParaRPr lang="en-US" sz="32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" name="Рисунок 4" descr="1233236123.jpg">
            <a:extLst>
              <a:ext uri="{FF2B5EF4-FFF2-40B4-BE49-F238E27FC236}">
                <a16:creationId xmlns:a16="http://schemas.microsoft.com/office/drawing/2014/main" id="{251986D2-F529-96F7-B4DC-1F3413495E0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04800" y="2896032"/>
            <a:ext cx="2637692" cy="187569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5" descr="02labdqcu1243232013.jpg">
            <a:extLst>
              <a:ext uri="{FF2B5EF4-FFF2-40B4-BE49-F238E27FC236}">
                <a16:creationId xmlns:a16="http://schemas.microsoft.com/office/drawing/2014/main" id="{F4DA5538-80C4-D5DF-9C3B-90AD865C044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04800" y="5068644"/>
            <a:ext cx="2637692" cy="16367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BDC2F3-65E1-86A5-10E9-C0293DB39444}"/>
              </a:ext>
            </a:extLst>
          </p:cNvPr>
          <p:cNvSpPr txBox="1"/>
          <p:nvPr/>
        </p:nvSpPr>
        <p:spPr>
          <a:xfrm>
            <a:off x="3247292" y="2708896"/>
            <a:ext cx="5597771" cy="40318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8252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Кубики отличаются: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8252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- по размеру: 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8252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большие и большие двойные(для твёрдых складов), 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8252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маленькие и маленькие двойные (для мягких складов).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8252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- по цвету: 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8252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"золотые" (желтые) - для складов с гласными,   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8252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"железные" (серые) - для звонких складов, 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8252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"деревянные" (коричневые) - для глухих складов, 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18252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белые-зеленые - для знаков препинания. 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2"/>
          <p:cNvSpPr/>
          <p:nvPr/>
        </p:nvSpPr>
        <p:spPr>
          <a:xfrm>
            <a:off x="105508" y="285840"/>
            <a:ext cx="8581292" cy="5869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 dirty="0">
                <a:solidFill>
                  <a:srgbClr val="FF0000"/>
                </a:solidFill>
                <a:latin typeface="Arial"/>
              </a:rPr>
              <a:t>Учимся читать по таблицам и кубикам</a:t>
            </a:r>
            <a:endParaRPr lang="en-US" sz="32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6" y="1856730"/>
            <a:ext cx="5482781" cy="39959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A7FB4-3260-29D5-22D5-98BA2278F5F3}"/>
              </a:ext>
            </a:extLst>
          </p:cNvPr>
          <p:cNvSpPr txBox="1"/>
          <p:nvPr/>
        </p:nvSpPr>
        <p:spPr>
          <a:xfrm>
            <a:off x="5193324" y="1404267"/>
            <a:ext cx="3305908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525240" indent="-34272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На кубиках и таблицах представлены все наиболее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употребимые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склады русского языка.  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B4CF5-A03D-68C8-10F4-08D2C164805A}"/>
              </a:ext>
            </a:extLst>
          </p:cNvPr>
          <p:cNvSpPr txBox="1"/>
          <p:nvPr/>
        </p:nvSpPr>
        <p:spPr>
          <a:xfrm>
            <a:off x="5967155" y="3028302"/>
            <a:ext cx="270443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525240" indent="-342720" algn="ctr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Arial"/>
              </a:rPr>
              <a:t>Обучение с пением – это повторение без монотонности.</a:t>
            </a:r>
            <a:endParaRPr lang="en-US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72BAB-70B5-D92C-4F9E-72D1DB009C8D}"/>
              </a:ext>
            </a:extLst>
          </p:cNvPr>
          <p:cNvSpPr txBox="1"/>
          <p:nvPr/>
        </p:nvSpPr>
        <p:spPr>
          <a:xfrm>
            <a:off x="6151431" y="5891694"/>
            <a:ext cx="212549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25240" indent="-342720" algn="ctr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Играть, а не учится!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42A544-848F-180F-9399-32A3713AEF2E}"/>
              </a:ext>
            </a:extLst>
          </p:cNvPr>
          <p:cNvSpPr txBox="1"/>
          <p:nvPr/>
        </p:nvSpPr>
        <p:spPr>
          <a:xfrm>
            <a:off x="5659939" y="4720122"/>
            <a:ext cx="2839293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525240" indent="-342720" algn="ctr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Разнообразие игр и заданий с кубиками и таблицами  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3850920" y="809640"/>
            <a:ext cx="4543560" cy="1696641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434880" indent="-34308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434880" indent="-34308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434880" indent="-34308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434880" indent="-34308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7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257477" y="214200"/>
            <a:ext cx="8581723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 dirty="0">
                <a:solidFill>
                  <a:srgbClr val="FFCFAF"/>
                </a:solidFill>
                <a:latin typeface="Arial"/>
              </a:rPr>
              <a:t> </a:t>
            </a:r>
            <a:r>
              <a:rPr lang="ru-RU" sz="3200" b="1" strike="noStrike" spc="-1" dirty="0">
                <a:solidFill>
                  <a:srgbClr val="FF0000"/>
                </a:solidFill>
                <a:latin typeface="Arial"/>
              </a:rPr>
              <a:t>Учимся писать</a:t>
            </a:r>
            <a:endParaRPr lang="en-US" sz="32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7" y="1530532"/>
            <a:ext cx="5430798" cy="40730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A2FDC-0D3F-CB70-9277-B5022F0D43D6}"/>
              </a:ext>
            </a:extLst>
          </p:cNvPr>
          <p:cNvSpPr txBox="1"/>
          <p:nvPr/>
        </p:nvSpPr>
        <p:spPr>
          <a:xfrm>
            <a:off x="5376807" y="930368"/>
            <a:ext cx="2649415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800" algn="ctr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7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С первых занятий пишем    указкой и составляем из кубиков множество слов: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9A5C2-DCF1-BC53-D902-B4965048133D}"/>
              </a:ext>
            </a:extLst>
          </p:cNvPr>
          <p:cNvSpPr txBox="1"/>
          <p:nvPr/>
        </p:nvSpPr>
        <p:spPr>
          <a:xfrm>
            <a:off x="5998130" y="2532461"/>
            <a:ext cx="267213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91800" algn="ctr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7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Самые близкие слова: мама, папа, бабушка, имя,  фамилия, название города, улицы, страны.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4CA2A8-5A27-2913-1512-8E9CBF1A9136}"/>
              </a:ext>
            </a:extLst>
          </p:cNvPr>
          <p:cNvSpPr txBox="1"/>
          <p:nvPr/>
        </p:nvSpPr>
        <p:spPr>
          <a:xfrm>
            <a:off x="5998130" y="5435711"/>
            <a:ext cx="267213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91800" algn="ctr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7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Игры: «Магазин», «Игрушки», «Обед», «Зоопарк», «Путешествие», День рождения», «Семья»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16E5B9-8D37-0AB7-200B-CFE4404D8933}"/>
              </a:ext>
            </a:extLst>
          </p:cNvPr>
          <p:cNvSpPr txBox="1"/>
          <p:nvPr/>
        </p:nvSpPr>
        <p:spPr>
          <a:xfrm>
            <a:off x="5376807" y="4243142"/>
            <a:ext cx="2138520" cy="7571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91800" algn="ctr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7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Списывание со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складовых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картинок</a:t>
            </a:r>
            <a:endParaRPr lang="en-US" sz="18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456839" y="274320"/>
            <a:ext cx="8136175" cy="11430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 dirty="0">
                <a:solidFill>
                  <a:srgbClr val="FF0000"/>
                </a:solidFill>
                <a:latin typeface="Arial"/>
                <a:ea typeface="Arial"/>
              </a:rPr>
              <a:t>Ждем на наших занятиях!</a:t>
            </a:r>
            <a:endParaRPr lang="en-US" sz="3200" b="0" strike="noStrike" spc="-1" dirty="0">
              <a:solidFill>
                <a:srgbClr val="FF0000"/>
              </a:solidFill>
              <a:latin typeface="Century Schoolbook"/>
            </a:endParaRPr>
          </a:p>
        </p:txBody>
      </p:sp>
      <p:pic>
        <p:nvPicPr>
          <p:cNvPr id="398" name="Picture 2"/>
          <p:cNvPicPr/>
          <p:nvPr/>
        </p:nvPicPr>
        <p:blipFill>
          <a:blip r:embed="rId2"/>
          <a:stretch/>
        </p:blipFill>
        <p:spPr>
          <a:xfrm>
            <a:off x="1406769" y="1781908"/>
            <a:ext cx="6623539" cy="45016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416</Words>
  <Application>Microsoft Office PowerPoint</Application>
  <PresentationFormat>Экран (4:3)</PresentationFormat>
  <Paragraphs>51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Arial</vt:lpstr>
      <vt:lpstr>Calibri</vt:lpstr>
      <vt:lpstr>Century Schoolbook</vt:lpstr>
      <vt:lpstr>Times New Roman</vt:lpstr>
      <vt:lpstr>Wingdings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Н.А.Зайцева</dc:title>
  <dc:subject/>
  <dc:creator>Чернова</dc:creator>
  <dc:description/>
  <cp:lastModifiedBy>Пользователь</cp:lastModifiedBy>
  <cp:revision>131</cp:revision>
  <dcterms:created xsi:type="dcterms:W3CDTF">2010-10-16T18:57:26Z</dcterms:created>
  <dcterms:modified xsi:type="dcterms:W3CDTF">2022-09-05T14:14:24Z</dcterms:modified>
  <dc:language>en-US</dc:language>
</cp:coreProperties>
</file>