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8" r:id="rId5"/>
    <p:sldId id="262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64" r:id="rId14"/>
    <p:sldId id="284" r:id="rId15"/>
    <p:sldId id="285" r:id="rId16"/>
    <p:sldId id="258" r:id="rId17"/>
  </p:sldIdLst>
  <p:sldSz cx="9144000" cy="6858000" type="screen4x3"/>
  <p:notesSz cx="6858000" cy="9525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>
        <p:scale>
          <a:sx n="75" d="100"/>
          <a:sy n="75" d="100"/>
        </p:scale>
        <p:origin x="-2664" y="-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5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8496944" cy="2133487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ПРОЕКТ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Мамочку свою люблю</a:t>
            </a:r>
            <a:r>
              <a:rPr lang="ru-RU" b="1" dirty="0" smtClean="0">
                <a:solidFill>
                  <a:srgbClr val="FF0000"/>
                </a:solidFill>
              </a:rPr>
              <a:t>».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8 марта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Мамин день!!!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Выполнили воспитатели: Зимина О.Ю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Князева А.Н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b="1" i="1" dirty="0" smtClean="0"/>
          </a:p>
        </p:txBody>
      </p:sp>
      <p:pic>
        <p:nvPicPr>
          <p:cNvPr id="1026" name="Picture 2" descr="https://sun9-62.userapi.com/impg/QD0-CjL8XrDmjMP24_roRzImuBsoh7N-vqytCA/8-oHTJMkkmc.jpg?size=1080x1080&amp;quality=95&amp;sign=196c62db643f63d3fcd613ce6081a5ca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t="22168" r="15586" b="15093"/>
          <a:stretch/>
        </p:blipFill>
        <p:spPr bwMode="auto">
          <a:xfrm>
            <a:off x="2556024" y="2276872"/>
            <a:ext cx="4032448" cy="3576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3678" y="1111250"/>
            <a:ext cx="47879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ru-RU" altLang="ru-RU" dirty="0" smtClean="0"/>
              <a:t>Творческие занятие по лепке «Сердечко маме подарю»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altLang="ru-RU" dirty="0" smtClean="0"/>
              <a:t>Творческое занятие по рисованию «Цветочки для мамочки»</a:t>
            </a:r>
            <a:endParaRPr lang="ru-RU" altLang="ru-RU" dirty="0"/>
          </a:p>
        </p:txBody>
      </p:sp>
      <p:sp>
        <p:nvSpPr>
          <p:cNvPr id="14342" name="Rectangle 6"/>
          <p:cNvSpPr>
            <a:spLocks/>
          </p:cNvSpPr>
          <p:nvPr/>
        </p:nvSpPr>
        <p:spPr bwMode="auto">
          <a:xfrm>
            <a:off x="1187450" y="260350"/>
            <a:ext cx="777716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  <a:latin typeface="Calibri" pitchFamily="34" charset="0"/>
              </a:defRPr>
            </a:lvl1pPr>
            <a:lvl2pPr algn="ctr">
              <a:defRPr sz="4800">
                <a:solidFill>
                  <a:schemeClr val="bg1"/>
                </a:solidFill>
                <a:latin typeface="Calibri" pitchFamily="34" charset="0"/>
              </a:defRPr>
            </a:lvl2pPr>
            <a:lvl3pPr algn="ctr">
              <a:defRPr sz="4800">
                <a:solidFill>
                  <a:schemeClr val="bg1"/>
                </a:solidFill>
                <a:latin typeface="Calibri" pitchFamily="34" charset="0"/>
              </a:defRPr>
            </a:lvl3pPr>
            <a:lvl4pPr algn="ctr">
              <a:defRPr sz="4800">
                <a:solidFill>
                  <a:schemeClr val="bg1"/>
                </a:solidFill>
                <a:latin typeface="Calibri" pitchFamily="34" charset="0"/>
              </a:defRPr>
            </a:lvl4pPr>
            <a:lvl5pPr algn="ctr">
              <a:defRPr sz="4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b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формирующий, практический. </a:t>
            </a:r>
          </a:p>
        </p:txBody>
      </p:sp>
      <p:pic>
        <p:nvPicPr>
          <p:cNvPr id="6146" name="Picture 2" descr="https://sun9-72.userapi.com/impg/eWiBYlm56fFwGKSBUSku02zxLC0H5xk70Wn34Q/iFq4O6zlQgo.jpg?size=1600x900&amp;quality=95&amp;sign=1338a634d01aa01d3bb3a3f90203731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83" y="1335763"/>
            <a:ext cx="3437554" cy="1933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51.userapi.com/impg/ggX_Jd2Xa4sNY6Hs_WwCe8Bxok3__2K5hPnJww/4SPq5-OxQiA.jpg?size=900x1600&amp;quality=95&amp;sign=fbd51dea52be03b43b3402ed440e7189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7"/>
          <a:stretch/>
        </p:blipFill>
        <p:spPr bwMode="auto">
          <a:xfrm>
            <a:off x="5940152" y="3068960"/>
            <a:ext cx="2038190" cy="3255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27.userapi.com/impg/Qy89cbE-_qWxaMnBJl9ttWOsas9-IqBrLxMr4A/TjlQ76x0RqQ.jpg?size=1600x900&amp;quality=95&amp;sign=b04c7e74607ed70e916fd618ef828381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3" t="-838" r="19133" b="838"/>
          <a:stretch/>
        </p:blipFill>
        <p:spPr bwMode="auto">
          <a:xfrm>
            <a:off x="899592" y="2324899"/>
            <a:ext cx="2857501" cy="2575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1.userapi.com/impg/u1PgKCFuaTci8EakNAjribI8_bH9h_VLg16-cw/PnFmS16KQwI.jpg?size=1600x900&amp;quality=95&amp;sign=4ec446626255aeae207d8330570d76ae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27299"/>
          <a:stretch/>
        </p:blipFill>
        <p:spPr bwMode="auto">
          <a:xfrm>
            <a:off x="2254921" y="3034928"/>
            <a:ext cx="3004343" cy="31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un9-79.userapi.com/impg/tOvFEv-KhBjGQTGGJEbRSjAfEcZvItRhNzAABg/WrtUcI1v-wE.jpg?size=1600x900&amp;quality=95&amp;sign=d2f7e220509aceea3624c296a4c65a2a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9" y="3429000"/>
            <a:ext cx="5163159" cy="2904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3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/>
          </p:cNvSpPr>
          <p:nvPr/>
        </p:nvSpPr>
        <p:spPr bwMode="auto">
          <a:xfrm>
            <a:off x="755650" y="0"/>
            <a:ext cx="777716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  <a:latin typeface="Calibri" pitchFamily="34" charset="0"/>
              </a:defRPr>
            </a:lvl1pPr>
            <a:lvl2pPr algn="ctr">
              <a:defRPr sz="4800">
                <a:solidFill>
                  <a:schemeClr val="bg1"/>
                </a:solidFill>
                <a:latin typeface="Calibri" pitchFamily="34" charset="0"/>
              </a:defRPr>
            </a:lvl2pPr>
            <a:lvl3pPr algn="ctr">
              <a:defRPr sz="4800">
                <a:solidFill>
                  <a:schemeClr val="bg1"/>
                </a:solidFill>
                <a:latin typeface="Calibri" pitchFamily="34" charset="0"/>
              </a:defRPr>
            </a:lvl3pPr>
            <a:lvl4pPr algn="ctr">
              <a:defRPr sz="4800">
                <a:solidFill>
                  <a:schemeClr val="bg1"/>
                </a:solidFill>
                <a:latin typeface="Calibri" pitchFamily="34" charset="0"/>
              </a:defRPr>
            </a:lvl4pPr>
            <a:lvl5pPr algn="ctr">
              <a:defRPr sz="4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b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оценочный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965215"/>
            <a:ext cx="9144000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анализ эффективности работы педагога с детьми, участия родителей в разного рода мероприятиях.</a:t>
            </a:r>
          </a:p>
          <a:p>
            <a:endParaRPr lang="ru-RU" alt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Выставки  творческих работ детей.</a:t>
            </a:r>
          </a:p>
          <a:p>
            <a:pPr>
              <a:buFont typeface="Wingdings" pitchFamily="2" charset="2"/>
              <a:buNone/>
            </a:pPr>
            <a:endParaRPr lang="ru-RU" alt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Выпуск  папки-передвижки.</a:t>
            </a:r>
          </a:p>
          <a:p>
            <a:pPr>
              <a:buFont typeface="Wingdings" pitchFamily="2" charset="2"/>
              <a:buNone/>
            </a:pPr>
            <a:endParaRPr lang="ru-RU" alt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Вручение  подарков  мамам и бабушкам.</a:t>
            </a:r>
          </a:p>
          <a:p>
            <a:pPr>
              <a:buFont typeface="Wingdings" pitchFamily="2" charset="2"/>
              <a:buNone/>
            </a:pPr>
            <a:endParaRPr lang="ru-RU" alt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Знание стихов, песен, пословиц  и поговорок о маме.</a:t>
            </a:r>
          </a:p>
          <a:p>
            <a:pPr>
              <a:buFont typeface="Wingdings" pitchFamily="2" charset="2"/>
              <a:buNone/>
            </a:pPr>
            <a:endParaRPr lang="ru-RU" alt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Утренник к 8 марта «Матрешка и Антошка»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un9-29.userapi.com/impg/TSxbo5YQBa6_pGVmtspmqvRbXP8fg06dLpTdXg/pQSKDTzoMes.jpg?size=1600x900&amp;quality=95&amp;sign=6e103bfc646a9d7b648ec086bdc53fda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4" t="31962" r="8045"/>
          <a:stretch/>
        </p:blipFill>
        <p:spPr bwMode="auto">
          <a:xfrm>
            <a:off x="395536" y="3331964"/>
            <a:ext cx="4965700" cy="2407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68.userapi.com/impg/tI0YfuE625ok7dE3uk6PQ7biMDwKkaBnvQTLYA/zLzYN5jl2Ic.jpg?size=1600x1200&amp;quality=95&amp;sign=c9fa88b4f7a0cc8d72d24147fbf92bf2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6" r="17996" b="3598"/>
          <a:stretch/>
        </p:blipFill>
        <p:spPr bwMode="auto">
          <a:xfrm>
            <a:off x="5533255" y="4005064"/>
            <a:ext cx="3610745" cy="256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0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/>
          </p:cNvSpPr>
          <p:nvPr/>
        </p:nvSpPr>
        <p:spPr bwMode="auto">
          <a:xfrm>
            <a:off x="1116013" y="0"/>
            <a:ext cx="72104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  <a:latin typeface="Calibri" pitchFamily="34" charset="0"/>
              </a:defRPr>
            </a:lvl1pPr>
            <a:lvl2pPr algn="ctr">
              <a:defRPr sz="4800">
                <a:solidFill>
                  <a:schemeClr val="bg1"/>
                </a:solidFill>
                <a:latin typeface="Calibri" pitchFamily="34" charset="0"/>
              </a:defRPr>
            </a:lvl2pPr>
            <a:lvl3pPr algn="ctr">
              <a:defRPr sz="4800">
                <a:solidFill>
                  <a:schemeClr val="bg1"/>
                </a:solidFill>
                <a:latin typeface="Calibri" pitchFamily="34" charset="0"/>
              </a:defRPr>
            </a:lvl3pPr>
            <a:lvl4pPr algn="ctr">
              <a:defRPr sz="4800">
                <a:solidFill>
                  <a:schemeClr val="bg1"/>
                </a:solidFill>
                <a:latin typeface="Calibri" pitchFamily="34" charset="0"/>
              </a:defRPr>
            </a:lvl4pPr>
            <a:lvl5pPr algn="ctr">
              <a:defRPr sz="4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проекта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1520" y="850900"/>
            <a:ext cx="7626350" cy="2169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ru-RU" altLang="ru-RU" dirty="0"/>
              <a:t>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проекта.</a:t>
            </a:r>
          </a:p>
          <a:p>
            <a:pPr eaLnBrk="1" hangingPunct="1"/>
            <a:endParaRPr lang="ru-RU" alt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Папка –передвижка «История праздника 8 марта».</a:t>
            </a:r>
          </a:p>
          <a:p>
            <a:pPr eaLnBrk="1" hangingPunct="1"/>
            <a:endParaRPr lang="ru-RU" alt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Открытка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«Портрет мамы»</a:t>
            </a:r>
            <a:endParaRPr lang="ru-RU" alt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Рисунки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«Цветочки для мамочки!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Фотоколлаж с фотографиями конкурсов: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маленькая мама»,</a:t>
            </a:r>
            <a:endParaRPr lang="ru-RU" alt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Стенгазета «Мама как принцесса из сказки»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Высказывания «Дети говорят о Маме»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sun9-27.userapi.com/impg/VVHPCl15MMOOnoySAsh_vGSSdLPJYS-1KSL8hA/vHWwyuXl7ko.jpg?size=1600x900&amp;quality=95&amp;sign=ad31b18d92d714929f01913d3d5e7b49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5" b="5019"/>
          <a:stretch/>
        </p:blipFill>
        <p:spPr bwMode="auto">
          <a:xfrm>
            <a:off x="821681" y="3179565"/>
            <a:ext cx="7504757" cy="3340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10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sun9-55.userapi.com/impg/BiISX9haXsaAyyfJzA0z4oCsXhB2QuLrjBYvbg/gCofcjOCrmQ.jpg?size=1200x1600&amp;quality=95&amp;sign=aae9fb4f88741ba9053e717b9c254d8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411" y="0"/>
            <a:ext cx="2365906" cy="315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6912768" cy="2713856"/>
          </a:xfrm>
        </p:spPr>
        <p:txBody>
          <a:bodyPr/>
          <a:lstStyle/>
          <a:p>
            <a:pPr algn="l"/>
            <a:r>
              <a:rPr lang="ru-RU" dirty="0" smtClean="0"/>
              <a:t> 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s://sun9-62.userapi.com/impg/QD0-CjL8XrDmjMP24_roRzImuBsoh7N-vqytCA/8-oHTJMkkmc.jpg?size=1080x1080&amp;quality=95&amp;sign=196c62db643f63d3fcd613ce6081a5ca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19018" r="10356" b="13833"/>
          <a:stretch/>
        </p:blipFill>
        <p:spPr bwMode="auto">
          <a:xfrm>
            <a:off x="0" y="0"/>
            <a:ext cx="4047356" cy="3516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40.userapi.com/impg/5JyPwhmK-HnzpT1yinupyPGHkm3Onn7wi4Opxw/njTYGQKG0hk.jpg?size=1600x1200&amp;quality=95&amp;sign=0398849580eee0e0a23b06c8b3587b5d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4" b="11338"/>
          <a:stretch/>
        </p:blipFill>
        <p:spPr bwMode="auto">
          <a:xfrm>
            <a:off x="1115616" y="3012728"/>
            <a:ext cx="7023525" cy="384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58.userapi.com/impg/YuB3Nic9jmipI7G8pJvYMog5RO7nAPqkYYjIGQ/3p7pmInS7GQ.jpg?size=1600x1200&amp;quality=95&amp;sign=4c5734c83d4f0beb6783b0302414e8d9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t="11888"/>
          <a:stretch/>
        </p:blipFill>
        <p:spPr bwMode="auto">
          <a:xfrm>
            <a:off x="611560" y="908720"/>
            <a:ext cx="7451585" cy="5127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6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 кругозор детей о празднике 8 марта, его традициях празднования. У детей сформировались творческие способности, познавательная активность, любознательность, коммуникативные навыки; появилось желание быть похожими на близких людей в делах, поступках. Воспитанники и их родители приняли активное участие в подготовке к празднику 8 марта.</a:t>
            </a:r>
          </a:p>
        </p:txBody>
      </p:sp>
    </p:spTree>
    <p:extLst>
      <p:ext uri="{BB962C8B-B14F-4D97-AF65-F5344CB8AC3E}">
        <p14:creationId xmlns:p14="http://schemas.microsoft.com/office/powerpoint/2010/main" val="22907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115411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6840760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0"/>
            <a:ext cx="7772400" cy="147002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проекта: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8676456" y="5301208"/>
            <a:ext cx="792088" cy="337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71690"/>
            <a:ext cx="85324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4-5лет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Информационно-творческий.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групповой, краткосрочный.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февраля- 5 марта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средней группы, родители, воспитатели, музыкальный руководитель.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Расширять знания детей о возникновении праздника 8 Марта.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детей с историей возникновения праздника 8 Марта.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Обеспечивать условия для воспитания у детей уважения к женщине, чувств любви и благодарности к мамам и бабушкам.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детей с приметами, поговорками, песнями, стихами, музыкальными произведениями и творчеством художников, связанными с празднованием международного женского дня.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 детей познавательную активность, активизацию и обогащение их словаря.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Привлекать родителей к совместной деятельности: изготовлению пособий, поделок, рисунков, коллажей и т. п.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Закрепить навыки передачи своих эмоций, чувств к маме, с помощью художественных средств.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Привлечь детей к созданию коллективной поздравительной открытки «Нашим мамочкам</a:t>
            </a:r>
          </a:p>
        </p:txBody>
      </p:sp>
    </p:spTree>
    <p:extLst>
      <p:ext uri="{BB962C8B-B14F-4D97-AF65-F5344CB8AC3E}">
        <p14:creationId xmlns:p14="http://schemas.microsoft.com/office/powerpoint/2010/main" val="11529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846640" cy="86409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416824" cy="3672408"/>
          </a:xfrm>
        </p:spPr>
        <p:txBody>
          <a:bodyPr/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«8 марта» служит напоминаем необходимости уважительного отношения к труду матери в семье и обществе. И сколько бы хороших, добрых слов не было бы сказано мамам, сколько бы поводов для этого ни придумали, лишними они не будут.  В современном мире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гендерному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воспитание детей  уделяется мало внимания. Это связано с проблемой воспитания детей  в неполноценных семьях, где ребенок не видит взаимоотношений  мужчин и женщин. Можно сделать вывод, что формирование у мальчиков представлений, что мужчина должен внимательно и уважительно относиться  к женщинам, становиться актуальным. Задача педагогов стремиться сформировать у детей желание заботится о мамах, радовать их хорошими поступками, баловать ласковыми и нежными словами, преподносить подарки, не купленные в магазине, а сделанные своими руками. Поздравить маму – это подарить не просто подарок, а красивую, интересную поделку, которую она, несомненно, будет хранить долго, и вспоминать своего малыша с радостью и любовью.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9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735263" y="4292600"/>
            <a:ext cx="6408737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000" b="1" dirty="0"/>
              <a:t>Гипотеза.</a:t>
            </a:r>
            <a:endParaRPr lang="ru-RU" altLang="ru-RU" sz="2000" dirty="0"/>
          </a:p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направлен на приобщение детей к общечеловеческим ценностям, любви к самому близкому и родному человеку – маме, через интегрированный подход образовательных областей.</a:t>
            </a:r>
          </a:p>
          <a:p>
            <a:pPr algn="ctr" eaLnBrk="0" hangingPunct="0"/>
            <a:endParaRPr lang="ru-RU" altLang="ru-RU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003800" y="2636838"/>
            <a:ext cx="3024188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Краткосрочный, совместный детско-взрослый, познавательно- творческий</a:t>
            </a:r>
            <a:r>
              <a:rPr lang="ru-RU" altLang="ru-RU" dirty="0"/>
              <a:t>.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187450" y="2708275"/>
            <a:ext cx="308133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проекта.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воспитатели, родители</a:t>
            </a:r>
            <a:r>
              <a:rPr lang="ru-RU" altLang="ru-RU" dirty="0"/>
              <a:t>.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981075"/>
            <a:ext cx="9144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социальный опыт ребенка через его творческую и речевую активность, положительное отношение к своей маме. Расширить знания детей о празднике 8 Марта, воспитывать  любовь к маме через художественное слово, музыку, произведения изобразительного искусства. Привлечь детей к совместному изготовлению подарков самым близким людям – мамам  и бабушкам</a:t>
            </a:r>
            <a:r>
              <a:rPr lang="ru-RU" altLang="ru-RU" dirty="0"/>
              <a:t>.</a:t>
            </a:r>
          </a:p>
        </p:txBody>
      </p:sp>
      <p:sp>
        <p:nvSpPr>
          <p:cNvPr id="5131" name="Заголовок 1"/>
          <p:cNvSpPr>
            <a:spLocks/>
          </p:cNvSpPr>
          <p:nvPr/>
        </p:nvSpPr>
        <p:spPr bwMode="auto">
          <a:xfrm>
            <a:off x="817935" y="332656"/>
            <a:ext cx="72104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  <a:latin typeface="Calibri" pitchFamily="34" charset="0"/>
              </a:defRPr>
            </a:lvl1pPr>
            <a:lvl2pPr algn="ctr">
              <a:defRPr sz="4800">
                <a:solidFill>
                  <a:schemeClr val="bg1"/>
                </a:solidFill>
                <a:latin typeface="Calibri" pitchFamily="34" charset="0"/>
              </a:defRPr>
            </a:lvl2pPr>
            <a:lvl3pPr algn="ctr">
              <a:defRPr sz="4800">
                <a:solidFill>
                  <a:schemeClr val="bg1"/>
                </a:solidFill>
                <a:latin typeface="Calibri" pitchFamily="34" charset="0"/>
              </a:defRPr>
            </a:lvl3pPr>
            <a:lvl4pPr algn="ctr">
              <a:defRPr sz="4800">
                <a:solidFill>
                  <a:schemeClr val="bg1"/>
                </a:solidFill>
                <a:latin typeface="Calibri" pitchFamily="34" charset="0"/>
              </a:defRPr>
            </a:lvl4pPr>
            <a:lvl5pPr algn="ctr">
              <a:defRPr sz="4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ru-RU" altLang="ru-RU" b="1" dirty="0">
                <a:solidFill>
                  <a:srgbClr val="002060"/>
                </a:solidFill>
                <a:latin typeface="Monotype Corsiva" pitchFamily="66" charset="0"/>
              </a:rPr>
              <a:t>Цель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31518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9000" y="451272"/>
            <a:ext cx="7772400" cy="72251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488832" cy="3672408"/>
          </a:xfrm>
        </p:spPr>
        <p:txBody>
          <a:bodyPr/>
          <a:lstStyle/>
          <a:p>
            <a:pPr lvl="0"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Дать детям представление о празднике 8 Марта. Углубить знания детей о роли мамы в их жизни, через раскрытие образа матери в поэзии, в живописи, музыке, художественной литературе. Формировать уважительное, доброжелательное отношение к самому близкому и родному человеку на земле – маме;</a:t>
            </a:r>
          </a:p>
          <a:p>
            <a:pPr lvl="0"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е: Развитие детского творчества и эстетического восприятия детей в продуктивной и в музыкальной деятельности. Развивать умения и навыки работы с клеем, бумагой, цветной солью, бросовым материалом;</a:t>
            </a:r>
          </a:p>
          <a:p>
            <a:pPr lvl="0"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Воспитывающие: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Воспитывать коммуникативные навыки, самостоятельность, трудолюбие, наблюдательность и любознательность.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002060"/>
                </a:solidFill>
                <a:latin typeface="Monotype Corsiva" pitchFamily="66" charset="0"/>
              </a:rPr>
              <a:t>Предполагаемый результат</a:t>
            </a:r>
            <a:r>
              <a:rPr lang="ru-RU" altLang="ru-RU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5013325"/>
            <a:ext cx="882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/>
            <a:r>
              <a:rPr lang="ru-RU" altLang="ru-RU"/>
              <a:t>     </a:t>
            </a:r>
          </a:p>
          <a:p>
            <a:pPr algn="ctr"/>
            <a:endParaRPr lang="ru-RU" altLang="ru-RU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539750" y="1700213"/>
            <a:ext cx="8353425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8" dist="17961" dir="13500000">
              <a:srgbClr val="FFCCC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altLang="ru-RU" dirty="0"/>
              <a:t>Расширение кругозора. Обогащение знаний детей о роли мамы в их жизни, </a:t>
            </a:r>
          </a:p>
          <a:p>
            <a:pPr algn="ctr"/>
            <a:r>
              <a:rPr lang="ru-RU" altLang="ru-RU" dirty="0"/>
              <a:t>через раскрытие образа матери в поэзии,</a:t>
            </a:r>
          </a:p>
          <a:p>
            <a:pPr algn="ctr"/>
            <a:r>
              <a:rPr lang="ru-RU" altLang="ru-RU" dirty="0"/>
              <a:t> в живописи, музыке, художественной литературе.</a:t>
            </a: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539750" y="2636838"/>
            <a:ext cx="835342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8" dist="17961" dir="13500000">
              <a:srgbClr val="FFCCC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1" algn="ctr"/>
            <a:endParaRPr lang="ru-RU" altLang="ru-RU"/>
          </a:p>
          <a:p>
            <a:pPr lvl="1" algn="ctr"/>
            <a:r>
              <a:rPr lang="ru-RU" altLang="ru-RU"/>
              <a:t>Осознание доброго, заботливого отношения к маме, необходимости быть </a:t>
            </a:r>
          </a:p>
          <a:p>
            <a:pPr lvl="1" algn="ctr"/>
            <a:r>
              <a:rPr lang="ru-RU" altLang="ru-RU"/>
              <a:t>милосердным и заботится о людях пожилого возраста.</a:t>
            </a:r>
          </a:p>
          <a:p>
            <a:pPr algn="ctr"/>
            <a:endParaRPr lang="ru-RU" altLang="ru-RU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539750" y="4149725"/>
            <a:ext cx="8353425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8" dist="17961" dir="13500000">
              <a:srgbClr val="FFCCC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1" algn="ctr"/>
            <a:endParaRPr lang="ru-RU" altLang="ru-RU"/>
          </a:p>
          <a:p>
            <a:pPr lvl="1" algn="ctr"/>
            <a:r>
              <a:rPr lang="ru-RU" altLang="ru-RU"/>
              <a:t>Выход проекта с использованием результатов продуктивной деятельности.</a:t>
            </a:r>
          </a:p>
          <a:p>
            <a:pPr algn="ctr"/>
            <a:endParaRPr lang="ru-RU" altLang="ru-RU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539750" y="3357563"/>
            <a:ext cx="83534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8" dist="17961" dir="13500000">
              <a:srgbClr val="FFCCC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1" algn="ctr"/>
            <a:endParaRPr lang="ru-RU" altLang="ru-RU"/>
          </a:p>
          <a:p>
            <a:pPr lvl="1" algn="ctr"/>
            <a:r>
              <a:rPr lang="ru-RU" altLang="ru-RU"/>
              <a:t>Развитие творческих способностей детей в продуктивной и в </a:t>
            </a:r>
          </a:p>
          <a:p>
            <a:pPr lvl="1" algn="ctr"/>
            <a:r>
              <a:rPr lang="ru-RU" altLang="ru-RU"/>
              <a:t>музыкальной деятельности. Развитие интереса к поисковой деятельности.</a:t>
            </a:r>
          </a:p>
          <a:p>
            <a:pPr algn="ctr"/>
            <a:endParaRPr lang="ru-RU" altLang="ru-RU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539750" y="5589588"/>
            <a:ext cx="8604250" cy="1268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8" dist="17961" dir="13500000">
              <a:srgbClr val="FFCCC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1" algn="ctr"/>
            <a:endParaRPr lang="ru-RU" altLang="ru-RU" dirty="0"/>
          </a:p>
          <a:p>
            <a:pPr lvl="1" algn="ctr"/>
            <a:r>
              <a:rPr lang="ru-RU" altLang="ru-RU" dirty="0"/>
              <a:t>Вовлечение родителей в педагогический процесс, </a:t>
            </a:r>
            <a:r>
              <a:rPr lang="ru-RU" altLang="ru-RU" dirty="0" smtClean="0"/>
              <a:t>укрепление</a:t>
            </a:r>
          </a:p>
          <a:p>
            <a:pPr lvl="1" algn="ctr"/>
            <a:r>
              <a:rPr lang="ru-RU" altLang="ru-RU" dirty="0" smtClean="0"/>
              <a:t> </a:t>
            </a:r>
            <a:r>
              <a:rPr lang="ru-RU" altLang="ru-RU" dirty="0"/>
              <a:t>заинтересованности</a:t>
            </a:r>
          </a:p>
          <a:p>
            <a:pPr lvl="1" algn="ctr"/>
            <a:r>
              <a:rPr lang="ru-RU" altLang="ru-RU" dirty="0"/>
              <a:t> родителей в сотрудничестве с воспитателем.</a:t>
            </a:r>
          </a:p>
          <a:p>
            <a:pPr algn="ctr"/>
            <a:endParaRPr lang="ru-RU" altLang="ru-RU" dirty="0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539750" y="4797425"/>
            <a:ext cx="83534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8" dist="17961" dir="13500000">
              <a:srgbClr val="FFCCC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1" algn="ctr"/>
            <a:endParaRPr lang="ru-RU" altLang="ru-RU"/>
          </a:p>
          <a:p>
            <a:pPr lvl="1" algn="ctr"/>
            <a:r>
              <a:rPr lang="ru-RU" altLang="ru-RU"/>
              <a:t>Создание условий для социально-нравственного развития детей в процессе </a:t>
            </a:r>
          </a:p>
          <a:p>
            <a:pPr lvl="1" algn="ctr"/>
            <a:r>
              <a:rPr lang="ru-RU" altLang="ru-RU"/>
              <a:t>воспитания любви и взаимопонимания с самым близким человеком – мамой.</a:t>
            </a:r>
          </a:p>
          <a:p>
            <a:pPr algn="ctr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71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11"/>
          <p:cNvSpPr>
            <a:spLocks/>
          </p:cNvSpPr>
          <p:nvPr/>
        </p:nvSpPr>
        <p:spPr bwMode="auto">
          <a:xfrm>
            <a:off x="179388" y="273844"/>
            <a:ext cx="89646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  <a:latin typeface="Calibri" pitchFamily="34" charset="0"/>
              </a:defRPr>
            </a:lvl1pPr>
            <a:lvl2pPr algn="ctr">
              <a:defRPr sz="4800">
                <a:solidFill>
                  <a:schemeClr val="bg1"/>
                </a:solidFill>
                <a:latin typeface="Calibri" pitchFamily="34" charset="0"/>
              </a:defRPr>
            </a:lvl2pPr>
            <a:lvl3pPr algn="ctr">
              <a:defRPr sz="4800">
                <a:solidFill>
                  <a:schemeClr val="bg1"/>
                </a:solidFill>
                <a:latin typeface="Calibri" pitchFamily="34" charset="0"/>
              </a:defRPr>
            </a:lvl3pPr>
            <a:lvl4pPr algn="ctr">
              <a:defRPr sz="4800">
                <a:solidFill>
                  <a:schemeClr val="bg1"/>
                </a:solidFill>
                <a:latin typeface="Calibri" pitchFamily="34" charset="0"/>
              </a:defRPr>
            </a:lvl4pPr>
            <a:lvl5pPr algn="ctr">
              <a:defRPr sz="4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002060"/>
                </a:solidFill>
                <a:latin typeface="Monotype Corsiva" pitchFamily="66" charset="0"/>
              </a:rPr>
              <a:t>Этапы реализации проекта</a:t>
            </a:r>
            <a:br>
              <a:rPr lang="ru-RU" altLang="ru-RU" sz="28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altLang="ru-RU" sz="2400" b="1" i="1" dirty="0">
                <a:solidFill>
                  <a:srgbClr val="002060"/>
                </a:solidFill>
                <a:latin typeface="Monotype Corsiva" pitchFamily="66" charset="0"/>
              </a:rPr>
              <a:t>I этап</a:t>
            </a:r>
            <a:r>
              <a:rPr lang="ru-RU" altLang="ru-RU" sz="2400" b="1" dirty="0">
                <a:solidFill>
                  <a:srgbClr val="002060"/>
                </a:solidFill>
                <a:latin typeface="Monotype Corsiva" pitchFamily="66" charset="0"/>
              </a:rPr>
              <a:t> – подготовительный, информационно-аналитический.</a:t>
            </a:r>
            <a:r>
              <a:rPr lang="ru-RU" altLang="ru-RU" sz="28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564" y="1251729"/>
            <a:ext cx="9324975" cy="266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сбор и анализ сведений об уровне знаний детей.</a:t>
            </a:r>
          </a:p>
          <a:p>
            <a:endParaRPr lang="ru-RU" alt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25000"/>
              <a:buFontTx/>
              <a:buBlip>
                <a:blip r:embed="rId2"/>
              </a:buBlip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Составление плана реализации проекта с учётом интеграции образовательных областей.</a:t>
            </a:r>
          </a:p>
          <a:p>
            <a:pPr>
              <a:buSzPct val="125000"/>
            </a:pPr>
            <a:endParaRPr lang="ru-RU" alt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25000"/>
              <a:buFontTx/>
              <a:buBlip>
                <a:blip r:embed="rId2"/>
              </a:buBlip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Составление конспектов занятий и подготовка к празднику.</a:t>
            </a:r>
          </a:p>
          <a:p>
            <a:pPr>
              <a:buSzPct val="125000"/>
            </a:pPr>
            <a:endParaRPr lang="ru-RU" alt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25000"/>
              <a:buFontTx/>
              <a:buBlip>
                <a:blip r:embed="rId2"/>
              </a:buBlip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Подбор стихов, песен, малых форм русского фольклора. Подбор книг, иллюстративного материала и репродукции картин.</a:t>
            </a:r>
          </a:p>
          <a:p>
            <a:pPr>
              <a:buSzPct val="125000"/>
            </a:pPr>
            <a:endParaRPr lang="ru-RU" alt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25000"/>
              <a:buFontTx/>
              <a:buBlip>
                <a:blip r:embed="rId2"/>
              </a:buBlip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Подбор дидактических игр.</a:t>
            </a:r>
          </a:p>
          <a:p>
            <a:pPr>
              <a:buSzPct val="125000"/>
            </a:pPr>
            <a:endParaRPr lang="ru-RU" alt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25000"/>
              <a:buFontTx/>
              <a:buBlip>
                <a:blip r:embed="rId2"/>
              </a:buBlip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Подбор музыкального репертуара.</a:t>
            </a:r>
          </a:p>
          <a:p>
            <a:pPr>
              <a:buSzPct val="125000"/>
            </a:pPr>
            <a:endParaRPr lang="ru-RU" alt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25000"/>
              <a:buFontTx/>
              <a:buBlip>
                <a:blip r:embed="rId2"/>
              </a:buBlip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Привлечение родителей к текущему проекту.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1835696" y="4149080"/>
            <a:ext cx="32400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оформления стенгазеты «Дети говорят о маме!»</a:t>
            </a:r>
            <a:endParaRPr lang="ru-RU" alt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значит слово мама?</a:t>
            </a:r>
            <a:endParaRPr lang="ru-RU" alt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55.userapi.com/impg/BiISX9haXsaAyyfJzA0z4oCsXhB2QuLrjBYvbg/gCofcjOCrmQ.jpg?size=1200x1600&amp;quality=95&amp;sign=aae9fb4f88741ba9053e717b9c254d80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7" b="3045"/>
          <a:stretch/>
        </p:blipFill>
        <p:spPr bwMode="auto">
          <a:xfrm>
            <a:off x="5364088" y="2780928"/>
            <a:ext cx="3161605" cy="3724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75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81045" cy="850900"/>
          </a:xfrm>
          <a:noFill/>
          <a:ln/>
        </p:spPr>
        <p:txBody>
          <a:bodyPr/>
          <a:lstStyle/>
          <a:p>
            <a:r>
              <a:rPr lang="ru-RU" alt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Этапы реализации проекта</a:t>
            </a:r>
            <a:br>
              <a:rPr lang="ru-RU" alt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alt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I</a:t>
            </a:r>
            <a:r>
              <a:rPr lang="en-US" alt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I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 этап</a:t>
            </a:r>
            <a:r>
              <a:rPr lang="ru-RU" alt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– формирующий, практический.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473200"/>
            <a:ext cx="8805863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включает в себя </a:t>
            </a:r>
            <a:r>
              <a:rPr lang="ru-RU" alt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решение конкретной задачи.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 слайдов с репродукциями женских портретов.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alt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 о маме. Чтение стихов, пословиц и поговорок о маме и заучивание наизусть.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alt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 «Подбери словечко» (прилагательные).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alt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игры: «Мама  - парикмахер», «Мама – врач», «Семья».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песен и танцев.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открыток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«Создай портрет мамы»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9-2.userapi.com/impg/pMXXoZ-PnXoYoE5psrRAF1001vjuXfEnsDVsZA/SP0Zse1jSM8.jpg?size=1600x1200&amp;quality=95&amp;sign=746aa4c2f6f545621e405f2693544de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13064"/>
            <a:ext cx="3063280" cy="2297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68.userapi.com/impg/tI0YfuE625ok7dE3uk6PQ7biMDwKkaBnvQTLYA/zLzYN5jl2Ic.jpg?size=1600x1200&amp;quality=95&amp;sign=c9fa88b4f7a0cc8d72d24147fbf92bf2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8" r="4655" b="4206"/>
          <a:stretch/>
        </p:blipFill>
        <p:spPr bwMode="auto">
          <a:xfrm>
            <a:off x="3851919" y="3829918"/>
            <a:ext cx="4214923" cy="2655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42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3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-62708" y="1268760"/>
            <a:ext cx="9269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ru-RU" dirty="0"/>
              <a:t> 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поделок к 8 марта.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Rectangle 8"/>
          <p:cNvSpPr>
            <a:spLocks/>
          </p:cNvSpPr>
          <p:nvPr/>
        </p:nvSpPr>
        <p:spPr bwMode="auto">
          <a:xfrm>
            <a:off x="1187450" y="260350"/>
            <a:ext cx="777716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  <a:latin typeface="Calibri" pitchFamily="34" charset="0"/>
              </a:defRPr>
            </a:lvl1pPr>
            <a:lvl2pPr algn="ctr">
              <a:defRPr sz="4800">
                <a:solidFill>
                  <a:schemeClr val="bg1"/>
                </a:solidFill>
                <a:latin typeface="Calibri" pitchFamily="34" charset="0"/>
              </a:defRPr>
            </a:lvl2pPr>
            <a:lvl3pPr algn="ctr">
              <a:defRPr sz="4800">
                <a:solidFill>
                  <a:schemeClr val="bg1"/>
                </a:solidFill>
                <a:latin typeface="Calibri" pitchFamily="34" charset="0"/>
              </a:defRPr>
            </a:lvl3pPr>
            <a:lvl4pPr algn="ctr">
              <a:defRPr sz="4800">
                <a:solidFill>
                  <a:schemeClr val="bg1"/>
                </a:solidFill>
                <a:latin typeface="Calibri" pitchFamily="34" charset="0"/>
              </a:defRPr>
            </a:lvl4pPr>
            <a:lvl5pPr algn="ctr">
              <a:defRPr sz="4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dirty="0">
                <a:solidFill>
                  <a:srgbClr val="002060"/>
                </a:solidFill>
                <a:latin typeface="Monotype Corsiva" pitchFamily="66" charset="0"/>
              </a:rPr>
              <a:t>Этапы реализации </a:t>
            </a:r>
            <a:r>
              <a:rPr lang="ru-RU" altLang="ru-RU" sz="2800" dirty="0" smtClean="0">
                <a:solidFill>
                  <a:srgbClr val="002060"/>
                </a:solidFill>
                <a:latin typeface="Monotype Corsiva" pitchFamily="66" charset="0"/>
              </a:rPr>
              <a:t>проекта</a:t>
            </a:r>
            <a:br>
              <a:rPr lang="ru-RU" alt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alt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I</a:t>
            </a:r>
            <a:r>
              <a:rPr lang="en-US" alt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I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 этап</a:t>
            </a:r>
            <a:r>
              <a:rPr lang="ru-RU" alt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Monotype Corsiva" pitchFamily="66" charset="0"/>
              </a:rPr>
              <a:t>– формирующий, практический. </a:t>
            </a:r>
          </a:p>
        </p:txBody>
      </p:sp>
      <p:pic>
        <p:nvPicPr>
          <p:cNvPr id="3074" name="Picture 2" descr="https://sun9-42.userapi.com/impg/pxyIk22J648xFWBzJ5dALI7gPMqQQNzxR01qRQ/0zLRnMUBW_U.jpg?size=1200x1600&amp;quality=95&amp;sign=e017369219399fca20dd9039dc96e399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5" t="19243" r="4347" b="22417"/>
          <a:stretch/>
        </p:blipFill>
        <p:spPr bwMode="auto">
          <a:xfrm>
            <a:off x="1174254" y="1687179"/>
            <a:ext cx="2664470" cy="2499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19.userapi.com/impg/AfufqQZNO3PHhCti-w1yR6tqe4YfYgWXSngeAA/gvz_MQh92x8.jpg?size=1200x1600&amp;quality=95&amp;sign=ad072f117b033665d49768489297c5ed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" t="9020" r="12576" b="20563"/>
          <a:stretch/>
        </p:blipFill>
        <p:spPr bwMode="auto">
          <a:xfrm>
            <a:off x="4363501" y="1396240"/>
            <a:ext cx="2651710" cy="3081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13.userapi.com/impg/Fv_uGycniJbHpvetFEnnyiNal-8X_mHCQa_vgQ/dZ9AofluDgY.jpg?size=1200x1600&amp;quality=95&amp;sign=5311e35a5cd3a8ef7dfeb896ee4bd99b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7" t="28432" r="5129" b="21082"/>
          <a:stretch/>
        </p:blipFill>
        <p:spPr bwMode="auto">
          <a:xfrm>
            <a:off x="2411760" y="4005064"/>
            <a:ext cx="2463322" cy="217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3.userapi.com/impg/oEBOX8BQhhxZvarlfgiNeGTkH7Usy9eWf3w0sA/dFBsJh4fxsA.jpg?size=1600x900&amp;quality=95&amp;sign=58307290c7ef43b260561ed0fca968e0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0" t="4566" r="26182" b="24658"/>
          <a:stretch/>
        </p:blipFill>
        <p:spPr bwMode="auto">
          <a:xfrm>
            <a:off x="5364088" y="4005064"/>
            <a:ext cx="3024336" cy="2196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80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255</TotalTime>
  <Words>713</Words>
  <Application>Microsoft Office PowerPoint</Application>
  <PresentationFormat>Экран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лица</vt:lpstr>
      <vt:lpstr>  ПРОЕКТ «Мамочку свою люблю». 8 марта  Мамин день!!!      Выполнили воспитатели: Зимина О.Ю Князева А.Н   </vt:lpstr>
      <vt:lpstr>Паспорт проекта: </vt:lpstr>
      <vt:lpstr>Актуальность:</vt:lpstr>
      <vt:lpstr>Презентация PowerPoint</vt:lpstr>
      <vt:lpstr>Задачи: </vt:lpstr>
      <vt:lpstr>Предполагаемый результат </vt:lpstr>
      <vt:lpstr>Презентация PowerPoint</vt:lpstr>
      <vt:lpstr>Этапы реализации проекта II этап – формирующий, практический.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SavagePC</cp:lastModifiedBy>
  <cp:revision>28</cp:revision>
  <cp:lastPrinted>2017-05-10T16:52:25Z</cp:lastPrinted>
  <dcterms:created xsi:type="dcterms:W3CDTF">2016-05-11T09:30:30Z</dcterms:created>
  <dcterms:modified xsi:type="dcterms:W3CDTF">2022-03-08T17:58:25Z</dcterms:modified>
</cp:coreProperties>
</file>