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26" r:id="rId2"/>
    <p:sldId id="325" r:id="rId3"/>
    <p:sldId id="285" r:id="rId4"/>
    <p:sldId id="258" r:id="rId5"/>
    <p:sldId id="313" r:id="rId6"/>
    <p:sldId id="261" r:id="rId7"/>
    <p:sldId id="268" r:id="rId8"/>
    <p:sldId id="314" r:id="rId9"/>
    <p:sldId id="315" r:id="rId10"/>
    <p:sldId id="286" r:id="rId11"/>
    <p:sldId id="292" r:id="rId12"/>
    <p:sldId id="323" r:id="rId13"/>
    <p:sldId id="311" r:id="rId14"/>
    <p:sldId id="324" r:id="rId15"/>
    <p:sldId id="320" r:id="rId16"/>
    <p:sldId id="319" r:id="rId17"/>
    <p:sldId id="322" r:id="rId18"/>
    <p:sldId id="281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393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147" autoAdjust="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D5B74-003A-446D-B56B-051459B45DCF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01C07-AEB4-4A7C-8C7E-73578B8C6E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8728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301C07-AEB4-4A7C-8C7E-73578B8C6EF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9027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2EA5-A2BF-448F-A398-DE3061B1391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EA92-447C-439E-BF03-D0EF3B4DE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2EA5-A2BF-448F-A398-DE3061B1391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EA92-447C-439E-BF03-D0EF3B4DE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2EA5-A2BF-448F-A398-DE3061B1391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EA92-447C-439E-BF03-D0EF3B4DE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2EA5-A2BF-448F-A398-DE3061B1391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EA92-447C-439E-BF03-D0EF3B4DE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2EA5-A2BF-448F-A398-DE3061B1391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EA92-447C-439E-BF03-D0EF3B4DE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2EA5-A2BF-448F-A398-DE3061B1391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EA92-447C-439E-BF03-D0EF3B4DE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2EA5-A2BF-448F-A398-DE3061B1391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EA92-447C-439E-BF03-D0EF3B4DE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2EA5-A2BF-448F-A398-DE3061B1391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EA92-447C-439E-BF03-D0EF3B4DE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2EA5-A2BF-448F-A398-DE3061B1391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EA92-447C-439E-BF03-D0EF3B4DE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2EA5-A2BF-448F-A398-DE3061B1391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EA92-447C-439E-BF03-D0EF3B4DE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C2EA5-A2BF-448F-A398-DE3061B1391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2EA92-447C-439E-BF03-D0EF3B4DE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C2EA5-A2BF-448F-A398-DE3061B13918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2EA92-447C-439E-BF03-D0EF3B4DED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4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086" y="2238305"/>
            <a:ext cx="8117504" cy="1627331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«Метод моделирования, как средство повышения экологической культуры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старших дошкольников»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:\DCIM\117NIKON\DSCN5656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3976388"/>
            <a:ext cx="3600400" cy="2476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:\DCIM\117NIKON\DSCN5665.JP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64088" y="188641"/>
            <a:ext cx="3168352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Рисунок 4" descr="H:\DCIM\117NIKON\DSCN5676.JP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1520" y="188640"/>
            <a:ext cx="3384376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H:\DCIM\117NIKON\DSCN5742.JPG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932040" y="3976388"/>
            <a:ext cx="4117166" cy="2476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085444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15616" y="908720"/>
            <a:ext cx="698477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Формирующий</a:t>
            </a:r>
            <a:r>
              <a:rPr lang="ru-RU" sz="32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эксперимент:</a:t>
            </a:r>
            <a:r>
              <a:rPr lang="ru-RU" sz="32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u="sng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апробировать  </a:t>
            </a:r>
            <a:r>
              <a:rPr lang="ru-RU" sz="2400" dirty="0" smtClean="0">
                <a:latin typeface="Times New Roman" panose="02020603050405020304" pitchFamily="18" charset="0"/>
              </a:rPr>
              <a:t>систему</a:t>
            </a:r>
            <a:r>
              <a:rPr lang="ru-RU" sz="2400" strike="sngStrike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работы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по экологическому образованию с детьми старшего дошкольного возраста с использованием метода моделирования. </a:t>
            </a:r>
            <a:endParaRPr lang="ru-RU" sz="2800" b="1" dirty="0"/>
          </a:p>
        </p:txBody>
      </p:sp>
      <p:pic>
        <p:nvPicPr>
          <p:cNvPr id="5" name="Рисунок 4" descr="H:\DCIM\117NIKON\DSCN567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06" t="23097"/>
          <a:stretch/>
        </p:blipFill>
        <p:spPr bwMode="auto">
          <a:xfrm>
            <a:off x="215516" y="4005064"/>
            <a:ext cx="3384376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 descr="H:\DCIM\117NIKON\DSCN566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32" t="14970"/>
          <a:stretch/>
        </p:blipFill>
        <p:spPr bwMode="auto">
          <a:xfrm>
            <a:off x="5076056" y="4005064"/>
            <a:ext cx="3168352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&amp;Fcy;&amp;ocy;&amp;ncy; (&amp;shcy;&amp;acy;&amp;bcy;&amp;lcy;&amp;ocy;&amp;ncy;) &amp;pcy;&amp;rcy;&amp;iecy;&amp;zcy;&amp;iecy;&amp;ncy;&amp;tcy;&amp;acy;&amp;tscy;&amp;icy;&amp;icy; &quot;&amp;Zcy;&amp;iecy;&amp;lcy;&amp;iecy;&amp;ncy;&amp;ycy;&amp;jcy;&quot;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" name="Рисунок 10" descr="H:\DCIM\101NIKON\DSCN5855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5" t="22460" r="5228" b="17023"/>
          <a:stretch/>
        </p:blipFill>
        <p:spPr bwMode="auto">
          <a:xfrm>
            <a:off x="1331640" y="348330"/>
            <a:ext cx="6809928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1640" y="4160177"/>
            <a:ext cx="6480720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«Экологическая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тропа детского сада»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500" b="1" i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Назначение экологической тропы: 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прогулки для общения детей с природой ближайшего окружения и оздоровления на свежем воздухе;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наблюдение за живой и неживой природой, установление простейших взаимосвязей в природе;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проведение исследовательской, игровой, театрализованной и других видов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123\Desktop\Новая папка\DSCN58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54215"/>
            <a:ext cx="2787015" cy="2346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123\Desktop\Новая папка\DSCN58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28" t="17537" r="6337" b="5479"/>
          <a:stretch/>
        </p:blipFill>
        <p:spPr bwMode="auto">
          <a:xfrm>
            <a:off x="4670911" y="2135289"/>
            <a:ext cx="1988566" cy="18422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 descr="C:\Users\123\Desktop\Новая папка\DSCN584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019" b="16163"/>
          <a:stretch/>
        </p:blipFill>
        <p:spPr bwMode="auto">
          <a:xfrm>
            <a:off x="3388022" y="4373529"/>
            <a:ext cx="2543010" cy="225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123\Desktop\Новая папка\DSCN584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54"/>
          <a:stretch/>
        </p:blipFill>
        <p:spPr bwMode="auto">
          <a:xfrm>
            <a:off x="6228184" y="4474949"/>
            <a:ext cx="2664296" cy="2124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F:\DCIM\117NIKON\DSCN570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27"/>
          <a:stretch/>
        </p:blipFill>
        <p:spPr bwMode="auto">
          <a:xfrm>
            <a:off x="111477" y="4287038"/>
            <a:ext cx="2821782" cy="225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F:\DCIM\117NIKON\DSCN568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79" r="6474"/>
          <a:stretch/>
        </p:blipFill>
        <p:spPr bwMode="auto">
          <a:xfrm>
            <a:off x="97187" y="1479844"/>
            <a:ext cx="2647665" cy="2318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6918" y="951450"/>
            <a:ext cx="2555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«Клумба»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4197" y="653082"/>
            <a:ext cx="4162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«Фитоклумба»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2274" y="3883428"/>
            <a:ext cx="47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«Огород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986" y="381577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«Альпийская горка»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0376" y="7739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Дендрарий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F:\DCIM\117NIKON\DSCN5687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6832" y="1136116"/>
            <a:ext cx="2634426" cy="190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6053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Fcy;&amp;ocy;&amp;ncy; (&amp;shcy;&amp;acy;&amp;bcy;&amp;lcy;&amp;ocy;&amp;ncy;) &amp;pcy;&amp;rcy;&amp;iecy;&amp;zcy;&amp;iecy;&amp;ncy;&amp;tcy;&amp;acy;&amp;tscy;&amp;icy;&amp;icy; &quot;&amp;Zcy;&amp;iecy;&amp;lcy;&amp;iecy;&amp;ncy;&amp;ycy;&amp;jcy;&quot;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F:\наташа труд фото\DSC03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6486" y="389279"/>
            <a:ext cx="3146130" cy="245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F:\DCIM\117NIKON\DSCN550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45" t="4702" r="3846" b="7457"/>
          <a:stretch/>
        </p:blipFill>
        <p:spPr bwMode="auto">
          <a:xfrm>
            <a:off x="253932" y="358990"/>
            <a:ext cx="3096344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 descr="H:\DCIM\117NIKON\DSCN5665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32" t="14970"/>
          <a:stretch/>
        </p:blipFill>
        <p:spPr bwMode="auto">
          <a:xfrm>
            <a:off x="6635036" y="819472"/>
            <a:ext cx="2352675" cy="2212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2020" y="3076375"/>
            <a:ext cx="4043985" cy="2748540"/>
          </a:xfrm>
          <a:prstGeom prst="rect">
            <a:avLst/>
          </a:prstGeom>
        </p:spPr>
      </p:pic>
      <p:pic>
        <p:nvPicPr>
          <p:cNvPr id="10" name="Рисунок 9" descr="H:\DCIM\117NIKON\DSCN565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5" y="3562733"/>
            <a:ext cx="3884336" cy="2764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994" y="527858"/>
            <a:ext cx="2574129" cy="277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309" y="3312058"/>
            <a:ext cx="3466795" cy="3295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58573" y="823680"/>
            <a:ext cx="3021577" cy="2455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21089"/>
            <a:ext cx="3480139" cy="307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37600" y="1187320"/>
            <a:ext cx="2869131" cy="209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934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980728"/>
            <a:ext cx="6048672" cy="3717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>
              <a:lnSpc>
                <a:spcPct val="107000"/>
              </a:lnSpc>
              <a:spcAft>
                <a:spcPts val="0"/>
              </a:spcAft>
            </a:pPr>
            <a:r>
              <a:rPr lang="ru-RU" sz="3200" b="1" u="sng" dirty="0" smtClean="0">
                <a:solidFill>
                  <a:srgbClr val="039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Контрольный </a:t>
            </a:r>
            <a:r>
              <a:rPr lang="ru-RU" sz="3200" b="1" u="sng" dirty="0">
                <a:solidFill>
                  <a:srgbClr val="039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эксперимент:</a:t>
            </a:r>
            <a:r>
              <a:rPr lang="ru-RU" sz="3200" b="1" u="sng" dirty="0">
                <a:solidFill>
                  <a:srgbClr val="03931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>
                <a:solidFill>
                  <a:srgbClr val="03931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Цель-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оценить эффективность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влияния системы работы по экологическому образованию старших дошкольников с использованием метода моделирования на уровень развития экологических знаний, умений и отношения детей к природе.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7001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Fcy;&amp;ocy;&amp;ncy; (&amp;shcy;&amp;acy;&amp;bcy;&amp;lcy;&amp;ocy;&amp;ncy;) &amp;pcy;&amp;rcy;&amp;iecy;&amp;zcy;&amp;iecy;&amp;ncy;&amp;tcy;&amp;acy;&amp;tscy;&amp;icy;&amp;icy; &quot;&amp;Zcy;&amp;iecy;&amp;lcy;&amp;iecy;&amp;ncy;&amp;ycy;&amp;jcy;&quot;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66402" y="1213668"/>
            <a:ext cx="4334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Процентное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оотношение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экологического развития  у детей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экспериментальной группы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констатирующем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контрольном  экспериментах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413" y="144024"/>
            <a:ext cx="8673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диагностика на выявление  </a:t>
            </a:r>
            <a:r>
              <a:rPr lang="ru-RU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 представлений, практических умений и особенностей отношения  к 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природе по методике </a:t>
            </a:r>
            <a:r>
              <a:rPr lang="ru-RU" sz="20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Саморуковой,Маневцовой,Кондратьевой,Марковой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4365104"/>
            <a:ext cx="3672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Процентное </a:t>
            </a:r>
            <a:r>
              <a:rPr lang="ru-RU" sz="1600" dirty="0" smtClean="0">
                <a:latin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оотношение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уровней экологического развития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контрольной  группы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констатирующем и контрольном  экспериментах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664" y="1313481"/>
            <a:ext cx="4450740" cy="23381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0664" y="3996996"/>
            <a:ext cx="4572396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534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Fcy;&amp;ocy;&amp;ncy; (&amp;shcy;&amp;acy;&amp;bcy;&amp;lcy;&amp;ocy;&amp;ncy;) &amp;pcy;&amp;rcy;&amp;iecy;&amp;zcy;&amp;iecy;&amp;ncy;&amp;tcy;&amp;acy;&amp;tscy;&amp;icy;&amp;icy; &quot;&amp;Zcy;&amp;iecy;&amp;lcy;&amp;iecy;&amp;ncy;&amp;ycy;&amp;jcy;&quot;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3608" y="243319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 диагностика </a:t>
            </a:r>
            <a:endParaRPr lang="ru-RU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выявление отношения </a:t>
            </a:r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к природе по методике </a:t>
            </a:r>
            <a:r>
              <a:rPr lang="ru-RU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Т.А.Серебряковой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4978" y="1916832"/>
            <a:ext cx="4261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Процентное соотношение уровней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к природе у детей 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экспериментальной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констатирующем и контрольном экспериментах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76056" y="4581128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Процентное соотношение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отношения к природе у детей 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контрольной группы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констатирующем и контрольном  экспериментах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511" y="1347975"/>
            <a:ext cx="4360704" cy="26164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2958" y="3964398"/>
            <a:ext cx="4388257" cy="263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591679"/>
            <a:ext cx="4536504" cy="77809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9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9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019760"/>
            <a:ext cx="7787208" cy="547260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Специально-организованная работа с применением метода моделирования 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уровню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образования детей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lv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процессе использования метода моделирования у детей воспитываются любовь к природе, бережное, ценностное отношение к ней.</a:t>
            </a:r>
          </a:p>
          <a:p>
            <a:pPr lvl="0"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Формируются практические навыки ухода за растениями и животными. </a:t>
            </a:r>
          </a:p>
          <a:p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1.live4fun.ru/pictures/img_8916115_97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5416" y="0"/>
            <a:ext cx="93955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2736304"/>
          </a:xfrm>
        </p:spPr>
        <p:txBody>
          <a:bodyPr>
            <a:normAutofit/>
          </a:bodyPr>
          <a:lstStyle/>
          <a:p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641" y="764704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научно-теоретические положения в основе исследования</a:t>
            </a:r>
            <a:br>
              <a:rPr lang="ru-RU" sz="2800" b="1" i="1" dirty="0">
                <a:solidFill>
                  <a:srgbClr val="FF0000"/>
                </a:solidFill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трудах педагогов  И.А.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Хайдуровой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С.Н. Николаевой, Е.Ф. Терентьевой, И.С. Фрейдкина велись исследования по отбору и систематизации природоведческих знаний, отражающих ведущие закономерности живой и неживой природы.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Многочисленные исследования отечественных педагогов и психологов П.Я Гальперина, А.В. Запорожца. В.В. Давыдова, Н.Н.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Подьякова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А.А.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Венгера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показывают, что использование моделирования как средства формирования разнообразных знаний и навыков оказывают положительное влияние на интеллектуальное развитие детей, что с помощью пространственных и графических моделей относительно легко и быстро совершенствуется ориентировочная деятельность, формируются интеллектуальные и практические действия, происходят сдвиги в развитии мышления.</a:t>
            </a:r>
          </a:p>
          <a:p>
            <a:pPr marL="0" lvl="0" indent="0"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В исследовательских работах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Р.Ю.Белоусова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1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Л.И.Николаева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 говорится что использование метода моделирования обеспечивает усвоение детьми старшего дошкольного возраста знаний об особенностях объектов природы, их структуре, связях и отношений между ними.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16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7272808" cy="648072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64704"/>
            <a:ext cx="8496944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образования детей дошкольного возраста.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</a:t>
            </a: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alt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моделирования в процессе экологического образования детей дошкольного возраста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Предполагаем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что специально-организованная работа по экологическому образованию с детьми старшего дошкольного возраста с использованием метода моделирования будет способствовать:  усвоению систематизированных экологических знаний, формированию практических умений и воспитанию  положительно-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отношения к миру природы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 исследования</a:t>
            </a:r>
            <a:r>
              <a:rPr lang="ru-RU" alt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проблемы использования метода моделирования в процессе экологического образования детей дошкольного возраста.</a:t>
            </a:r>
            <a:endParaRPr lang="ru-RU" altLang="ru-RU" sz="2000" strike="sngStrike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000" lvl="0" algn="just">
              <a:spcBef>
                <a:spcPts val="600"/>
              </a:spcBef>
              <a:spcAft>
                <a:spcPts val="600"/>
              </a:spcAft>
              <a:defRPr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36712"/>
            <a:ext cx="7272808" cy="6624736"/>
          </a:xfrm>
        </p:spPr>
        <p:txBody>
          <a:bodyPr>
            <a:noAutofit/>
          </a:bodyPr>
          <a:lstStyle/>
          <a:p>
            <a:pPr lvl="0" algn="l">
              <a:spcAft>
                <a:spcPts val="0"/>
              </a:spcAft>
            </a:pP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задачи исследования: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Проанализировать психолого-педагогическую литературу по проблеме исследования.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Провести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диагностику по выявлению уровня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сформированности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экологических знаний (представлений), умений, отношения к природе у детей старшего дошкольного возраста.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/>
              <a:t>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Разработать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 апробировать  систему работы по экологическому образованию с детьми старшего дошкольного возраста с использованием метода моделирования.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Оценить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эффективность экспериментального исследования и сделать выводы по полученным результатам.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620688"/>
            <a:ext cx="7056784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  <a:p>
            <a:pPr lvl="0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литературы, анализ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синтез, сравнение, обобщение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Эмпирические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методы: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педагогический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эксперимент с использованием 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диагностических заданий из научно-методического пособия «Мониторинг в детском саду» (авторы: П.Г.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Саморукова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, Л.М.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Маневцова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, Н.Н. Кондратьева, Т.А. Маркова и др.)  по программе «Детство»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методика Т.А. Серебряковой 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</a:rPr>
              <a:t>с серией заданий по экологическому образованию старших дошкольников с использованием методов беседы и наблюдения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Беседа</a:t>
            </a:r>
          </a:p>
          <a:p>
            <a:pPr marL="342900" indent="-34290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Наблюдение</a:t>
            </a:r>
          </a:p>
          <a:p>
            <a:pPr marL="342900" indent="-342900">
              <a:buFontTx/>
              <a:buChar char="-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НОД</a:t>
            </a:r>
          </a:p>
          <a:p>
            <a:pPr marL="342900" indent="-342900">
              <a:buFontTx/>
              <a:buChar char="-"/>
            </a:pPr>
            <a:r>
              <a:rPr lang="ru-RU" sz="22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Эксперементирование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400" strike="sngStrike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400" strike="sngStrik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02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5904656" cy="1800200"/>
          </a:xfrm>
        </p:spPr>
        <p:txBody>
          <a:bodyPr anchor="b">
            <a:no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74772"/>
            <a:ext cx="64807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База исследования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МБДОУ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Детский сад№ 99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Нижнего Новгорода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2490862"/>
            <a:ext cx="77137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ети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подготовительной группы (6-7 лет)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экспериментальная  группа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-  10 детей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контрольная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0" t="9021" r="6475" b="25978"/>
          <a:stretch/>
        </p:blipFill>
        <p:spPr>
          <a:xfrm>
            <a:off x="3396413" y="3938359"/>
            <a:ext cx="5747587" cy="291812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24700" y="-171400"/>
            <a:ext cx="6336704" cy="3789040"/>
          </a:xfrm>
        </p:spPr>
        <p:txBody>
          <a:bodyPr>
            <a:noAutofit/>
          </a:bodyPr>
          <a:lstStyle/>
          <a:p>
            <a:pPr indent="449580" algn="l">
              <a:spcAft>
                <a:spcPts val="0"/>
              </a:spcAft>
            </a:pPr>
            <a:r>
              <a:rPr lang="ru-RU" sz="3200" b="1" u="sng" dirty="0" smtClean="0">
                <a:solidFill>
                  <a:srgbClr val="039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39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>
                <a:solidFill>
                  <a:srgbClr val="039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>
                <a:solidFill>
                  <a:srgbClr val="039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39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39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039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Констатирующий эксперимент:</a:t>
            </a:r>
            <a:r>
              <a:rPr lang="ru-RU" sz="3200" b="1" u="sng" dirty="0" smtClean="0">
                <a:solidFill>
                  <a:srgbClr val="03931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rgbClr val="03931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выявить уровень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экологических знаний (представлений), практических умений и  отношения к природе у детей старшего дошкольного возраста на начало экспериментальной работы.</a:t>
            </a:r>
            <a: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574740"/>
            <a:ext cx="4325500" cy="323863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&amp;Fcy;&amp;ocy;&amp;ncy; (&amp;shcy;&amp;acy;&amp;bcy;&amp;lcy;&amp;ocy;&amp;ncy;) &amp;pcy;&amp;rcy;&amp;iecy;&amp;zcy;&amp;iecy;&amp;ncy;&amp;tcy;&amp;acy;&amp;tscy;&amp;icy;&amp;icy; &quot;&amp;Zcy;&amp;iecy;&amp;lcy;&amp;iecy;&amp;ncy;&amp;ycy;&amp;jcy;&quot;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920" y="-54289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220072" y="148478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Процентное соотношение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уровней экологического развития  </a:t>
            </a:r>
            <a:r>
              <a:rPr lang="ru-RU" u="sng" dirty="0">
                <a:latin typeface="Times New Roman" panose="02020603050405020304" pitchFamily="18" charset="0"/>
                <a:ea typeface="Calibri" panose="020F0502020204030204" pitchFamily="34" charset="0"/>
              </a:rPr>
              <a:t>у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детей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экспериментальной группы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429309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Процентное соотношение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экологического развития 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контрольной  группы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318" y="713229"/>
            <a:ext cx="4572396" cy="27434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" y="3688348"/>
            <a:ext cx="4572396" cy="27434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755576" y="228057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данные по методике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Маневцовой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Саморуковой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Кондратьевой, Марковой.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05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&amp;Fcy;&amp;ocy;&amp;ncy; (&amp;shcy;&amp;acy;&amp;bcy;&amp;lcy;&amp;ocy;&amp;ncy;) &amp;pcy;&amp;rcy;&amp;iecy;&amp;zcy;&amp;iecy;&amp;ncy;&amp;tcy;&amp;acy;&amp;tscy;&amp;icy;&amp;icy; &quot;&amp;Zcy;&amp;iecy;&amp;lcy;&amp;iecy;&amp;ncy;&amp;ycy;&amp;jcy;&quot;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29617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данные на выявление</a:t>
            </a:r>
          </a:p>
          <a:p>
            <a:pPr lvl="0" algn="ctr"/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отношения детей к природе</a:t>
            </a:r>
            <a:endParaRPr lang="ru-RU" sz="2400" dirty="0">
              <a:solidFill>
                <a:prstClr val="black"/>
              </a:solidFill>
            </a:endParaRPr>
          </a:p>
          <a:p>
            <a:pPr algn="ctr"/>
            <a:r>
              <a:rPr lang="ru-RU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методике </a:t>
            </a:r>
            <a:r>
              <a:rPr lang="ru-RU" sz="24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Т.А.Серебряковой</a:t>
            </a:r>
            <a:endParaRPr lang="ru-RU" sz="2400" b="1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184482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Процентное соотношение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отношения к природе у детей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экспериментальной группы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8024" y="4581128"/>
            <a:ext cx="3898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Процентное соотношение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уровней отношения  к природе у детей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контрольной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177841"/>
            <a:ext cx="4017640" cy="24788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043" y="3971557"/>
            <a:ext cx="4032448" cy="241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6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511</Words>
  <Application>Microsoft Office PowerPoint</Application>
  <PresentationFormat>Экран (4:3)</PresentationFormat>
  <Paragraphs>82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«Метод моделирования, как средство повышения экологической культуры старших дошкольников»</vt:lpstr>
      <vt:lpstr>Основные научно-теоретические положения в основе исследования </vt:lpstr>
      <vt:lpstr>    </vt:lpstr>
      <vt:lpstr>Основные задачи исследования: 1. Проанализировать психолого-педагогическую литературу по проблеме исследования. 2. Провести диагностику по выявлению уровня сформированности экологических знаний (представлений), умений, отношения к природе у детей старшего дошкольного возраста. 3. Разработать и апробировать  систему работы по экологическому образованию с детьми старшего дошкольного возраста с использованием метода моделирования. 4. Оценить эффективность экспериментального исследования и сделать выводы по полученным результатам.   </vt:lpstr>
      <vt:lpstr>Слайд 5</vt:lpstr>
      <vt:lpstr> </vt:lpstr>
      <vt:lpstr>   Констатирующий эксперимент:  Цель – выявить уровень сформированности экологических знаний (представлений), практических умений и  отношения к природе у детей старшего дошкольного возраста на начало экспериментальной работы.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      Вывод:</vt:lpstr>
      <vt:lpstr>Спасибо за внимание!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123</cp:revision>
  <dcterms:created xsi:type="dcterms:W3CDTF">2014-04-08T06:46:14Z</dcterms:created>
  <dcterms:modified xsi:type="dcterms:W3CDTF">2024-01-31T12:37:46Z</dcterms:modified>
</cp:coreProperties>
</file>