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3"/>
  </p:notesMasterIdLst>
  <p:sldIdLst>
    <p:sldId id="256" r:id="rId2"/>
    <p:sldId id="257" r:id="rId3"/>
    <p:sldId id="276" r:id="rId4"/>
    <p:sldId id="278" r:id="rId5"/>
    <p:sldId id="281" r:id="rId6"/>
    <p:sldId id="282" r:id="rId7"/>
    <p:sldId id="277" r:id="rId8"/>
    <p:sldId id="295" r:id="rId9"/>
    <p:sldId id="284" r:id="rId10"/>
    <p:sldId id="283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6" r:id="rId21"/>
    <p:sldId id="29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CC33"/>
    <a:srgbClr val="F8E49A"/>
    <a:srgbClr val="FFCC99"/>
    <a:srgbClr val="81562B"/>
    <a:srgbClr val="00FF99"/>
    <a:srgbClr val="CC99FF"/>
    <a:srgbClr val="3366FF"/>
    <a:srgbClr val="CCECFF"/>
    <a:srgbClr val="EAC8E8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557" autoAdjust="0"/>
  </p:normalViewPr>
  <p:slideViewPr>
    <p:cSldViewPr>
      <p:cViewPr>
        <p:scale>
          <a:sx n="62" d="100"/>
          <a:sy n="62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критерии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Знание видов и особенностей народных промыслов</c:v>
                </c:pt>
                <c:pt idx="1">
                  <c:v>Анализ произведения искусства</c:v>
                </c:pt>
                <c:pt idx="2">
                  <c:v>Сравнение произведений искусств</c:v>
                </c:pt>
                <c:pt idx="3">
                  <c:v>Отношение к произведениям искусств</c:v>
                </c:pt>
                <c:pt idx="4">
                  <c:v>Выполнение узора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</c:v>
                </c:pt>
                <c:pt idx="1">
                  <c:v>0.1</c:v>
                </c:pt>
                <c:pt idx="2">
                  <c:v>0.1</c:v>
                </c:pt>
                <c:pt idx="3">
                  <c:v>0.30000000000000016</c:v>
                </c:pt>
                <c:pt idx="4">
                  <c:v>0.1</c:v>
                </c:pt>
              </c:numCache>
            </c:numRef>
          </c:val>
        </c:ser>
        <c:dLbls>
          <c:showVal val="1"/>
        </c:dLbls>
        <c:gapWidth val="75"/>
        <c:shape val="box"/>
        <c:axId val="109584768"/>
        <c:axId val="107167104"/>
        <c:axId val="0"/>
      </c:bar3DChart>
      <c:catAx>
        <c:axId val="109584768"/>
        <c:scaling>
          <c:orientation val="minMax"/>
        </c:scaling>
        <c:axPos val="b"/>
        <c:majorTickMark val="none"/>
        <c:tickLblPos val="nextTo"/>
        <c:crossAx val="107167104"/>
        <c:crosses val="autoZero"/>
        <c:auto val="1"/>
        <c:lblAlgn val="ctr"/>
        <c:lblOffset val="100"/>
      </c:catAx>
      <c:valAx>
        <c:axId val="107167104"/>
        <c:scaling>
          <c:orientation val="minMax"/>
        </c:scaling>
        <c:axPos val="l"/>
        <c:numFmt formatCode="0%" sourceLinked="1"/>
        <c:majorTickMark val="none"/>
        <c:tickLblPos val="nextTo"/>
        <c:crossAx val="10958476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эксперимента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Знание видов и особенностей народных промыслов</c:v>
                </c:pt>
                <c:pt idx="1">
                  <c:v>Анализ произведения искусства</c:v>
                </c:pt>
                <c:pt idx="2">
                  <c:v>Сравнение произведений искусств</c:v>
                </c:pt>
                <c:pt idx="3">
                  <c:v>Отношение к произведениям искусств</c:v>
                </c:pt>
                <c:pt idx="4">
                  <c:v>Выполнение узора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</c:v>
                </c:pt>
                <c:pt idx="1">
                  <c:v>0.1</c:v>
                </c:pt>
                <c:pt idx="2">
                  <c:v>0.1</c:v>
                </c:pt>
                <c:pt idx="3">
                  <c:v>0.3000000000000001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эксперимента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Знание видов и особенностей народных промыслов</c:v>
                </c:pt>
                <c:pt idx="1">
                  <c:v>Анализ произведения искусства</c:v>
                </c:pt>
                <c:pt idx="2">
                  <c:v>Сравнение произведений искусств</c:v>
                </c:pt>
                <c:pt idx="3">
                  <c:v>Отношение к произведениям искусств</c:v>
                </c:pt>
                <c:pt idx="4">
                  <c:v>Выполнение узора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0.8</c:v>
                </c:pt>
                <c:pt idx="1">
                  <c:v>0.70000000000000018</c:v>
                </c:pt>
                <c:pt idx="2">
                  <c:v>0.7200000000000002</c:v>
                </c:pt>
                <c:pt idx="3">
                  <c:v>0.87000000000000022</c:v>
                </c:pt>
                <c:pt idx="4">
                  <c:v>0.76000000000000023</c:v>
                </c:pt>
              </c:numCache>
            </c:numRef>
          </c:val>
        </c:ser>
        <c:dLbls>
          <c:showVal val="1"/>
        </c:dLbls>
        <c:gapWidth val="75"/>
        <c:shape val="box"/>
        <c:axId val="111038464"/>
        <c:axId val="111040000"/>
        <c:axId val="0"/>
      </c:bar3DChart>
      <c:catAx>
        <c:axId val="111038464"/>
        <c:scaling>
          <c:orientation val="minMax"/>
        </c:scaling>
        <c:axPos val="b"/>
        <c:majorTickMark val="none"/>
        <c:tickLblPos val="nextTo"/>
        <c:crossAx val="111040000"/>
        <c:crosses val="autoZero"/>
        <c:auto val="1"/>
        <c:lblAlgn val="ctr"/>
        <c:lblOffset val="100"/>
      </c:catAx>
      <c:valAx>
        <c:axId val="111040000"/>
        <c:scaling>
          <c:orientation val="minMax"/>
        </c:scaling>
        <c:axPos val="l"/>
        <c:numFmt formatCode="0%" sourceLinked="1"/>
        <c:majorTickMark val="none"/>
        <c:tickLblPos val="nextTo"/>
        <c:crossAx val="11103846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19A6C-5BB5-46D7-91BC-4BEDF7A867EC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969E2-5371-4A40-81FF-A268DDAAB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023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969E2-5371-4A40-81FF-A268DDAAB9B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295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D4EB1-5214-4122-A2BF-C64116DCF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4737-88B6-4EDC-A1A8-CE23CF595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1132-0F83-4EB2-9D59-D882028AC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B0EB8-4D84-4053-A697-B0D145A7C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51A61-5A6F-47C7-9EDB-71FA37509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523A-4B82-4A71-AE2C-666D1AA7A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293BD1-CA64-41E9-AFBC-7887246E2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ransition spd="slow"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4.jpe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95F4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14" descr="D:\ЖАННА\Мои рисунки\шаблоны для презентаций\TR1024254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5097" cy="6858000"/>
          </a:xfrm>
          <a:prstGeom prst="rect">
            <a:avLst/>
          </a:prstGeom>
          <a:noFill/>
        </p:spPr>
      </p:pic>
      <p:sp>
        <p:nvSpPr>
          <p:cNvPr id="13316" name="Текст 15"/>
          <p:cNvSpPr>
            <a:spLocks noGrp="1"/>
          </p:cNvSpPr>
          <p:nvPr>
            <p:ph type="body" sz="half" idx="12"/>
          </p:nvPr>
        </p:nvSpPr>
        <p:spPr>
          <a:xfrm>
            <a:off x="3995936" y="4941168"/>
            <a:ext cx="3960440" cy="1728192"/>
          </a:xfrm>
          <a:noFill/>
        </p:spPr>
        <p:txBody>
          <a:bodyPr/>
          <a:lstStyle/>
          <a:p>
            <a:pPr algn="l" eaLnBrk="0" hangingPunct="0">
              <a:spcBef>
                <a:spcPct val="20000"/>
              </a:spcBef>
            </a:pPr>
            <a:r>
              <a:rPr lang="ru-RU" sz="2000" dirty="0" smtClean="0"/>
              <a:t>Выполнила:</a:t>
            </a:r>
          </a:p>
          <a:p>
            <a:pPr algn="l" eaLnBrk="0" hangingPunct="0">
              <a:spcBef>
                <a:spcPts val="0"/>
              </a:spcBef>
            </a:pPr>
            <a:r>
              <a:rPr lang="ru-RU" sz="2000" dirty="0" smtClean="0"/>
              <a:t>воспитатель</a:t>
            </a:r>
          </a:p>
          <a:p>
            <a:pPr algn="l" eaLnBrk="0" hangingPunct="0">
              <a:spcBef>
                <a:spcPts val="0"/>
              </a:spcBef>
            </a:pPr>
            <a:r>
              <a:rPr lang="ru-RU" sz="2000" dirty="0" err="1" smtClean="0"/>
              <a:t>Якина</a:t>
            </a:r>
            <a:r>
              <a:rPr lang="ru-RU" sz="2000" dirty="0" smtClean="0"/>
              <a:t> Елена Петровна</a:t>
            </a:r>
            <a:r>
              <a:rPr lang="ru-RU" sz="2000" dirty="0"/>
              <a:t>, претендующая на </a:t>
            </a:r>
            <a:r>
              <a:rPr lang="ru-RU" sz="2000" dirty="0" smtClean="0"/>
              <a:t>первую квалификационную категорию </a:t>
            </a:r>
          </a:p>
          <a:p>
            <a:pPr algn="l" eaLnBrk="0" hangingPunct="0">
              <a:spcBef>
                <a:spcPct val="20000"/>
              </a:spcBef>
            </a:pPr>
            <a:endParaRPr lang="ru-RU" sz="2000" dirty="0" smtClean="0"/>
          </a:p>
          <a:p>
            <a:pPr algn="l" eaLnBrk="0" hangingPunct="0">
              <a:spcBef>
                <a:spcPct val="20000"/>
              </a:spcBef>
            </a:pPr>
            <a:r>
              <a:rPr lang="ru-RU" dirty="0" smtClean="0"/>
              <a:t>          </a:t>
            </a:r>
          </a:p>
          <a:p>
            <a:pPr algn="l" eaLnBrk="0" hangingPunct="0">
              <a:spcBef>
                <a:spcPct val="20000"/>
              </a:spcBef>
            </a:pPr>
            <a:endParaRPr lang="ru-R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1575001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ibl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8156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Jikharev" pitchFamily="18" charset="0"/>
              </a:rPr>
              <a:t>Формирование познавательной и творческой активности детей дошкольного возраста через ознакомление с народными промыслами Нижегородского края.</a:t>
            </a:r>
            <a:endParaRPr lang="ru-RU" sz="3600" b="1" dirty="0">
              <a:ln w="11430"/>
              <a:solidFill>
                <a:srgbClr val="8156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Jikharev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7824" y="92867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детский сад комбинированного вида №19</a:t>
            </a:r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ЖАННА\Мои рисунки\шаблоны для презентаций\TR0103626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6313"/>
          </a:xfrm>
          <a:prstGeom prst="rect">
            <a:avLst/>
          </a:prstGeom>
          <a:noFill/>
        </p:spPr>
      </p:pic>
      <p:pic>
        <p:nvPicPr>
          <p:cNvPr id="14345" name="Picture 9" descr="D:\ЖАННА\Мои рисунки\шаблоны для презентаций\12628876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8554"/>
            <a:ext cx="3143240" cy="24894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0" y="260648"/>
            <a:ext cx="7992889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Педагогические </a:t>
            </a:r>
            <a:r>
              <a:rPr lang="ru-RU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принципы:</a:t>
            </a:r>
            <a:endParaRPr lang="ru-RU" sz="4000" dirty="0">
              <a:solidFill>
                <a:schemeClr val="accent6"/>
              </a:solidFill>
            </a:endParaRPr>
          </a:p>
          <a:p>
            <a:pPr lvl="0"/>
            <a:endParaRPr lang="ru-RU" sz="4000" dirty="0" smtClean="0"/>
          </a:p>
          <a:p>
            <a:pPr marL="342900" lvl="0" indent="-342900">
              <a:buAutoNum type="arabicPeriod"/>
            </a:pPr>
            <a:r>
              <a:rPr lang="ru-RU" sz="2300" dirty="0" smtClean="0"/>
              <a:t>Принцип </a:t>
            </a:r>
            <a:r>
              <a:rPr lang="ru-RU" sz="2300" dirty="0"/>
              <a:t>наглядности</a:t>
            </a:r>
            <a:r>
              <a:rPr lang="ru-RU" sz="2300" dirty="0" smtClean="0"/>
              <a:t>;</a:t>
            </a:r>
          </a:p>
          <a:p>
            <a:pPr lvl="0"/>
            <a:r>
              <a:rPr lang="ru-RU" sz="2300" dirty="0" smtClean="0"/>
              <a:t>2. Принцип </a:t>
            </a:r>
            <a:r>
              <a:rPr lang="ru-RU" sz="2300" dirty="0"/>
              <a:t>системности, последовательности, доступности (учет возрастных и индивидуальных особенностей);</a:t>
            </a:r>
          </a:p>
          <a:p>
            <a:pPr lvl="0"/>
            <a:r>
              <a:rPr lang="ru-RU" sz="2300" dirty="0" smtClean="0"/>
              <a:t>3. Принцип </a:t>
            </a:r>
            <a:r>
              <a:rPr lang="ru-RU" sz="2300" dirty="0"/>
              <a:t>развивающего обучения;</a:t>
            </a:r>
          </a:p>
          <a:p>
            <a:pPr lvl="0"/>
            <a:r>
              <a:rPr lang="ru-RU" sz="2300" dirty="0" smtClean="0"/>
              <a:t>4. Принцип </a:t>
            </a:r>
            <a:r>
              <a:rPr lang="ru-RU" sz="2300" dirty="0"/>
              <a:t>активного включения детей;</a:t>
            </a:r>
          </a:p>
          <a:p>
            <a:pPr lvl="0"/>
            <a:r>
              <a:rPr lang="ru-RU" sz="2300" dirty="0" smtClean="0"/>
              <a:t>5. Принцип </a:t>
            </a:r>
            <a:r>
              <a:rPr lang="ru-RU" sz="2300" dirty="0"/>
              <a:t>интеграции работы с различными направлениями воспитательной работы и видами деятельности детей;</a:t>
            </a:r>
          </a:p>
          <a:p>
            <a:pPr lvl="0"/>
            <a:r>
              <a:rPr lang="ru-RU" sz="2300" dirty="0" smtClean="0"/>
              <a:t>6. Принцип </a:t>
            </a:r>
            <a:r>
              <a:rPr lang="ru-RU" sz="2300" dirty="0" err="1"/>
              <a:t>культуросообразности</a:t>
            </a:r>
            <a:r>
              <a:rPr lang="ru-RU" sz="2300" dirty="0"/>
              <a:t>. </a:t>
            </a:r>
          </a:p>
          <a:p>
            <a:r>
              <a:rPr lang="ru-RU" sz="2300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72764525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ЖАННА\Мои рисунки\шаблоны для презентаций\TR0103626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6313"/>
          </a:xfrm>
          <a:prstGeom prst="rect">
            <a:avLst/>
          </a:prstGeom>
          <a:noFill/>
        </p:spPr>
      </p:pic>
      <p:pic>
        <p:nvPicPr>
          <p:cNvPr id="14345" name="Picture 9" descr="D:\ЖАННА\Мои рисунки\шаблоны для презентаций\12628876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8554"/>
            <a:ext cx="3143240" cy="24894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27784" y="404664"/>
            <a:ext cx="61206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5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"/>
                <a:cs typeface="Times New Roman" pitchFamily="18" charset="0"/>
              </a:rPr>
              <a:t>Цикл занятий по народным промыслам Нижегородского края</a:t>
            </a:r>
            <a:endParaRPr lang="ru-RU" sz="25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43841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В </a:t>
            </a:r>
            <a:r>
              <a:rPr lang="ru-RU" sz="2400" dirty="0"/>
              <a:t>Нижегородской области сосредоточено большое количество </a:t>
            </a:r>
            <a:r>
              <a:rPr lang="ru-RU" sz="2400" dirty="0" smtClean="0"/>
              <a:t>народных </a:t>
            </a:r>
            <a:r>
              <a:rPr lang="ru-RU" sz="2400" dirty="0"/>
              <a:t>промыслов: разнообразная роспись и резьба по дереву, множество техник вышивки, резьба по камню и кости, ювелирное производство и художественная металлообработка, ручное ремизное ткачество и кружевоплетение. </a:t>
            </a:r>
          </a:p>
          <a:p>
            <a:pPr algn="just"/>
            <a:r>
              <a:rPr lang="ru-RU" sz="2400" dirty="0" smtClean="0"/>
              <a:t>	Почти </a:t>
            </a:r>
            <a:r>
              <a:rPr lang="ru-RU" sz="2400" dirty="0"/>
              <a:t>все промыслы пришли из далекого прошлого и имеют многовековые традиции. </a:t>
            </a:r>
          </a:p>
          <a:p>
            <a:pPr algn="just"/>
            <a:r>
              <a:rPr lang="ru-RU" sz="2400" dirty="0" smtClean="0"/>
              <a:t>	Многие </a:t>
            </a:r>
            <a:r>
              <a:rPr lang="ru-RU" sz="2400" dirty="0"/>
              <a:t>промыслы известны и ценятся не только в России, но и за рубежом.</a:t>
            </a:r>
          </a:p>
        </p:txBody>
      </p:sp>
    </p:spTree>
    <p:extLst>
      <p:ext uri="{BB962C8B-B14F-4D97-AF65-F5344CB8AC3E}">
        <p14:creationId xmlns="" xmlns:p14="http://schemas.microsoft.com/office/powerpoint/2010/main" val="199339315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ЖАННА\Мои рисунки\шаблоны для презентаций\TR0103626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13"/>
            <a:ext cx="9144000" cy="6866313"/>
          </a:xfrm>
          <a:prstGeom prst="rect">
            <a:avLst/>
          </a:prstGeom>
          <a:noFill/>
        </p:spPr>
      </p:pic>
      <p:pic>
        <p:nvPicPr>
          <p:cNvPr id="14345" name="Picture 9" descr="D:\ЖАННА\Мои рисунки\шаблоны для презентаций\12628876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8554"/>
            <a:ext cx="3143240" cy="24894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1443841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71620" y="585379"/>
            <a:ext cx="1944216" cy="4922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Хохлома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547698"/>
            <a:ext cx="1706488" cy="5299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Городец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20310301">
            <a:off x="838032" y="4053363"/>
            <a:ext cx="2377936" cy="736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Семеновская матрешка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304734">
            <a:off x="5333178" y="4039521"/>
            <a:ext cx="3816424" cy="70280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Полх-майдановская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матрешка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 descr="C:\Documents and Settings\Администратор\Рабочий стол\фото аттестация\IMAG01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357298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1149550">
            <a:off x="6431570" y="1577234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10927" y="1488520"/>
            <a:ext cx="2247089" cy="165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Documents and Settings\Администратор\Рабочий стол\фото аттестация\IMAG0183.jpg"/>
          <p:cNvPicPr/>
          <p:nvPr/>
        </p:nvPicPr>
        <p:blipFill>
          <a:blip r:embed="rId8" cstate="print"/>
          <a:srcRect l="7479" r="26292" b="8577"/>
          <a:stretch>
            <a:fillRect/>
          </a:stretch>
        </p:blipFill>
        <p:spPr bwMode="auto">
          <a:xfrm>
            <a:off x="2928926" y="4071942"/>
            <a:ext cx="3214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647247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ЖАННА\Мои рисунки\шаблоны для презентаций\TR0103626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39" y="-8313"/>
            <a:ext cx="9144000" cy="6866313"/>
          </a:xfrm>
          <a:prstGeom prst="rect">
            <a:avLst/>
          </a:prstGeom>
          <a:noFill/>
        </p:spPr>
      </p:pic>
      <p:pic>
        <p:nvPicPr>
          <p:cNvPr id="14345" name="Picture 9" descr="D:\ЖАННА\Мои рисунки\шаблоны для презентаций\12628876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8554"/>
            <a:ext cx="3143240" cy="24894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1443841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9216" y="285907"/>
            <a:ext cx="3168352" cy="816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Городецкая резьба по дереву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285908"/>
            <a:ext cx="2808312" cy="7917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Народная вышивка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6298" y="3780941"/>
            <a:ext cx="2230576" cy="736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Борнуковский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мрамор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01197" y="3797802"/>
            <a:ext cx="2664295" cy="70280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Художественная металлообработка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97" y="1460759"/>
            <a:ext cx="2451100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6334">
            <a:off x="3899222" y="1102103"/>
            <a:ext cx="2549541" cy="255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506">
            <a:off x="6667340" y="1073255"/>
            <a:ext cx="2456261" cy="238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32" y="4643004"/>
            <a:ext cx="2823308" cy="189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00" y="4643002"/>
            <a:ext cx="2249487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62" y="4577456"/>
            <a:ext cx="2520280" cy="210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516216" y="3780941"/>
            <a:ext cx="2337358" cy="7196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Казаковская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филигрань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075917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ЖАННА\Мои рисунки\шаблоны для презентаций\TR0103626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4" y="-8313"/>
            <a:ext cx="9144000" cy="6866313"/>
          </a:xfrm>
          <a:prstGeom prst="rect">
            <a:avLst/>
          </a:prstGeom>
          <a:noFill/>
        </p:spPr>
      </p:pic>
      <p:pic>
        <p:nvPicPr>
          <p:cNvPr id="14345" name="Picture 9" descr="D:\ЖАННА\Мои рисунки\шаблоны для презентаций\12628876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8554"/>
            <a:ext cx="3143240" cy="24894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86" y="243145"/>
            <a:ext cx="8250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Предметно-развивающая среда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357298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Мини-музей</a:t>
            </a:r>
            <a:endParaRPr lang="ru-RU" sz="40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1500174"/>
            <a:ext cx="453160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/>
              <a:t>Одним из условий успешного решения задач является создание предметно-развивающей среды, которая способствует накоплению информации, с этой целью </a:t>
            </a:r>
            <a:r>
              <a:rPr lang="ru-RU" dirty="0" smtClean="0"/>
              <a:t>в группе создан мини - </a:t>
            </a:r>
            <a:r>
              <a:rPr lang="ru-RU" dirty="0"/>
              <a:t>музей.  Музей – не традиционен: экспонаты не располагаются за стеклом и не огорожены верёвкой. Здесь не только можно, но и нужно всё потрогать, рассмотреть поближе, использовать в деле, обыграть. </a:t>
            </a:r>
            <a:r>
              <a:rPr lang="ru-RU" dirty="0" smtClean="0"/>
              <a:t>Кроме предметов декоративного творчества в мини-музее представлены:  </a:t>
            </a:r>
            <a:r>
              <a:rPr lang="ru-RU" dirty="0"/>
              <a:t>стихи</a:t>
            </a:r>
            <a:r>
              <a:rPr lang="ru-RU" dirty="0" smtClean="0"/>
              <a:t>, загадки</a:t>
            </a:r>
            <a:r>
              <a:rPr lang="ru-RU" dirty="0"/>
              <a:t>, частушки о  </a:t>
            </a:r>
            <a:r>
              <a:rPr lang="ru-RU" dirty="0" smtClean="0"/>
              <a:t>народных промыслах; </a:t>
            </a:r>
            <a:r>
              <a:rPr lang="ru-RU" dirty="0"/>
              <a:t>дидактические </a:t>
            </a:r>
            <a:r>
              <a:rPr lang="ru-RU" dirty="0" smtClean="0"/>
              <a:t>игры; </a:t>
            </a:r>
            <a:r>
              <a:rPr lang="ru-RU" dirty="0"/>
              <a:t>альбомы по разным видам  </a:t>
            </a:r>
            <a:r>
              <a:rPr lang="ru-RU" dirty="0" smtClean="0"/>
              <a:t>росписей.</a:t>
            </a:r>
            <a:endParaRPr lang="ru-RU" dirty="0"/>
          </a:p>
          <a:p>
            <a:pPr algn="just"/>
            <a:endParaRPr lang="ru-RU" dirty="0"/>
          </a:p>
          <a:p>
            <a:pPr lvl="0" algn="just"/>
            <a:endParaRPr lang="ru-RU" dirty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C:\Documents and Settings\Администратор\Рабочий стол\фото аттестация\IMAG0150.jpg"/>
          <p:cNvPicPr/>
          <p:nvPr/>
        </p:nvPicPr>
        <p:blipFill>
          <a:blip r:embed="rId4" cstate="print"/>
          <a:srcRect l="13441" r="10126"/>
          <a:stretch>
            <a:fillRect/>
          </a:stretch>
        </p:blipFill>
        <p:spPr bwMode="auto">
          <a:xfrm>
            <a:off x="357158" y="2143116"/>
            <a:ext cx="3052848" cy="239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Рабочий стол\фото аттестация\IMAG0155.jpg"/>
          <p:cNvPicPr/>
          <p:nvPr/>
        </p:nvPicPr>
        <p:blipFill>
          <a:blip r:embed="rId5" cstate="print"/>
          <a:srcRect l="2715" r="8041"/>
          <a:stretch>
            <a:fillRect/>
          </a:stretch>
        </p:blipFill>
        <p:spPr bwMode="auto">
          <a:xfrm>
            <a:off x="1285852" y="4357694"/>
            <a:ext cx="3119024" cy="209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5077824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ЖАННА\Мои рисунки\шаблоны для презентаций\TR0103626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4" y="0"/>
            <a:ext cx="9144000" cy="6866313"/>
          </a:xfrm>
          <a:prstGeom prst="rect">
            <a:avLst/>
          </a:prstGeom>
          <a:noFill/>
        </p:spPr>
      </p:pic>
      <p:pic>
        <p:nvPicPr>
          <p:cNvPr id="14345" name="Picture 9" descr="D:\ЖАННА\Мои рисунки\шаблоны для презентаций\12628876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8554"/>
            <a:ext cx="3143240" cy="24894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47004" y="692696"/>
            <a:ext cx="5801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18729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Дидактические игры</a:t>
            </a:r>
            <a:endParaRPr lang="ru-RU" sz="40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8183"/>
            <a:ext cx="27146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Дети с удовольствием рассматривают узоры </a:t>
            </a:r>
            <a:r>
              <a:rPr lang="ru-RU" dirty="0" smtClean="0"/>
              <a:t>с изображением сказочных птиц,  </a:t>
            </a:r>
          </a:p>
          <a:p>
            <a:r>
              <a:rPr lang="ru-RU" dirty="0" smtClean="0"/>
              <a:t>животных. Играют в дидактические игры: «Русские узоры», </a:t>
            </a:r>
          </a:p>
          <a:p>
            <a:r>
              <a:rPr lang="ru-RU" dirty="0" smtClean="0"/>
              <a:t>«</a:t>
            </a:r>
            <a:r>
              <a:rPr lang="ru-RU" dirty="0"/>
              <a:t>Угадай, чей силуэт?», «Народные промыслы». Детям очень нравится обводить трафареты: </a:t>
            </a:r>
            <a:r>
              <a:rPr lang="ru-RU" dirty="0" smtClean="0"/>
              <a:t>матрёшек, коней, </a:t>
            </a:r>
            <a:r>
              <a:rPr lang="ru-RU" dirty="0" err="1" smtClean="0"/>
              <a:t>птиц,элементов</a:t>
            </a:r>
            <a:r>
              <a:rPr lang="ru-RU" dirty="0" smtClean="0"/>
              <a:t> узоров народных промыслов.</a:t>
            </a:r>
            <a:endParaRPr lang="ru-RU" dirty="0"/>
          </a:p>
        </p:txBody>
      </p:sp>
      <p:pic>
        <p:nvPicPr>
          <p:cNvPr id="7" name="Picture 4" descr="G:\P1100999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198875" y="1133101"/>
            <a:ext cx="2337760" cy="1753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G:\111_PANA\P111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611383" y="4365760"/>
            <a:ext cx="2671027" cy="2003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G:\P11009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4287" y="1184559"/>
            <a:ext cx="194421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 descr="G:\фото сад\P10207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7755" y="2996952"/>
            <a:ext cx="2449030" cy="1722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5" descr="G:\фото сад\P11009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5204" y="4848702"/>
            <a:ext cx="2355795" cy="1854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7918053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ЖАННА\Мои рисунки\шаблоны для презентаций\TR0103626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4" y="-8313"/>
            <a:ext cx="9144000" cy="6866313"/>
          </a:xfrm>
          <a:prstGeom prst="rect">
            <a:avLst/>
          </a:prstGeom>
          <a:noFill/>
        </p:spPr>
      </p:pic>
      <p:pic>
        <p:nvPicPr>
          <p:cNvPr id="14345" name="Picture 9" descr="D:\ЖАННА\Мои рисунки\шаблоны для презентаций\12628876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8554"/>
            <a:ext cx="3143240" cy="24894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1556793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1583526" y="348208"/>
            <a:ext cx="6048672" cy="1064568"/>
          </a:xfrm>
          <a:prstGeom prst="downArrowCallout">
            <a:avLst>
              <a:gd name="adj1" fmla="val 92324"/>
              <a:gd name="adj2" fmla="val 67946"/>
              <a:gd name="adj3" fmla="val 29639"/>
              <a:gd name="adj4" fmla="val 61833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gray">
          <a:xfrm>
            <a:off x="294850" y="3012952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gray">
          <a:xfrm>
            <a:off x="1583526" y="4581128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gray">
          <a:xfrm>
            <a:off x="7164288" y="3073728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gray">
          <a:xfrm>
            <a:off x="6941634" y="1124744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gray">
          <a:xfrm>
            <a:off x="5868144" y="4714486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gray">
          <a:xfrm>
            <a:off x="3724111" y="4941168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gray">
          <a:xfrm>
            <a:off x="323527" y="1095805"/>
            <a:ext cx="1720748" cy="1661721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 bwMode="auto">
          <a:xfrm>
            <a:off x="484505" y="1284569"/>
            <a:ext cx="1427465" cy="1413900"/>
          </a:xfrm>
          <a:prstGeom prst="ellipse">
            <a:avLst/>
          </a:prstGeom>
          <a:gradFill flip="none" rotWithShape="1">
            <a:gsLst>
              <a:gs pos="0">
                <a:srgbClr val="E030C7">
                  <a:tint val="66000"/>
                  <a:satMod val="160000"/>
                </a:srgbClr>
              </a:gs>
              <a:gs pos="50000">
                <a:srgbClr val="E030C7">
                  <a:tint val="44500"/>
                  <a:satMod val="160000"/>
                </a:srgbClr>
              </a:gs>
              <a:gs pos="100000">
                <a:srgbClr val="E030C7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ыставки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06" y="4746503"/>
            <a:ext cx="1658145" cy="161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74161" y="541386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Экскурсии</a:t>
            </a:r>
            <a:endParaRPr lang="ru-RU" dirty="0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gray">
          <a:xfrm>
            <a:off x="7060262" y="1297026"/>
            <a:ext cx="1512168" cy="1460500"/>
          </a:xfrm>
          <a:prstGeom prst="ellipse">
            <a:avLst/>
          </a:prstGeom>
          <a:gradFill flip="none" rotWithShape="1">
            <a:gsLst>
              <a:gs pos="0">
                <a:srgbClr val="CC3300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CC3300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CC3300">
                  <a:lumMod val="60000"/>
                  <a:lumOff val="40000"/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Свободная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деятельность</a:t>
            </a: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gray">
          <a:xfrm>
            <a:off x="5986772" y="4883026"/>
            <a:ext cx="1512168" cy="1460500"/>
          </a:xfrm>
          <a:prstGeom prst="ellipse">
            <a:avLst/>
          </a:prstGeom>
          <a:gradFill rotWithShape="1">
            <a:gsLst>
              <a:gs pos="0">
                <a:srgbClr val="5CB1FE">
                  <a:gamma/>
                  <a:shade val="26275"/>
                  <a:invGamma/>
                  <a:alpha val="89999"/>
                </a:srgbClr>
              </a:gs>
              <a:gs pos="50000">
                <a:srgbClr val="5CB1FE">
                  <a:alpha val="45000"/>
                </a:srgbClr>
              </a:gs>
              <a:gs pos="100000">
                <a:srgbClr val="5CB1FE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rgbClr val="000000"/>
                </a:solidFill>
              </a:rPr>
              <a:t>Б</a:t>
            </a:r>
            <a:r>
              <a:rPr lang="ru-RU" kern="0" dirty="0" smtClean="0">
                <a:solidFill>
                  <a:srgbClr val="000000"/>
                </a:solidFill>
              </a:rPr>
              <a:t>еседы,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rgbClr val="000000"/>
                </a:solidFill>
              </a:rPr>
              <a:t>р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ассказы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000000"/>
                </a:solidFill>
              </a:rPr>
              <a:t>воспитателя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gray">
          <a:xfrm>
            <a:off x="3842739" y="5077693"/>
            <a:ext cx="1512168" cy="146050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26275"/>
                  <a:invGamma/>
                  <a:alpha val="89999"/>
                </a:schemeClr>
              </a:gs>
              <a:gs pos="50000">
                <a:schemeClr val="folHlink">
                  <a:alpha val="45000"/>
                </a:schemeClr>
              </a:gs>
              <a:gs pos="100000">
                <a:schemeClr val="folHlink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роблемные</a:t>
            </a:r>
          </a:p>
          <a:p>
            <a:pPr algn="ctr"/>
            <a:r>
              <a:rPr lang="ru-RU" dirty="0" smtClean="0"/>
              <a:t>ситуации</a:t>
            </a: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ltGray">
          <a:xfrm>
            <a:off x="370530" y="3153465"/>
            <a:ext cx="1626741" cy="1561021"/>
          </a:xfrm>
          <a:prstGeom prst="ellipse">
            <a:avLst/>
          </a:prstGeom>
          <a:gradFill rotWithShape="1">
            <a:gsLst>
              <a:gs pos="0">
                <a:srgbClr val="FF6161">
                  <a:gamma/>
                  <a:shade val="26275"/>
                  <a:invGamma/>
                  <a:alpha val="89999"/>
                </a:srgbClr>
              </a:gs>
              <a:gs pos="50000">
                <a:srgbClr val="FF6161">
                  <a:alpha val="45000"/>
                </a:srgbClr>
              </a:gs>
              <a:gs pos="100000">
                <a:srgbClr val="FF6161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000000"/>
                </a:solidFill>
              </a:rPr>
              <a:t>С</a:t>
            </a:r>
            <a:r>
              <a:rPr lang="ru-RU" sz="1600" kern="0" dirty="0" smtClean="0">
                <a:solidFill>
                  <a:srgbClr val="000000"/>
                </a:solidFill>
              </a:rPr>
              <a:t>пециально 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000000"/>
                </a:solidFill>
              </a:rPr>
              <a:t>о</a:t>
            </a:r>
            <a:r>
              <a:rPr lang="ru-RU" sz="1600" kern="0" dirty="0" smtClean="0">
                <a:solidFill>
                  <a:srgbClr val="000000"/>
                </a:solidFill>
              </a:rPr>
              <a:t>рганизованные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занятия</a:t>
            </a:r>
          </a:p>
        </p:txBody>
      </p:sp>
      <p:sp>
        <p:nvSpPr>
          <p:cNvPr id="26" name="Овал 25"/>
          <p:cNvSpPr/>
          <p:nvPr/>
        </p:nvSpPr>
        <p:spPr bwMode="auto">
          <a:xfrm>
            <a:off x="7246912" y="3296407"/>
            <a:ext cx="1584176" cy="1440160"/>
          </a:xfrm>
          <a:prstGeom prst="ellipse">
            <a:avLst/>
          </a:prstGeom>
          <a:gradFill flip="none" rotWithShape="1">
            <a:gsLst>
              <a:gs pos="0">
                <a:srgbClr val="84EF75">
                  <a:tint val="66000"/>
                  <a:satMod val="160000"/>
                </a:srgbClr>
              </a:gs>
              <a:gs pos="50000">
                <a:srgbClr val="84EF75">
                  <a:tint val="44500"/>
                  <a:satMod val="160000"/>
                </a:srgbClr>
              </a:gs>
              <a:gs pos="100000">
                <a:srgbClr val="84EF75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Дидактические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/>
              <a:t>игры</a:t>
            </a:r>
          </a:p>
        </p:txBody>
      </p:sp>
      <p:pic>
        <p:nvPicPr>
          <p:cNvPr id="27" name="Рисунок 26" descr="C:\Documents and Settings\Администратор\Рабочий стол\Новая папка\DSCN36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1571612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7458363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ЖАННА\Мои рисунки\шаблоны для презентаций\TR0103626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4" y="-8313"/>
            <a:ext cx="9144000" cy="6866313"/>
          </a:xfrm>
          <a:prstGeom prst="rect">
            <a:avLst/>
          </a:prstGeom>
          <a:noFill/>
        </p:spPr>
      </p:pic>
      <p:pic>
        <p:nvPicPr>
          <p:cNvPr id="14345" name="Picture 9" descr="D:\ЖАННА\Мои рисунки\шаблоны для презентаций\12628876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8554"/>
            <a:ext cx="3143240" cy="24894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47004" y="404664"/>
            <a:ext cx="5801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Работа с родителями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556793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10635" y="1853536"/>
            <a:ext cx="3581400" cy="467525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altLang="ru-RU" dirty="0"/>
              <a:t>   </a:t>
            </a:r>
            <a:endParaRPr lang="ru-RU" altLang="ru-RU" dirty="0" smtClean="0"/>
          </a:p>
          <a:p>
            <a:pPr algn="ctr"/>
            <a:r>
              <a:rPr lang="ru-RU" altLang="ru-RU" b="1" u="sng" dirty="0" smtClean="0">
                <a:solidFill>
                  <a:schemeClr val="accent2"/>
                </a:solidFill>
              </a:rPr>
              <a:t>Социальные </a:t>
            </a:r>
            <a:r>
              <a:rPr lang="ru-RU" altLang="ru-RU" b="1" u="sng" dirty="0">
                <a:solidFill>
                  <a:schemeClr val="accent2"/>
                </a:solidFill>
              </a:rPr>
              <a:t>задачи</a:t>
            </a:r>
          </a:p>
          <a:p>
            <a:pPr algn="just"/>
            <a:r>
              <a:rPr lang="ru-RU" altLang="ru-RU" dirty="0"/>
              <a:t>Флэш-карты предлагаем</a:t>
            </a:r>
          </a:p>
          <a:p>
            <a:pPr algn="just"/>
            <a:r>
              <a:rPr lang="ru-RU" altLang="ru-RU" dirty="0"/>
              <a:t> родителям смотреть дома с</a:t>
            </a:r>
          </a:p>
          <a:p>
            <a:pPr algn="just"/>
            <a:r>
              <a:rPr lang="ru-RU" altLang="ru-RU" dirty="0"/>
              <a:t>ребенком. В процессе </a:t>
            </a:r>
          </a:p>
          <a:p>
            <a:pPr algn="just"/>
            <a:r>
              <a:rPr lang="ru-RU" altLang="ru-RU" dirty="0"/>
              <a:t>просмотра они могут обсудить </a:t>
            </a:r>
          </a:p>
          <a:p>
            <a:pPr algn="just"/>
            <a:r>
              <a:rPr lang="ru-RU" altLang="ru-RU" dirty="0"/>
              <a:t>материал вместе с ребенком,</a:t>
            </a:r>
          </a:p>
          <a:p>
            <a:pPr algn="just"/>
            <a:r>
              <a:rPr lang="ru-RU" altLang="ru-RU" dirty="0"/>
              <a:t>сделать поделку. Флэш-карта </a:t>
            </a:r>
          </a:p>
          <a:p>
            <a:pPr algn="just"/>
            <a:r>
              <a:rPr lang="ru-RU" altLang="ru-RU" dirty="0"/>
              <a:t>заменяет мастер-класс или</a:t>
            </a:r>
          </a:p>
          <a:p>
            <a:pPr algn="just"/>
            <a:r>
              <a:rPr lang="ru-RU" altLang="ru-RU" dirty="0"/>
              <a:t>консультацию для родителей,</a:t>
            </a:r>
          </a:p>
          <a:p>
            <a:pPr algn="just"/>
            <a:r>
              <a:rPr lang="ru-RU" altLang="ru-RU" dirty="0"/>
              <a:t> повышается уровень </a:t>
            </a:r>
          </a:p>
          <a:p>
            <a:pPr algn="just"/>
            <a:r>
              <a:rPr lang="ru-RU" altLang="ru-RU" dirty="0"/>
              <a:t>педагогической компетентности</a:t>
            </a:r>
          </a:p>
          <a:p>
            <a:pPr algn="just"/>
            <a:r>
              <a:rPr lang="ru-RU" altLang="ru-RU" dirty="0"/>
              <a:t>и компьютерной грамотности</a:t>
            </a:r>
          </a:p>
          <a:p>
            <a:pPr algn="just"/>
            <a:r>
              <a:rPr lang="ru-RU" altLang="ru-RU" dirty="0"/>
              <a:t>родителей. Флэш-карта </a:t>
            </a:r>
          </a:p>
          <a:p>
            <a:pPr algn="just"/>
            <a:r>
              <a:rPr lang="ru-RU" altLang="ru-RU" dirty="0"/>
              <a:t>развивает партнерство между </a:t>
            </a:r>
          </a:p>
          <a:p>
            <a:pPr algn="just"/>
            <a:r>
              <a:rPr lang="ru-RU" altLang="ru-RU" dirty="0"/>
              <a:t>детьми и родителями.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800600" y="1853536"/>
            <a:ext cx="3947864" cy="467525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altLang="ru-RU" dirty="0"/>
              <a:t> </a:t>
            </a:r>
            <a:endParaRPr lang="ru-RU" altLang="ru-RU" dirty="0" smtClean="0"/>
          </a:p>
          <a:p>
            <a:pPr algn="ctr"/>
            <a:r>
              <a:rPr lang="ru-RU" altLang="ru-RU" b="1" u="sng" dirty="0" smtClean="0">
                <a:solidFill>
                  <a:schemeClr val="accent2"/>
                </a:solidFill>
              </a:rPr>
              <a:t>Образовательные </a:t>
            </a:r>
            <a:r>
              <a:rPr lang="ru-RU" altLang="ru-RU" b="1" u="sng" dirty="0">
                <a:solidFill>
                  <a:schemeClr val="accent2"/>
                </a:solidFill>
              </a:rPr>
              <a:t>задачи</a:t>
            </a:r>
          </a:p>
          <a:p>
            <a:r>
              <a:rPr lang="ru-RU" altLang="ru-RU" dirty="0"/>
              <a:t>Флэш-карта выступает как </a:t>
            </a:r>
          </a:p>
          <a:p>
            <a:r>
              <a:rPr lang="ru-RU" altLang="ru-RU" dirty="0"/>
              <a:t>средство ознакомления детей</a:t>
            </a:r>
          </a:p>
          <a:p>
            <a:r>
              <a:rPr lang="ru-RU" altLang="ru-RU" dirty="0"/>
              <a:t>с </a:t>
            </a:r>
            <a:r>
              <a:rPr lang="ru-RU" altLang="ru-RU" dirty="0" smtClean="0"/>
              <a:t>народными промыслами родного</a:t>
            </a:r>
          </a:p>
          <a:p>
            <a:r>
              <a:rPr lang="ru-RU" altLang="ru-RU" dirty="0" smtClean="0"/>
              <a:t> края. </a:t>
            </a:r>
            <a:r>
              <a:rPr lang="ru-RU" altLang="ru-RU" dirty="0"/>
              <a:t>Это и виртуальная </a:t>
            </a:r>
          </a:p>
          <a:p>
            <a:r>
              <a:rPr lang="ru-RU" altLang="ru-RU" dirty="0"/>
              <a:t>экскурсия в музей </a:t>
            </a:r>
            <a:r>
              <a:rPr lang="ru-RU" altLang="ru-RU" dirty="0" smtClean="0"/>
              <a:t>художественных </a:t>
            </a:r>
          </a:p>
          <a:p>
            <a:r>
              <a:rPr lang="ru-RU" altLang="ru-RU" dirty="0" smtClean="0"/>
              <a:t>промыслов, в мастерскую </a:t>
            </a:r>
          </a:p>
          <a:p>
            <a:r>
              <a:rPr lang="ru-RU" altLang="ru-RU" dirty="0" smtClean="0"/>
              <a:t>народного мастера и </a:t>
            </a:r>
            <a:r>
              <a:rPr lang="ru-RU" altLang="ru-RU" dirty="0"/>
              <a:t>включает </a:t>
            </a:r>
            <a:endParaRPr lang="ru-RU" altLang="ru-RU" dirty="0" smtClean="0"/>
          </a:p>
          <a:p>
            <a:r>
              <a:rPr lang="ru-RU" altLang="ru-RU" dirty="0" smtClean="0"/>
              <a:t>в себя последовательность </a:t>
            </a:r>
          </a:p>
          <a:p>
            <a:r>
              <a:rPr lang="ru-RU" altLang="ru-RU" dirty="0"/>
              <a:t>д</a:t>
            </a:r>
            <a:r>
              <a:rPr lang="ru-RU" altLang="ru-RU" dirty="0" smtClean="0"/>
              <a:t>ействий родителя </a:t>
            </a:r>
            <a:r>
              <a:rPr lang="ru-RU" altLang="ru-RU" dirty="0"/>
              <a:t>и ребенка по </a:t>
            </a:r>
            <a:endParaRPr lang="ru-RU" altLang="ru-RU" dirty="0" smtClean="0"/>
          </a:p>
          <a:p>
            <a:r>
              <a:rPr lang="ru-RU" altLang="ru-RU" dirty="0" smtClean="0"/>
              <a:t>созданию изделия </a:t>
            </a:r>
            <a:r>
              <a:rPr lang="ru-RU" altLang="ru-RU" dirty="0"/>
              <a:t>того или иного </a:t>
            </a:r>
            <a:endParaRPr lang="ru-RU" altLang="ru-RU" dirty="0" smtClean="0"/>
          </a:p>
          <a:p>
            <a:r>
              <a:rPr lang="ru-RU" altLang="ru-RU" dirty="0" smtClean="0"/>
              <a:t>промысла</a:t>
            </a:r>
            <a:r>
              <a:rPr lang="ru-RU" altLang="ru-RU" dirty="0"/>
              <a:t>. </a:t>
            </a:r>
            <a:r>
              <a:rPr lang="ru-RU" altLang="ru-RU" dirty="0" smtClean="0"/>
              <a:t>Это </a:t>
            </a:r>
            <a:r>
              <a:rPr lang="ru-RU" altLang="ru-RU" dirty="0"/>
              <a:t>может быть и </a:t>
            </a:r>
            <a:endParaRPr lang="ru-RU" altLang="ru-RU" dirty="0" smtClean="0"/>
          </a:p>
          <a:p>
            <a:r>
              <a:rPr lang="ru-RU" altLang="ru-RU" dirty="0" smtClean="0"/>
              <a:t>путешествие по народным </a:t>
            </a:r>
          </a:p>
          <a:p>
            <a:r>
              <a:rPr lang="ru-RU" altLang="ru-RU" dirty="0"/>
              <a:t>п</a:t>
            </a:r>
            <a:r>
              <a:rPr lang="ru-RU" altLang="ru-RU" dirty="0" smtClean="0"/>
              <a:t>ромыслам Нижегородской </a:t>
            </a:r>
          </a:p>
          <a:p>
            <a:r>
              <a:rPr lang="ru-RU" altLang="ru-RU" dirty="0" smtClean="0"/>
              <a:t>области, и разгадывание загадок,</a:t>
            </a:r>
          </a:p>
          <a:p>
            <a:r>
              <a:rPr lang="ru-RU" altLang="ru-RU" dirty="0" smtClean="0"/>
              <a:t>кроссвордов</a:t>
            </a:r>
            <a:r>
              <a:rPr lang="ru-RU" alt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47004" y="1268761"/>
            <a:ext cx="486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kern="10" dirty="0" err="1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Флеш</a:t>
            </a:r>
            <a:r>
              <a:rPr lang="ru-RU" sz="32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-карта</a:t>
            </a:r>
            <a:endParaRPr lang="ru-RU" sz="32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49686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ЖАННА\Мои рисунки\шаблоны для презентаций\TR0103626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090" y="-4"/>
            <a:ext cx="9261421" cy="7126959"/>
          </a:xfrm>
          <a:prstGeom prst="rect">
            <a:avLst/>
          </a:prstGeom>
          <a:noFill/>
        </p:spPr>
      </p:pic>
      <p:pic>
        <p:nvPicPr>
          <p:cNvPr id="14345" name="Picture 9" descr="D:\ЖАННА\Мои рисунки\шаблоны для презентаций\12628876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8682"/>
            <a:ext cx="3143240" cy="2489446"/>
          </a:xfrm>
          <a:prstGeom prst="rect">
            <a:avLst/>
          </a:prstGeom>
          <a:noFill/>
        </p:spPr>
      </p:pic>
      <p:sp>
        <p:nvSpPr>
          <p:cNvPr id="6" name="Текст 1"/>
          <p:cNvSpPr>
            <a:spLocks noGrp="1"/>
          </p:cNvSpPr>
          <p:nvPr/>
        </p:nvSpPr>
        <p:spPr bwMode="auto">
          <a:xfrm>
            <a:off x="857250" y="2928937"/>
            <a:ext cx="74295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7302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FEF0D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</a:endParaRPr>
          </a:p>
        </p:txBody>
      </p:sp>
      <p:sp>
        <p:nvSpPr>
          <p:cNvPr id="7" name="Текст 1"/>
          <p:cNvSpPr>
            <a:spLocks noGrp="1"/>
          </p:cNvSpPr>
          <p:nvPr/>
        </p:nvSpPr>
        <p:spPr bwMode="auto">
          <a:xfrm>
            <a:off x="539551" y="332657"/>
            <a:ext cx="831902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73025" indent="0" algn="just">
              <a:buNone/>
            </a:pPr>
            <a:endParaRPr lang="ru-RU" b="1" u="sng" dirty="0" smtClean="0">
              <a:ln w="11430"/>
              <a:blipFill>
                <a:blip r:embed="rId5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bassadoreType" pitchFamily="2" charset="0"/>
            </a:endParaRPr>
          </a:p>
        </p:txBody>
      </p:sp>
      <p:sp>
        <p:nvSpPr>
          <p:cNvPr id="8" name="Текст 1"/>
          <p:cNvSpPr>
            <a:spLocks noGrp="1"/>
          </p:cNvSpPr>
          <p:nvPr/>
        </p:nvSpPr>
        <p:spPr bwMode="auto">
          <a:xfrm>
            <a:off x="577660" y="2564904"/>
            <a:ext cx="828091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73025" lvl="0" indent="0" algn="just">
              <a:buClr>
                <a:srgbClr val="EBF25A"/>
              </a:buClr>
              <a:buNone/>
            </a:pPr>
            <a:endParaRPr lang="ru-RU" b="1" u="sng" dirty="0" smtClean="0">
              <a:ln w="11430"/>
              <a:blipFill>
                <a:blip r:embed="rId5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bassadoreType" pitchFamily="2" charset="0"/>
            </a:endParaRPr>
          </a:p>
          <a:p>
            <a:pPr marL="415925" lvl="0" algn="just">
              <a:buClr>
                <a:srgbClr val="EBF25A"/>
              </a:buClr>
              <a:buFontTx/>
              <a:buChar char="-"/>
            </a:pP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</a:endParaRPr>
          </a:p>
        </p:txBody>
      </p:sp>
      <p:sp>
        <p:nvSpPr>
          <p:cNvPr id="9" name="Текст 1"/>
          <p:cNvSpPr>
            <a:spLocks noGrp="1"/>
          </p:cNvSpPr>
          <p:nvPr/>
        </p:nvSpPr>
        <p:spPr bwMode="auto">
          <a:xfrm>
            <a:off x="577661" y="4273524"/>
            <a:ext cx="828092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73025" lvl="0" indent="0" algn="just">
              <a:buClr>
                <a:srgbClr val="EBF25A"/>
              </a:buClr>
              <a:buNone/>
            </a:pP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406406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600" b="1" u="sng" dirty="0" smtClean="0">
                <a:ln w="11430"/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"/>
              </a:rPr>
              <a:t>Заключительный этап</a:t>
            </a:r>
          </a:p>
          <a:p>
            <a:pPr lvl="0" algn="ctr" eaLnBrk="0" hangingPunct="0"/>
            <a:r>
              <a:rPr lang="ru-RU" sz="2400" dirty="0">
                <a:solidFill>
                  <a:srgbClr val="000000"/>
                </a:solidFill>
                <a:latin typeface=""/>
                <a:cs typeface="Times New Roman" pitchFamily="18" charset="0"/>
              </a:rPr>
              <a:t>Выявить уровень </a:t>
            </a:r>
            <a:r>
              <a:rPr lang="ru-RU" sz="2400" dirty="0" err="1" smtClean="0">
                <a:solidFill>
                  <a:srgbClr val="000000"/>
                </a:solidFill>
                <a:latin typeface=""/>
                <a:cs typeface="Times New Roman" pitchFamily="18" charset="0"/>
              </a:rPr>
              <a:t>сформированности</a:t>
            </a:r>
            <a:r>
              <a:rPr lang="ru-RU" sz="2400" dirty="0" smtClean="0">
                <a:solidFill>
                  <a:srgbClr val="000000"/>
                </a:solidFill>
                <a:latin typeface=""/>
                <a:cs typeface="Times New Roman" pitchFamily="18" charset="0"/>
              </a:rPr>
              <a:t> представлений </a:t>
            </a:r>
            <a:r>
              <a:rPr lang="ru-RU" sz="2400" dirty="0">
                <a:solidFill>
                  <a:srgbClr val="000000"/>
                </a:solidFill>
                <a:latin typeface=""/>
                <a:cs typeface="Times New Roman" pitchFamily="18" charset="0"/>
              </a:rPr>
              <a:t>детей о народных промыслах Нижегородского </a:t>
            </a:r>
            <a:r>
              <a:rPr lang="ru-RU" sz="2400" dirty="0" smtClean="0">
                <a:solidFill>
                  <a:srgbClr val="000000"/>
                </a:solidFill>
                <a:latin typeface=""/>
                <a:cs typeface="Times New Roman" pitchFamily="18" charset="0"/>
              </a:rPr>
              <a:t>края.</a:t>
            </a:r>
            <a:endParaRPr lang="ru-RU" sz="2400" dirty="0">
              <a:solidFill>
                <a:srgbClr val="000000"/>
              </a:solidFill>
              <a:latin typeface="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958682276"/>
              </p:ext>
            </p:extLst>
          </p:nvPr>
        </p:nvGraphicFramePr>
        <p:xfrm>
          <a:off x="755576" y="2401316"/>
          <a:ext cx="7531174" cy="412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12889319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ЖАННА\Мои рисунки\шаблоны для презентаций\TR0103626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13"/>
            <a:ext cx="9144000" cy="6866313"/>
          </a:xfrm>
          <a:prstGeom prst="rect">
            <a:avLst/>
          </a:prstGeom>
          <a:noFill/>
        </p:spPr>
      </p:pic>
      <p:pic>
        <p:nvPicPr>
          <p:cNvPr id="14345" name="Picture 9" descr="D:\ЖАННА\Мои рисунки\шаблоны для презентаций\12628876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8554"/>
            <a:ext cx="3143240" cy="24894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3108" y="571480"/>
            <a:ext cx="5904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600" b="1" u="sng" dirty="0" smtClean="0">
                <a:ln w="11430"/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"/>
              </a:rPr>
              <a:t>Результаты работы:</a:t>
            </a:r>
            <a:endParaRPr lang="ru-RU" sz="3600" b="1" u="sng" dirty="0">
              <a:ln w="11430"/>
              <a:blipFill>
                <a:blip r:embed="rId5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71612"/>
            <a:ext cx="850112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/>
              <a:t> Дети узнают и называют знакомые виды народных промыслов Нижегородской области и их особенности;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 Умеют сравнивать предметы знакомых видов народных промыслов, находить их сходство и различие;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 Умеют самостоятельно провести анализ изделия и рисунка;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 Выделяют характерные средства выразительности: элементы узора, колорит, сочетание цветов, композицию цветовых пятен, симметричный и ассиметричный узор композиции и т.п.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 Расписывают изделие в соответствии с народной росписью;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 Самостоятельно и творчески применяют умения и навыки, </a:t>
            </a:r>
          </a:p>
          <a:p>
            <a:r>
              <a:rPr lang="ru-RU" sz="2200" dirty="0" smtClean="0"/>
              <a:t>полученные на занятиях.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172268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ЖАННА\Мои рисунки\шаблоны для презентаций\TR0103626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80" y="0"/>
            <a:ext cx="9144000" cy="6866313"/>
          </a:xfrm>
          <a:prstGeom prst="rect">
            <a:avLst/>
          </a:prstGeom>
          <a:noFill/>
        </p:spPr>
      </p:pic>
      <p:pic>
        <p:nvPicPr>
          <p:cNvPr id="14345" name="Picture 9" descr="D:\ЖАННА\Мои рисунки\шаблоны для презентаций\12628876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8554"/>
            <a:ext cx="3143240" cy="248944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4"/>
            <a:ext cx="5544616" cy="412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E:\еп 8 марта\Изображение 097.jpg"/>
          <p:cNvPicPr/>
          <p:nvPr/>
        </p:nvPicPr>
        <p:blipFill>
          <a:blip r:embed="rId6"/>
          <a:srcRect l="36057" t="12069" r="38106" b="55665"/>
          <a:stretch>
            <a:fillRect/>
          </a:stretch>
        </p:blipFill>
        <p:spPr bwMode="auto">
          <a:xfrm>
            <a:off x="5429256" y="857232"/>
            <a:ext cx="3071834" cy="5357826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ЖАННА\Мои рисунки\шаблоны для презентаций\TR0103626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13"/>
            <a:ext cx="9144000" cy="6866313"/>
          </a:xfrm>
          <a:prstGeom prst="rect">
            <a:avLst/>
          </a:prstGeom>
          <a:noFill/>
        </p:spPr>
      </p:pic>
      <p:pic>
        <p:nvPicPr>
          <p:cNvPr id="14345" name="Picture 9" descr="D:\ЖАННА\Мои рисунки\шаблоны для презентаций\12628876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8554"/>
            <a:ext cx="3143240" cy="24894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3108" y="571480"/>
            <a:ext cx="5904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600" b="1" u="sng" dirty="0" smtClean="0">
                <a:ln w="11430"/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"/>
              </a:rPr>
              <a:t>Перспективы работы:</a:t>
            </a:r>
            <a:endParaRPr lang="ru-RU" sz="3600" b="1" u="sng" dirty="0">
              <a:ln w="11430"/>
              <a:blipFill>
                <a:blip r:embed="rId5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643051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714488"/>
            <a:ext cx="80724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buFont typeface="Wingdings" pitchFamily="2" charset="2"/>
              <a:buChar char="Ø"/>
            </a:pPr>
            <a:r>
              <a:rPr lang="ru-RU" sz="2800" dirty="0" smtClean="0">
                <a:latin typeface="+mn-lt"/>
                <a:cs typeface="Times New Roman" pitchFamily="18" charset="0"/>
              </a:rPr>
              <a:t>Использовать накопленный </a:t>
            </a:r>
            <a:r>
              <a:rPr lang="ru-RU" sz="2800" dirty="0" smtClean="0">
                <a:latin typeface="+mn-lt"/>
                <a:cs typeface="Times New Roman" pitchFamily="18" charset="0"/>
              </a:rPr>
              <a:t>практический </a:t>
            </a:r>
            <a:r>
              <a:rPr lang="ru-RU" sz="2800" dirty="0" smtClean="0">
                <a:latin typeface="+mn-lt"/>
                <a:cs typeface="Times New Roman" pitchFamily="18" charset="0"/>
              </a:rPr>
              <a:t>материал для работы с детьми в совместной  с педагогом и самостоятельной деятельности </a:t>
            </a:r>
            <a:r>
              <a:rPr lang="ru-RU" sz="2800" dirty="0" smtClean="0">
                <a:latin typeface="+mn-lt"/>
                <a:cs typeface="Times New Roman" pitchFamily="18" charset="0"/>
              </a:rPr>
              <a:t>детей</a:t>
            </a:r>
            <a:r>
              <a:rPr lang="ru-RU" sz="2800" dirty="0" smtClean="0">
                <a:latin typeface="+mn-lt"/>
                <a:cs typeface="Times New Roman" pitchFamily="18" charset="0"/>
              </a:rPr>
              <a:t>;</a:t>
            </a:r>
          </a:p>
          <a:p>
            <a:pPr marL="609600" indent="-609600" algn="just" eaLnBrk="1" hangingPunct="1">
              <a:buFont typeface="Wingdings" pitchFamily="2" charset="2"/>
              <a:buChar char="Ø"/>
            </a:pPr>
            <a:r>
              <a:rPr lang="ru-RU" sz="2800" dirty="0" smtClean="0">
                <a:latin typeface="+mn-lt"/>
              </a:rPr>
              <a:t>Продолжать </a:t>
            </a:r>
            <a:r>
              <a:rPr lang="ru-RU" sz="2800" dirty="0" smtClean="0">
                <a:latin typeface="+mn-lt"/>
              </a:rPr>
              <a:t>обогащать предметную среду мини-музея </a:t>
            </a:r>
            <a:r>
              <a:rPr lang="ru-RU" sz="2800" dirty="0" smtClean="0">
                <a:latin typeface="+mn-lt"/>
              </a:rPr>
              <a:t> новыми экспонатами;</a:t>
            </a:r>
          </a:p>
          <a:p>
            <a:pPr marL="609600" indent="-609600" algn="just" eaLnBrk="1" hangingPunct="1">
              <a:buFont typeface="Wingdings" pitchFamily="2" charset="2"/>
              <a:buChar char="Ø"/>
            </a:pPr>
            <a:r>
              <a:rPr lang="ru-RU" sz="2800" dirty="0" smtClean="0">
                <a:latin typeface="+mn-lt"/>
              </a:rPr>
              <a:t>Проводить работу по созданию проектов по данной проблеме.</a:t>
            </a:r>
            <a:endParaRPr lang="ru-RU" sz="2800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72268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ЖАННА\Мои рисунки\шаблоны для презентаций\TR0103626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13"/>
            <a:ext cx="9144000" cy="6866313"/>
          </a:xfrm>
          <a:prstGeom prst="rect">
            <a:avLst/>
          </a:prstGeom>
          <a:noFill/>
        </p:spPr>
      </p:pic>
      <p:pic>
        <p:nvPicPr>
          <p:cNvPr id="14345" name="Picture 9" descr="D:\ЖАННА\Мои рисунки\шаблоны для презентаций\12628876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8554"/>
            <a:ext cx="3143240" cy="24894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28794" y="1428736"/>
            <a:ext cx="5904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600" b="1" u="sng" dirty="0" smtClean="0">
                <a:ln w="11430"/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"/>
              </a:rPr>
              <a:t>Спасибо за внимание!</a:t>
            </a:r>
            <a:endParaRPr lang="ru-RU" sz="3600" b="1" u="sng" dirty="0">
              <a:ln w="11430"/>
              <a:blipFill>
                <a:blip r:embed="rId5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643051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714488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buFont typeface="Wingdings" pitchFamily="2" charset="2"/>
              <a:buChar char="Ø"/>
            </a:pPr>
            <a:endParaRPr lang="ru-RU" sz="2800" dirty="0" smtClean="0">
              <a:latin typeface="+mn-lt"/>
            </a:endParaRPr>
          </a:p>
        </p:txBody>
      </p:sp>
      <p:pic>
        <p:nvPicPr>
          <p:cNvPr id="1026" name="Picture 2" descr="C:\Documents and Settings\Администратор\Рабочий стол\Новая папка\DSCN37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2357430"/>
            <a:ext cx="5000660" cy="3750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6172268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ЖАННА\Мои рисунки\шаблоны для презентаций\TR0103626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6313"/>
          </a:xfrm>
          <a:prstGeom prst="rect">
            <a:avLst/>
          </a:prstGeom>
          <a:noFill/>
        </p:spPr>
      </p:pic>
      <p:pic>
        <p:nvPicPr>
          <p:cNvPr id="14345" name="Picture 9" descr="D:\ЖАННА\Мои рисунки\шаблоны для презентаций\12628876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8554"/>
            <a:ext cx="3143240" cy="2489446"/>
          </a:xfrm>
          <a:prstGeom prst="rect">
            <a:avLst/>
          </a:prstGeom>
          <a:noFill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115616" y="524666"/>
            <a:ext cx="7272808" cy="58169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3600" b="1" dirty="0" smtClean="0">
                <a:ln w="11430"/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assadoreType" pitchFamily="2" charset="0"/>
              </a:rPr>
              <a:t>Актуальность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темы состоит в том, что произведения народного прикладного искусства играют важную роль в </a:t>
            </a:r>
            <a:r>
              <a:rPr lang="ru-RU" sz="2400" dirty="0" smtClean="0">
                <a:solidFill>
                  <a:schemeClr val="tx1"/>
                </a:solidFill>
              </a:rPr>
              <a:t> познавательном развитии </a:t>
            </a:r>
            <a:r>
              <a:rPr lang="ru-RU" sz="2400" dirty="0">
                <a:solidFill>
                  <a:schemeClr val="tx1"/>
                </a:solidFill>
              </a:rPr>
              <a:t>детей дошкольного возраста: в развитии их </a:t>
            </a:r>
            <a:r>
              <a:rPr lang="ru-RU" sz="2400" dirty="0" smtClean="0">
                <a:solidFill>
                  <a:schemeClr val="tx1"/>
                </a:solidFill>
              </a:rPr>
              <a:t>мышления, воображения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фантазии; в формировании творческих способностей: </a:t>
            </a:r>
            <a:r>
              <a:rPr lang="ru-RU" sz="2400" dirty="0">
                <a:solidFill>
                  <a:schemeClr val="tx1"/>
                </a:solidFill>
              </a:rPr>
              <a:t>художественного вкуса, </a:t>
            </a: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обогащении образной выразительности создаваемых детьми работ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>
                <a:solidFill>
                  <a:schemeClr val="tx1"/>
                </a:solidFill>
              </a:rPr>
              <a:t>Ознакомление с произведениями народного творчества пробуждает в детях первые яркие образные представления </a:t>
            </a:r>
            <a:r>
              <a:rPr lang="ru-RU" sz="2400" dirty="0" smtClean="0">
                <a:solidFill>
                  <a:schemeClr val="tx1"/>
                </a:solidFill>
              </a:rPr>
              <a:t>о родном крае, </a:t>
            </a:r>
            <a:r>
              <a:rPr lang="ru-RU" sz="2400" dirty="0">
                <a:solidFill>
                  <a:schemeClr val="tx1"/>
                </a:solidFill>
              </a:rPr>
              <a:t>о </a:t>
            </a:r>
            <a:r>
              <a:rPr lang="ru-RU" sz="2400" dirty="0" smtClean="0">
                <a:solidFill>
                  <a:schemeClr val="tx1"/>
                </a:solidFill>
              </a:rPr>
              <a:t>его культуре и традициях, </a:t>
            </a:r>
            <a:r>
              <a:rPr lang="ru-RU" sz="2400" dirty="0">
                <a:solidFill>
                  <a:schemeClr val="tx1"/>
                </a:solidFill>
              </a:rPr>
              <a:t>способствует </a:t>
            </a:r>
            <a:r>
              <a:rPr lang="ru-RU" sz="2400" dirty="0" smtClean="0">
                <a:solidFill>
                  <a:schemeClr val="tx1"/>
                </a:solidFill>
              </a:rPr>
              <a:t>воспитанию нравственных и  </a:t>
            </a:r>
            <a:r>
              <a:rPr lang="ru-RU" sz="2400" dirty="0">
                <a:solidFill>
                  <a:schemeClr val="tx1"/>
                </a:solidFill>
              </a:rPr>
              <a:t>патриотических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чувств, приобщает к миру прекрасного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473137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ЖАННА\Мои рисунки\шаблоны для презентаций\TR01036265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" y="69448"/>
            <a:ext cx="9144000" cy="6866313"/>
          </a:xfrm>
          <a:prstGeom prst="rect">
            <a:avLst/>
          </a:prstGeom>
          <a:noFill/>
        </p:spPr>
      </p:pic>
      <p:pic>
        <p:nvPicPr>
          <p:cNvPr id="14345" name="Picture 9" descr="D:\ЖАННА\Мои рисунки\шаблоны для презентаций\12628876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8682"/>
            <a:ext cx="3143240" cy="2489446"/>
          </a:xfrm>
          <a:prstGeom prst="rect">
            <a:avLst/>
          </a:prstGeom>
          <a:noFill/>
        </p:spPr>
      </p:pic>
      <p:sp>
        <p:nvSpPr>
          <p:cNvPr id="6" name="Текст 1"/>
          <p:cNvSpPr>
            <a:spLocks noGrp="1"/>
          </p:cNvSpPr>
          <p:nvPr/>
        </p:nvSpPr>
        <p:spPr bwMode="auto">
          <a:xfrm>
            <a:off x="857250" y="2928937"/>
            <a:ext cx="74295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7302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FEF0D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</a:endParaRPr>
          </a:p>
        </p:txBody>
      </p:sp>
      <p:sp>
        <p:nvSpPr>
          <p:cNvPr id="7" name="Текст 1"/>
          <p:cNvSpPr>
            <a:spLocks noGrp="1"/>
          </p:cNvSpPr>
          <p:nvPr/>
        </p:nvSpPr>
        <p:spPr bwMode="auto">
          <a:xfrm>
            <a:off x="539552" y="404665"/>
            <a:ext cx="8064896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73025" indent="0" algn="just">
              <a:buNone/>
            </a:pPr>
            <a:r>
              <a:rPr lang="ru-RU" b="1" u="sng" dirty="0" smtClean="0">
                <a:ln w="11430"/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assadoreType" pitchFamily="2" charset="0"/>
              </a:rPr>
              <a:t>Объект исследования:</a:t>
            </a:r>
            <a:r>
              <a:rPr lang="ru-RU" altLang="ru-RU" dirty="0" smtClean="0">
                <a:solidFill>
                  <a:schemeClr val="bg2"/>
                </a:solidFill>
              </a:rPr>
              <a:t> </a:t>
            </a:r>
            <a:r>
              <a:rPr lang="ru-RU" altLang="ru-RU" sz="2100" dirty="0">
                <a:effectLst/>
              </a:rPr>
              <a:t>процесс формирования </a:t>
            </a:r>
            <a:r>
              <a:rPr lang="ru-RU" altLang="ru-RU" sz="2100" dirty="0" smtClean="0">
                <a:effectLst/>
              </a:rPr>
              <a:t>познавательной и творческой активности детей.</a:t>
            </a:r>
            <a:endParaRPr lang="ru-RU" altLang="ru-RU" sz="2100" dirty="0">
              <a:effectLst/>
            </a:endParaRPr>
          </a:p>
        </p:txBody>
      </p:sp>
      <p:sp>
        <p:nvSpPr>
          <p:cNvPr id="8" name="Текст 1"/>
          <p:cNvSpPr>
            <a:spLocks noGrp="1"/>
          </p:cNvSpPr>
          <p:nvPr/>
        </p:nvSpPr>
        <p:spPr bwMode="auto">
          <a:xfrm>
            <a:off x="611560" y="404666"/>
            <a:ext cx="8136904" cy="349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73025" lvl="0" indent="0" algn="just">
              <a:buClr>
                <a:srgbClr val="EBF25A"/>
              </a:buClr>
              <a:buNone/>
            </a:pPr>
            <a:r>
              <a:rPr lang="ru-RU" b="1" u="sng" dirty="0" smtClean="0">
                <a:ln w="11430"/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assadoreType" pitchFamily="2" charset="0"/>
              </a:rPr>
              <a:t>Предмет исследования</a:t>
            </a:r>
            <a:r>
              <a:rPr lang="ru-RU" sz="3600" b="1" dirty="0" smtClean="0">
                <a:ln w="11430"/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assadoreType" pitchFamily="2" charset="0"/>
              </a:rPr>
              <a:t>: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</a:rPr>
              <a:t> </a:t>
            </a:r>
            <a:r>
              <a:rPr lang="ru-RU" altLang="ru-RU" sz="2100" kern="0" dirty="0" smtClean="0">
                <a:effectLst/>
                <a:latin typeface="Tahoma"/>
              </a:rPr>
              <a:t>народные промыслы Нижегородского края; организация предметно-развивающей среды.</a:t>
            </a:r>
            <a:endParaRPr kumimoji="0" lang="ru-RU" altLang="ru-RU" sz="2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</a:endParaRPr>
          </a:p>
        </p:txBody>
      </p:sp>
      <p:sp>
        <p:nvSpPr>
          <p:cNvPr id="9" name="Текст 1"/>
          <p:cNvSpPr>
            <a:spLocks noGrp="1"/>
          </p:cNvSpPr>
          <p:nvPr/>
        </p:nvSpPr>
        <p:spPr bwMode="auto">
          <a:xfrm>
            <a:off x="577661" y="3717032"/>
            <a:ext cx="8280920" cy="181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73025" lvl="0" indent="0" algn="just">
              <a:buClr>
                <a:srgbClr val="EBF25A"/>
              </a:buClr>
              <a:buNone/>
            </a:pPr>
            <a:r>
              <a:rPr lang="ru-RU" b="1" u="sng" dirty="0" smtClean="0">
                <a:ln w="11430"/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assadoreType" pitchFamily="2" charset="0"/>
              </a:rPr>
              <a:t>Гипотеза: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</a:rPr>
              <a:t> </a:t>
            </a:r>
            <a:r>
              <a:rPr kumimoji="0" lang="ru-RU" altLang="ru-RU" sz="2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процесс формирования познавательной и творческой активности детей будет успешным, если: </a:t>
            </a:r>
          </a:p>
          <a:p>
            <a:pPr marL="73025" lvl="0" indent="0" algn="just">
              <a:buClr>
                <a:srgbClr val="EBF25A"/>
              </a:buClr>
              <a:buNone/>
            </a:pPr>
            <a:r>
              <a:rPr lang="ru-RU" altLang="ru-RU" sz="2100" kern="0" dirty="0" smtClean="0">
                <a:effectLst/>
                <a:latin typeface="Tahoma"/>
              </a:rPr>
              <a:t>1. Работа будет выстроена в определенную систему;</a:t>
            </a:r>
          </a:p>
          <a:p>
            <a:pPr marL="73025" lvl="0" indent="0" algn="just">
              <a:buClr>
                <a:srgbClr val="EBF25A"/>
              </a:buClr>
              <a:buNone/>
            </a:pPr>
            <a:r>
              <a:rPr kumimoji="0" lang="ru-RU" altLang="ru-RU" sz="2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2. Работа</a:t>
            </a:r>
            <a:r>
              <a:rPr kumimoji="0" lang="ru-RU" altLang="ru-RU" sz="21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 будет с</a:t>
            </a:r>
            <a:r>
              <a:rPr kumimoji="0" lang="ru-RU" altLang="ru-RU" sz="2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троиться поэтапно с использованием разнообразных форм, методов и средств;</a:t>
            </a:r>
          </a:p>
          <a:p>
            <a:pPr marL="73025" indent="0" algn="just">
              <a:buClr>
                <a:srgbClr val="EBF25A"/>
              </a:buClr>
              <a:buNone/>
            </a:pPr>
            <a:r>
              <a:rPr lang="ru-RU" altLang="ru-RU" sz="2100" kern="0" dirty="0" smtClean="0">
                <a:effectLst/>
                <a:latin typeface="Tahoma"/>
              </a:rPr>
              <a:t>3. </a:t>
            </a:r>
            <a:r>
              <a:rPr lang="ru-RU" altLang="ru-RU" sz="2100" kern="0" dirty="0">
                <a:effectLst/>
                <a:latin typeface="Tahoma"/>
              </a:rPr>
              <a:t>Педагог совместно с семьей будут проникнуты этой проблемой и смогут донести ее особенности до </a:t>
            </a:r>
            <a:r>
              <a:rPr lang="ru-RU" altLang="ru-RU" sz="2100" kern="0" dirty="0" smtClean="0">
                <a:effectLst/>
                <a:latin typeface="Tahoma"/>
              </a:rPr>
              <a:t>детей;</a:t>
            </a:r>
          </a:p>
          <a:p>
            <a:pPr marL="73025" lvl="0" indent="0" algn="just">
              <a:buClr>
                <a:srgbClr val="EBF25A"/>
              </a:buClr>
              <a:buNone/>
            </a:pPr>
            <a:r>
              <a:rPr lang="ru-RU" altLang="ru-RU" sz="2100" kern="0" dirty="0" smtClean="0">
                <a:effectLst/>
                <a:latin typeface="Tahoma"/>
              </a:rPr>
              <a:t>4. </a:t>
            </a:r>
            <a:r>
              <a:rPr lang="ru-RU" altLang="ru-RU" sz="2100" kern="0" dirty="0">
                <a:effectLst/>
                <a:latin typeface="Tahoma"/>
              </a:rPr>
              <a:t>Дети будут проявлять активный </a:t>
            </a:r>
            <a:r>
              <a:rPr lang="ru-RU" altLang="ru-RU" sz="2100" kern="0" dirty="0" smtClean="0">
                <a:effectLst/>
                <a:latin typeface="Tahoma"/>
              </a:rPr>
              <a:t>интерес.</a:t>
            </a:r>
          </a:p>
          <a:p>
            <a:pPr marL="73025" lvl="0" indent="0" algn="just">
              <a:buClr>
                <a:srgbClr val="EBF25A"/>
              </a:buClr>
              <a:buNone/>
            </a:pPr>
            <a:endParaRPr kumimoji="0" lang="ru-RU" altLang="ru-RU" sz="2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115318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ЖАННА\Мои рисунки\шаблоны для презентаций\TR0103626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40" y="0"/>
            <a:ext cx="9144000" cy="7126959"/>
          </a:xfrm>
          <a:prstGeom prst="rect">
            <a:avLst/>
          </a:prstGeom>
          <a:noFill/>
        </p:spPr>
      </p:pic>
      <p:pic>
        <p:nvPicPr>
          <p:cNvPr id="14345" name="Picture 9" descr="D:\ЖАННА\Мои рисунки\шаблоны для презентаций\12628876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8682"/>
            <a:ext cx="3143240" cy="2489446"/>
          </a:xfrm>
          <a:prstGeom prst="rect">
            <a:avLst/>
          </a:prstGeom>
          <a:noFill/>
        </p:spPr>
      </p:pic>
      <p:sp>
        <p:nvSpPr>
          <p:cNvPr id="6" name="Текст 1"/>
          <p:cNvSpPr>
            <a:spLocks noGrp="1"/>
          </p:cNvSpPr>
          <p:nvPr/>
        </p:nvSpPr>
        <p:spPr bwMode="auto">
          <a:xfrm>
            <a:off x="857250" y="2928937"/>
            <a:ext cx="74295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7302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FEF0D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</a:endParaRPr>
          </a:p>
        </p:txBody>
      </p:sp>
      <p:sp>
        <p:nvSpPr>
          <p:cNvPr id="7" name="Текст 1"/>
          <p:cNvSpPr>
            <a:spLocks noGrp="1"/>
          </p:cNvSpPr>
          <p:nvPr/>
        </p:nvSpPr>
        <p:spPr bwMode="auto">
          <a:xfrm>
            <a:off x="539551" y="116632"/>
            <a:ext cx="8319029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73025" indent="0" algn="just">
              <a:buNone/>
            </a:pPr>
            <a:endParaRPr lang="ru-RU" b="1" u="sng" dirty="0" smtClean="0">
              <a:ln w="11430"/>
              <a:blipFill>
                <a:blip r:embed="rId5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bassadoreType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u="sng" dirty="0" smtClean="0">
                <a:ln w="11430"/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bassadoreType" pitchFamily="2" charset="0"/>
              </a:rPr>
              <a:t>Цель:</a:t>
            </a:r>
            <a:r>
              <a:rPr lang="ru-RU" altLang="ru-RU" dirty="0" smtClean="0">
                <a:solidFill>
                  <a:schemeClr val="bg2"/>
                </a:solidFill>
              </a:rPr>
              <a:t> </a:t>
            </a:r>
            <a:r>
              <a:rPr lang="ru-RU" altLang="ru-RU" sz="2200" dirty="0" smtClean="0">
                <a:effectLst/>
              </a:rPr>
              <a:t>теоретически обосновать, экспериментально проверить и методически обеспечить педагогическую модель формирования познавательной и творческой активности детей через ознакомление с народными промыслами родного края.</a:t>
            </a:r>
            <a:endParaRPr lang="ru-RU" altLang="ru-RU" sz="2200" dirty="0">
              <a:effectLst/>
            </a:endParaRPr>
          </a:p>
        </p:txBody>
      </p:sp>
      <p:sp>
        <p:nvSpPr>
          <p:cNvPr id="8" name="Текст 1"/>
          <p:cNvSpPr>
            <a:spLocks noGrp="1"/>
          </p:cNvSpPr>
          <p:nvPr/>
        </p:nvSpPr>
        <p:spPr bwMode="auto">
          <a:xfrm>
            <a:off x="577660" y="2132856"/>
            <a:ext cx="828091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73025" lvl="0" indent="0" algn="just">
              <a:buClr>
                <a:srgbClr val="EBF25A"/>
              </a:buClr>
              <a:buNone/>
            </a:pPr>
            <a:endParaRPr lang="ru-RU" b="1" u="sng" dirty="0" smtClean="0">
              <a:ln w="11430"/>
              <a:blipFill>
                <a:blip r:embed="rId5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bassadoreType" pitchFamily="2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EBF25A"/>
              </a:buClr>
              <a:buNone/>
            </a:pPr>
            <a:r>
              <a:rPr lang="ru-RU" altLang="ru-RU" sz="2800" b="1" u="sng" noProof="0" dirty="0" smtClean="0">
                <a:ln w="11430"/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/>
              </a:rPr>
              <a:t>Задачи: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</a:rPr>
              <a:t> </a:t>
            </a:r>
          </a:p>
          <a:p>
            <a:pPr marL="0" lvl="0" indent="0" algn="just">
              <a:spcBef>
                <a:spcPts val="0"/>
              </a:spcBef>
              <a:buClr>
                <a:srgbClr val="EBF25A"/>
              </a:buClr>
              <a:buNone/>
            </a:pPr>
            <a:r>
              <a:rPr kumimoji="0" lang="ru-RU" altLang="ru-RU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-</a:t>
            </a:r>
            <a:r>
              <a:rPr lang="ru-RU" altLang="ru-RU" sz="2200" kern="0" dirty="0" smtClean="0">
                <a:effectLst/>
                <a:latin typeface="Tahoma"/>
              </a:rPr>
              <a:t> </a:t>
            </a:r>
            <a:r>
              <a:rPr lang="ru-RU" altLang="ru-RU" sz="2100" kern="0" noProof="0" dirty="0" smtClean="0">
                <a:effectLst/>
                <a:latin typeface="Tahoma"/>
              </a:rPr>
              <a:t>познакомить детей с народными промыслами Нижегородского края и их характерными особенностями;</a:t>
            </a:r>
          </a:p>
          <a:p>
            <a:pPr marL="0" lvl="0" indent="0" algn="just">
              <a:spcBef>
                <a:spcPts val="0"/>
              </a:spcBef>
              <a:buClr>
                <a:srgbClr val="EBF25A"/>
              </a:buClr>
              <a:buNone/>
            </a:pPr>
            <a:r>
              <a:rPr kumimoji="0" lang="ru-RU" altLang="ru-RU" sz="21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- определить условия успешной реализации педагогической модели </a:t>
            </a:r>
            <a:r>
              <a:rPr lang="ru-RU" altLang="ru-RU" sz="2100" dirty="0">
                <a:effectLst/>
                <a:latin typeface="Arial" charset="0"/>
              </a:rPr>
              <a:t>формирования познавательной и творческой активности детей через ознакомление с народными промыслами родного </a:t>
            </a:r>
            <a:r>
              <a:rPr lang="ru-RU" altLang="ru-RU" sz="2100" dirty="0" smtClean="0">
                <a:effectLst/>
                <a:latin typeface="Arial" charset="0"/>
              </a:rPr>
              <a:t>края;</a:t>
            </a:r>
          </a:p>
          <a:p>
            <a:pPr marL="0" lvl="0" indent="0" algn="just">
              <a:spcBef>
                <a:spcPts val="0"/>
              </a:spcBef>
              <a:buClr>
                <a:srgbClr val="EBF25A"/>
              </a:buClr>
              <a:buNone/>
            </a:pPr>
            <a:r>
              <a:rPr kumimoji="0" lang="ru-RU" altLang="ru-RU" sz="2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- разработать</a:t>
            </a:r>
            <a:r>
              <a:rPr kumimoji="0" lang="ru-RU" altLang="ru-RU" sz="21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систему занятий, игр, экскурсий и др. деятельности  по ознакомлению </a:t>
            </a:r>
            <a:r>
              <a:rPr lang="ru-RU" altLang="ru-RU" sz="2100" kern="0" dirty="0">
                <a:effectLst/>
                <a:latin typeface="Arial" charset="0"/>
              </a:rPr>
              <a:t>детей с народными промыслами Нижегородского </a:t>
            </a:r>
            <a:r>
              <a:rPr lang="ru-RU" altLang="ru-RU" sz="2100" kern="0" dirty="0" smtClean="0">
                <a:effectLst/>
                <a:latin typeface="Arial" charset="0"/>
              </a:rPr>
              <a:t>края;</a:t>
            </a:r>
          </a:p>
          <a:p>
            <a:pPr marL="0" lvl="0" indent="0" algn="just">
              <a:spcBef>
                <a:spcPts val="0"/>
              </a:spcBef>
              <a:buClr>
                <a:srgbClr val="EBF25A"/>
              </a:buClr>
              <a:buNone/>
            </a:pPr>
            <a:r>
              <a:rPr lang="ru-RU" altLang="ru-RU" sz="2100" kern="0" dirty="0" smtClean="0">
                <a:effectLst/>
                <a:latin typeface="Arial" charset="0"/>
              </a:rPr>
              <a:t>- создать условия для свободного экспериментирования;</a:t>
            </a:r>
          </a:p>
          <a:p>
            <a:pPr marL="0" lvl="0" indent="0" algn="just">
              <a:spcBef>
                <a:spcPts val="0"/>
              </a:spcBef>
              <a:buClr>
                <a:srgbClr val="EBF25A"/>
              </a:buClr>
              <a:buNone/>
            </a:pPr>
            <a:r>
              <a:rPr lang="ru-RU" altLang="ru-RU" sz="2100" kern="0" dirty="0" smtClean="0">
                <a:effectLst/>
                <a:latin typeface="Arial" charset="0"/>
              </a:rPr>
              <a:t>- повысить уровень компетентности и </a:t>
            </a:r>
            <a:r>
              <a:rPr lang="ru-RU" altLang="ru-RU" sz="2100" kern="0" dirty="0">
                <a:effectLst/>
                <a:latin typeface="Arial" charset="0"/>
              </a:rPr>
              <a:t>компьютерной </a:t>
            </a:r>
            <a:r>
              <a:rPr lang="ru-RU" altLang="ru-RU" sz="2100" kern="0" dirty="0" smtClean="0">
                <a:effectLst/>
                <a:latin typeface="Arial" charset="0"/>
              </a:rPr>
              <a:t>грамотности родителей; привлечь родителей к сотрудничеству по созданию предметно-развивающей среды.</a:t>
            </a:r>
          </a:p>
          <a:p>
            <a:pPr marL="415925" lvl="0" algn="just">
              <a:buClr>
                <a:srgbClr val="EBF25A"/>
              </a:buClr>
              <a:buFontTx/>
              <a:buChar char="-"/>
            </a:pP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</a:endParaRPr>
          </a:p>
        </p:txBody>
      </p:sp>
      <p:sp>
        <p:nvSpPr>
          <p:cNvPr id="9" name="Текст 1"/>
          <p:cNvSpPr>
            <a:spLocks noGrp="1"/>
          </p:cNvSpPr>
          <p:nvPr/>
        </p:nvSpPr>
        <p:spPr bwMode="auto">
          <a:xfrm>
            <a:off x="577661" y="4273524"/>
            <a:ext cx="828092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73025" lvl="0" indent="0" algn="just">
              <a:buClr>
                <a:srgbClr val="EBF25A"/>
              </a:buClr>
              <a:buNone/>
            </a:pP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27041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ЖАННА\Мои рисунки\шаблоны для презентаций\TR0103626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090" y="-4"/>
            <a:ext cx="9261421" cy="7126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5" name="Picture 9" descr="D:\ЖАННА\Мои рисунки\шаблоны для презентаций\12628876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8682"/>
            <a:ext cx="3143240" cy="2489446"/>
          </a:xfrm>
          <a:prstGeom prst="rect">
            <a:avLst/>
          </a:prstGeom>
          <a:noFill/>
        </p:spPr>
      </p:pic>
      <p:sp>
        <p:nvSpPr>
          <p:cNvPr id="6" name="Текст 1"/>
          <p:cNvSpPr>
            <a:spLocks noGrp="1"/>
          </p:cNvSpPr>
          <p:nvPr/>
        </p:nvSpPr>
        <p:spPr bwMode="auto">
          <a:xfrm>
            <a:off x="857250" y="2928937"/>
            <a:ext cx="74295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7302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F25A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FEF0D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</a:endParaRPr>
          </a:p>
        </p:txBody>
      </p:sp>
      <p:sp>
        <p:nvSpPr>
          <p:cNvPr id="7" name="Текст 1"/>
          <p:cNvSpPr>
            <a:spLocks noGrp="1"/>
          </p:cNvSpPr>
          <p:nvPr/>
        </p:nvSpPr>
        <p:spPr bwMode="auto">
          <a:xfrm>
            <a:off x="539551" y="332657"/>
            <a:ext cx="831902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73025" indent="0" algn="just">
              <a:buNone/>
            </a:pPr>
            <a:endParaRPr lang="ru-RU" b="1" u="sng" dirty="0" smtClean="0">
              <a:ln w="11430"/>
              <a:blipFill>
                <a:blip r:embed="rId5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bassadoreType" pitchFamily="2" charset="0"/>
            </a:endParaRPr>
          </a:p>
        </p:txBody>
      </p:sp>
      <p:sp>
        <p:nvSpPr>
          <p:cNvPr id="8" name="Текст 1"/>
          <p:cNvSpPr>
            <a:spLocks noGrp="1"/>
          </p:cNvSpPr>
          <p:nvPr/>
        </p:nvSpPr>
        <p:spPr bwMode="auto">
          <a:xfrm>
            <a:off x="577660" y="2564904"/>
            <a:ext cx="828091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73025" lvl="0" indent="0" algn="just">
              <a:buClr>
                <a:srgbClr val="EBF25A"/>
              </a:buClr>
              <a:buNone/>
            </a:pPr>
            <a:endParaRPr lang="ru-RU" b="1" u="sng" dirty="0" smtClean="0">
              <a:ln w="11430"/>
              <a:blipFill>
                <a:blip r:embed="rId5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bassadoreType" pitchFamily="2" charset="0"/>
            </a:endParaRPr>
          </a:p>
          <a:p>
            <a:pPr marL="415925" lvl="0" algn="just">
              <a:buClr>
                <a:srgbClr val="EBF25A"/>
              </a:buClr>
              <a:buFontTx/>
              <a:buChar char="-"/>
            </a:pP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1" y="406406"/>
            <a:ext cx="8208913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600" b="1" u="sng" dirty="0">
                <a:ln w="11430"/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"/>
              </a:rPr>
              <a:t>Первый </a:t>
            </a:r>
            <a:r>
              <a:rPr lang="ru-RU" sz="3600" b="1" u="sng" dirty="0" smtClean="0">
                <a:ln w="11430"/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"/>
              </a:rPr>
              <a:t>этап</a:t>
            </a:r>
          </a:p>
          <a:p>
            <a:pPr lvl="0" algn="ctr" eaLnBrk="0" hangingPunct="0"/>
            <a:r>
              <a:rPr lang="ru-RU" sz="2400" dirty="0">
                <a:solidFill>
                  <a:srgbClr val="000000"/>
                </a:solidFill>
                <a:latin typeface=""/>
                <a:cs typeface="Times New Roman" pitchFamily="18" charset="0"/>
              </a:rPr>
              <a:t>Выявить уровень развития представления детей о народных промыслах Нижегородского </a:t>
            </a:r>
            <a:r>
              <a:rPr lang="ru-RU" sz="2400" dirty="0" smtClean="0">
                <a:solidFill>
                  <a:srgbClr val="000000"/>
                </a:solidFill>
                <a:latin typeface=""/>
                <a:cs typeface="Times New Roman" pitchFamily="18" charset="0"/>
              </a:rPr>
              <a:t>края.</a:t>
            </a:r>
          </a:p>
          <a:p>
            <a:pPr lvl="0" algn="ctr" eaLnBrk="0" hangingPunct="0"/>
            <a:endParaRPr lang="ru-RU" sz="2400" dirty="0" smtClean="0">
              <a:solidFill>
                <a:srgbClr val="000000"/>
              </a:solidFill>
              <a:latin typeface=""/>
              <a:cs typeface="Times New Roman" pitchFamily="18" charset="0"/>
            </a:endParaRPr>
          </a:p>
          <a:p>
            <a:pPr lvl="0" algn="ctr" eaLnBrk="0" hangingPunct="0"/>
            <a:r>
              <a:rPr lang="ru-RU" sz="36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"/>
                <a:cs typeface="Times New Roman" pitchFamily="18" charset="0"/>
              </a:rPr>
              <a:t>Задания обследования:</a:t>
            </a:r>
          </a:p>
          <a:p>
            <a:pPr lvl="0" algn="ctr" eaLnBrk="0" hangingPunct="0"/>
            <a:endParaRPr lang="ru-RU" sz="2400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"/>
              <a:cs typeface="Times New Roman" pitchFamily="18" charset="0"/>
            </a:endParaRPr>
          </a:p>
          <a:p>
            <a:pPr marL="457200" lvl="0" indent="-457200" algn="just" eaLnBrk="0" hangingPunct="0">
              <a:buAutoNum type="arabicPeriod"/>
            </a:pPr>
            <a:r>
              <a:rPr lang="ru-RU" sz="2200" dirty="0" smtClean="0"/>
              <a:t>Знания о народных промыслах Нижегородской области;</a:t>
            </a:r>
          </a:p>
          <a:p>
            <a:pPr marL="457200" lvl="0" indent="-457200" algn="just" eaLnBrk="0" hangingPunct="0">
              <a:buAutoNum type="arabicPeriod"/>
            </a:pPr>
            <a:r>
              <a:rPr lang="ru-RU" sz="2200" dirty="0"/>
              <a:t>З</a:t>
            </a:r>
            <a:r>
              <a:rPr lang="ru-RU" sz="2200" dirty="0" smtClean="0"/>
              <a:t>нания </a:t>
            </a:r>
            <a:r>
              <a:rPr lang="ru-RU" sz="2200" dirty="0"/>
              <a:t>о характерных особенностей народных промыслов</a:t>
            </a:r>
            <a:r>
              <a:rPr lang="ru-RU" sz="2200" dirty="0" smtClean="0"/>
              <a:t>;</a:t>
            </a:r>
          </a:p>
          <a:p>
            <a:pPr marL="457200" lvl="0" indent="-457200" algn="just" eaLnBrk="0" hangingPunct="0">
              <a:buAutoNum type="arabicPeriod"/>
            </a:pPr>
            <a:r>
              <a:rPr lang="ru-RU" sz="2200" dirty="0"/>
              <a:t>У</a:t>
            </a:r>
            <a:r>
              <a:rPr lang="ru-RU" sz="2200" dirty="0" smtClean="0"/>
              <a:t>мение </a:t>
            </a:r>
            <a:r>
              <a:rPr lang="ru-RU" sz="2200" dirty="0"/>
              <a:t>рисовать орнамент в различных геометрических формах, используя  геометрические и растительные элементы; </a:t>
            </a:r>
            <a:endParaRPr lang="ru-RU" sz="2200" dirty="0" smtClean="0"/>
          </a:p>
          <a:p>
            <a:pPr marL="457200" indent="-457200" algn="just" eaLnBrk="0" hangingPunct="0">
              <a:buFontTx/>
              <a:buAutoNum type="arabicPeriod"/>
            </a:pPr>
            <a:r>
              <a:rPr lang="ru-RU" sz="2200" dirty="0"/>
              <a:t>У</a:t>
            </a:r>
            <a:r>
              <a:rPr lang="ru-RU" sz="2200" dirty="0" smtClean="0"/>
              <a:t>мение </a:t>
            </a:r>
            <a:r>
              <a:rPr lang="ru-RU" sz="2200" dirty="0"/>
              <a:t>украшать бумажный силуэт декоративной росписью;</a:t>
            </a:r>
          </a:p>
          <a:p>
            <a:pPr marL="457200" indent="-457200" algn="just" eaLnBrk="0" hangingPunct="0">
              <a:buFontTx/>
              <a:buAutoNum type="arabicPeriod"/>
            </a:pPr>
            <a:r>
              <a:rPr lang="ru-RU" sz="2200" dirty="0"/>
              <a:t>У</a:t>
            </a:r>
            <a:r>
              <a:rPr lang="ru-RU" sz="2200" dirty="0" smtClean="0"/>
              <a:t>мение </a:t>
            </a:r>
            <a:r>
              <a:rPr lang="ru-RU" sz="2200" dirty="0"/>
              <a:t>лепить глиняную игрушку;</a:t>
            </a:r>
          </a:p>
          <a:p>
            <a:pPr marL="457200" indent="-457200" algn="just" eaLnBrk="0" hangingPunct="0">
              <a:buFontTx/>
              <a:buAutoNum type="arabicPeriod"/>
            </a:pPr>
            <a:r>
              <a:rPr lang="ru-RU" sz="2200" dirty="0"/>
              <a:t>У</a:t>
            </a:r>
            <a:r>
              <a:rPr lang="ru-RU" sz="2200" dirty="0" smtClean="0"/>
              <a:t>мение </a:t>
            </a:r>
            <a:r>
              <a:rPr lang="ru-RU" sz="2200" dirty="0"/>
              <a:t>расписывать глиняную игрушку в соответствии с особенностями народного промысла.</a:t>
            </a:r>
          </a:p>
          <a:p>
            <a:pPr marL="457200" lvl="0" indent="-457200" eaLnBrk="0" hangingPunct="0">
              <a:buAutoNum type="arabicPeriod"/>
            </a:pPr>
            <a:endParaRPr lang="ru-RU" sz="2400" dirty="0">
              <a:solidFill>
                <a:schemeClr val="accent2"/>
              </a:solidFill>
              <a:latin typeface="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40957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ЖАННА\Мои рисунки\шаблоны для презентаций\TR0103626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-8313"/>
            <a:ext cx="9144000" cy="6866313"/>
          </a:xfrm>
          <a:prstGeom prst="rect">
            <a:avLst/>
          </a:prstGeom>
          <a:noFill/>
        </p:spPr>
      </p:pic>
      <p:pic>
        <p:nvPicPr>
          <p:cNvPr id="14345" name="Picture 9" descr="D:\ЖАННА\Мои рисунки\шаблоны для презентаций\12628876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8554"/>
            <a:ext cx="3143240" cy="24894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764704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600" b="1" u="sng" dirty="0" smtClean="0">
                <a:ln w="11430"/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"/>
              </a:rPr>
              <a:t>Результаты обследования:</a:t>
            </a:r>
          </a:p>
          <a:p>
            <a:pPr algn="just" eaLnBrk="0" hangingPunct="0"/>
            <a:endParaRPr lang="ru-RU" sz="2400" dirty="0" smtClean="0"/>
          </a:p>
          <a:p>
            <a:pPr algn="just" eaLnBrk="0" hangingPunct="0"/>
            <a:r>
              <a:rPr lang="ru-RU" sz="2400" dirty="0" smtClean="0"/>
              <a:t>	</a:t>
            </a:r>
            <a:endParaRPr lang="ru-RU" sz="2400" dirty="0">
              <a:ln w="11430"/>
              <a:blipFill>
                <a:blip r:embed="rId5"/>
                <a:stretch>
                  <a:fillRect/>
                </a:stretch>
              </a:blipFill>
              <a:latin typeface="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2486579448"/>
              </p:ext>
            </p:extLst>
          </p:nvPr>
        </p:nvGraphicFramePr>
        <p:xfrm>
          <a:off x="899592" y="1772816"/>
          <a:ext cx="67204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95886829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ЖАННА\Мои рисунки\шаблоны для презентаций\TR0103626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6313"/>
          </a:xfrm>
          <a:prstGeom prst="rect">
            <a:avLst/>
          </a:prstGeom>
          <a:noFill/>
        </p:spPr>
      </p:pic>
      <p:pic>
        <p:nvPicPr>
          <p:cNvPr id="14345" name="Picture 9" descr="D:\ЖАННА\Мои рисунки\шаблоны для презентаций\12628876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8554"/>
            <a:ext cx="3143240" cy="24894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764704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600" b="1" u="sng" dirty="0" smtClean="0">
                <a:ln w="11430"/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"/>
              </a:rPr>
              <a:t>Вывод:</a:t>
            </a:r>
          </a:p>
          <a:p>
            <a:pPr algn="just" eaLnBrk="0" hangingPunct="0"/>
            <a:endParaRPr lang="ru-RU" sz="2400" dirty="0" smtClean="0"/>
          </a:p>
          <a:p>
            <a:pPr algn="just" eaLnBrk="0" hangingPunct="0"/>
            <a:r>
              <a:rPr lang="ru-RU" sz="2400" dirty="0"/>
              <a:t>	</a:t>
            </a:r>
            <a:r>
              <a:rPr lang="ru-RU" sz="2400" dirty="0" smtClean="0"/>
              <a:t>Дети проявляют </a:t>
            </a:r>
            <a:r>
              <a:rPr lang="ru-RU" sz="2400" dirty="0"/>
              <a:t>интерес к предметам народного декоративно-прикладного искусства и с удовольствием </a:t>
            </a:r>
            <a:r>
              <a:rPr lang="ru-RU" sz="2400" dirty="0" smtClean="0"/>
              <a:t>вступают </a:t>
            </a:r>
            <a:r>
              <a:rPr lang="ru-RU" sz="2400" dirty="0"/>
              <a:t>в </a:t>
            </a:r>
            <a:r>
              <a:rPr lang="ru-RU" sz="2400" dirty="0" smtClean="0"/>
              <a:t>игру, но  путают </a:t>
            </a:r>
            <a:r>
              <a:rPr lang="ru-RU" sz="2400" dirty="0"/>
              <a:t>и не всегда правильно называет народные промыслы. С трудом </a:t>
            </a:r>
            <a:r>
              <a:rPr lang="ru-RU" sz="2400" dirty="0" smtClean="0"/>
              <a:t>выделяют </a:t>
            </a:r>
            <a:r>
              <a:rPr lang="ru-RU" sz="2400" dirty="0"/>
              <a:t>характерные особенности того или иного промысла. </a:t>
            </a:r>
            <a:r>
              <a:rPr lang="ru-RU" sz="2400" dirty="0" smtClean="0"/>
              <a:t>Затрудняются </a:t>
            </a:r>
            <a:r>
              <a:rPr lang="ru-RU" sz="2400" dirty="0"/>
              <a:t>аргументировать свой выбор изделий народного декоративно-прикладного искусства. При восприятии предметов народного декоративно-прикладного искусства </a:t>
            </a:r>
            <a:r>
              <a:rPr lang="ru-RU" sz="2400" dirty="0" smtClean="0"/>
              <a:t>затрудняются </a:t>
            </a:r>
            <a:r>
              <a:rPr lang="ru-RU" sz="2400" dirty="0"/>
              <a:t>дать им эстетическую оценку.</a:t>
            </a:r>
          </a:p>
          <a:p>
            <a:pPr lvl="0" algn="just" eaLnBrk="0" hangingPunct="0"/>
            <a:endParaRPr lang="ru-RU" sz="2400" dirty="0">
              <a:ln w="11430"/>
              <a:blipFill>
                <a:blip r:embed="rId5"/>
                <a:stretch>
                  <a:fillRect/>
                </a:stretch>
              </a:blipFill>
              <a:latin typeface="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70885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D:\ЖАННА\Мои рисунки\шаблоны для презентаций\TR0103626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23" y="0"/>
            <a:ext cx="9144000" cy="6866313"/>
          </a:xfrm>
          <a:prstGeom prst="rect">
            <a:avLst/>
          </a:prstGeom>
          <a:noFill/>
        </p:spPr>
      </p:pic>
      <p:pic>
        <p:nvPicPr>
          <p:cNvPr id="14345" name="Picture 9" descr="D:\ЖАННА\Мои рисунки\шаблоны для презентаций\12628876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8554"/>
            <a:ext cx="3143240" cy="24894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76488" y="404664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600" b="1" u="sng" dirty="0" smtClean="0">
                <a:ln w="11430"/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"/>
              </a:rPr>
              <a:t>Основной этап</a:t>
            </a:r>
          </a:p>
          <a:p>
            <a:pPr lvl="0" algn="ctr" eaLnBrk="0" hangingPunct="0"/>
            <a:r>
              <a:rPr lang="ru-RU" sz="2300" dirty="0" smtClean="0">
                <a:ln w="11430"/>
                <a:latin typeface="+mn-lt"/>
              </a:rPr>
              <a:t>Сформировать познавательную и творческую активность детей через ознакомление с народными промыслами Нижегородского края; создать предметно-развивающую среду (мини-музей).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611560" y="6021288"/>
            <a:ext cx="642938" cy="357187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11560" y="5256090"/>
            <a:ext cx="642938" cy="357187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11560" y="4509120"/>
            <a:ext cx="642938" cy="357187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11560" y="3717032"/>
            <a:ext cx="642938" cy="357187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63688" y="5923582"/>
            <a:ext cx="642937" cy="64293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63688" y="5113214"/>
            <a:ext cx="642937" cy="64293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63688" y="4366244"/>
            <a:ext cx="642937" cy="64293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63688" y="3564731"/>
            <a:ext cx="642937" cy="64293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73144" y="2636912"/>
            <a:ext cx="5981799" cy="6397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реализации: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91100" y="3587539"/>
            <a:ext cx="4597112" cy="5094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chemeClr val="tx1"/>
                </a:solidFill>
              </a:rPr>
              <a:t>Педагогические принципы</a:t>
            </a:r>
            <a:endParaRPr lang="ru-RU" sz="23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18255" y="5125972"/>
            <a:ext cx="4597112" cy="64293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chemeClr val="tx1"/>
                </a:solidFill>
              </a:rPr>
              <a:t>Предметно-развивающая среда</a:t>
            </a:r>
            <a:endParaRPr lang="ru-RU" sz="23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91100" y="4230513"/>
            <a:ext cx="4597112" cy="7786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chemeClr val="tx1"/>
                </a:solidFill>
              </a:rPr>
              <a:t>Программно-методическое обеспечение</a:t>
            </a:r>
            <a:endParaRPr lang="ru-RU" sz="23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22260" y="5923581"/>
            <a:ext cx="4597112" cy="64293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chemeClr val="tx1"/>
                </a:solidFill>
              </a:rPr>
              <a:t>Формы работы</a:t>
            </a:r>
            <a:endParaRPr lang="ru-RU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83421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Оформление по умолчанию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Words>925</Words>
  <Application>Microsoft Office PowerPoint</Application>
  <PresentationFormat>Экран (4:3)</PresentationFormat>
  <Paragraphs>152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11_Оформление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INFO</dc:creator>
  <cp:lastModifiedBy>Admin</cp:lastModifiedBy>
  <cp:revision>171</cp:revision>
  <dcterms:created xsi:type="dcterms:W3CDTF">2009-12-01T13:23:06Z</dcterms:created>
  <dcterms:modified xsi:type="dcterms:W3CDTF">2013-11-19T12:52:34Z</dcterms:modified>
</cp:coreProperties>
</file>