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8"/>
  </p:notesMasterIdLst>
  <p:sldIdLst>
    <p:sldId id="305" r:id="rId2"/>
    <p:sldId id="307" r:id="rId3"/>
    <p:sldId id="308" r:id="rId4"/>
    <p:sldId id="309" r:id="rId5"/>
    <p:sldId id="310" r:id="rId6"/>
    <p:sldId id="316" r:id="rId7"/>
    <p:sldId id="300" r:id="rId8"/>
    <p:sldId id="271" r:id="rId9"/>
    <p:sldId id="301" r:id="rId10"/>
    <p:sldId id="312" r:id="rId11"/>
    <p:sldId id="266" r:id="rId12"/>
    <p:sldId id="317" r:id="rId13"/>
    <p:sldId id="315" r:id="rId14"/>
    <p:sldId id="314" r:id="rId15"/>
    <p:sldId id="318" r:id="rId16"/>
    <p:sldId id="31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2F5F6"/>
    <a:srgbClr val="ECFA32"/>
    <a:srgbClr val="00B85C"/>
    <a:srgbClr val="FDFFFE"/>
    <a:srgbClr val="FFB343"/>
    <a:srgbClr val="663300"/>
    <a:srgbClr val="CDC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476" autoAdjust="0"/>
    <p:restoredTop sz="94728" autoAdjust="0"/>
  </p:normalViewPr>
  <p:slideViewPr>
    <p:cSldViewPr>
      <p:cViewPr>
        <p:scale>
          <a:sx n="61" d="100"/>
          <a:sy n="61" d="100"/>
        </p:scale>
        <p:origin x="-51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E6C22F-42A0-46C1-AC0C-E6E84889CB6C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135F08-05B0-44A1-BCE3-B3C6B767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841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2C8E-07F6-43D6-B435-B7CE8EE31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FE85-2E12-40F2-838D-B92E13087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B7F-84FA-4685-BC8C-591757FEA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B754-6AC3-41D8-A66B-B3A946604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14BA-9DC0-4068-9006-4A28171F7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EE32-8A88-44DA-B8BF-B6663EBEB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8BDF-E375-4F44-99F0-679072FFE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E84-F9C9-4E24-A641-B0FA430A4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37F0-2106-4C7E-B192-0F9066CC3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B373-BBE4-419F-8944-58B343037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1F00-1114-4FF1-BDC5-D15CD4B17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7C4176-8B82-43A9-82FA-C3EAA0EE5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2"/>
          <p:cNvSpPr>
            <a:spLocks/>
          </p:cNvSpPr>
          <p:nvPr/>
        </p:nvSpPr>
        <p:spPr bwMode="auto">
          <a:xfrm>
            <a:off x="1547813" y="1484313"/>
            <a:ext cx="6048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Aft>
                <a:spcPts val="400"/>
              </a:spcAft>
            </a:pPr>
            <a:endParaRPr lang="ru-RU" sz="1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black">
          <a:xfrm>
            <a:off x="611560" y="1196752"/>
            <a:ext cx="7992888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 smtClean="0">
                <a:ln>
                  <a:solidFill>
                    <a:srgbClr val="663300"/>
                  </a:solidFill>
                </a:ln>
                <a:solidFill>
                  <a:srgbClr val="CC6600"/>
                </a:solidFill>
                <a:latin typeface="Monotype Corsiva" pitchFamily="66" charset="0"/>
              </a:rPr>
              <a:t>Развитие двигательной активности детей с ОВЗ (слабослышащих) через организацию подвижной игры</a:t>
            </a:r>
          </a:p>
          <a:p>
            <a:pPr algn="ctr">
              <a:spcBef>
                <a:spcPts val="0"/>
              </a:spcBef>
              <a:defRPr/>
            </a:pPr>
            <a:endParaRPr lang="en-US" sz="4800" b="1" dirty="0">
              <a:ln>
                <a:solidFill>
                  <a:srgbClr val="663300"/>
                </a:solidFill>
              </a:ln>
              <a:solidFill>
                <a:srgbClr val="CC66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350" y="332656"/>
            <a:ext cx="6768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 детский сад комбинированного вида №19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797152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000" dirty="0"/>
              <a:t>Выполнила:</a:t>
            </a:r>
          </a:p>
          <a:p>
            <a:pPr eaLnBrk="0" hangingPunct="0">
              <a:spcBef>
                <a:spcPts val="0"/>
              </a:spcBef>
            </a:pPr>
            <a:r>
              <a:rPr lang="ru-RU" sz="2000" dirty="0"/>
              <a:t>в</a:t>
            </a:r>
            <a:r>
              <a:rPr lang="ru-RU" sz="2000" dirty="0" smtClean="0"/>
              <a:t>оспитатель</a:t>
            </a:r>
          </a:p>
          <a:p>
            <a:pPr eaLnBrk="0" hangingPunct="0">
              <a:spcBef>
                <a:spcPts val="0"/>
              </a:spcBef>
            </a:pPr>
            <a:r>
              <a:rPr lang="ru-RU" sz="2000" dirty="0" err="1" smtClean="0"/>
              <a:t>Лашкина</a:t>
            </a:r>
            <a:r>
              <a:rPr lang="ru-RU" sz="2000" dirty="0" smtClean="0"/>
              <a:t> Валентина Леонидовна, </a:t>
            </a:r>
          </a:p>
          <a:p>
            <a:pPr eaLnBrk="0" hangingPunct="0">
              <a:spcBef>
                <a:spcPts val="0"/>
              </a:spcBef>
            </a:pPr>
            <a:r>
              <a:rPr lang="ru-RU" sz="2000" dirty="0" smtClean="0"/>
              <a:t>претендующая </a:t>
            </a:r>
            <a:r>
              <a:rPr lang="ru-RU" sz="2000" dirty="0"/>
              <a:t>на первую квалификационную категорию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goltum0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920" y="2132856"/>
            <a:ext cx="7632700" cy="4248150"/>
          </a:xfrm>
          <a:prstGeom prst="rect">
            <a:avLst/>
          </a:prstGeom>
          <a:noFill/>
          <a:ln w="53975">
            <a:solidFill>
              <a:srgbClr val="3399FF">
                <a:alpha val="61176"/>
              </a:srgbClr>
            </a:solidFill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1331640" y="2492896"/>
            <a:ext cx="6912769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 dirty="0"/>
              <a:t>        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sz="2800" b="1" i="1" dirty="0" smtClean="0"/>
              <a:t>Утренний прием</a:t>
            </a:r>
            <a:r>
              <a:rPr lang="ru-RU" sz="2800" dirty="0" smtClean="0"/>
              <a:t> </a:t>
            </a:r>
            <a:endParaRPr lang="ru-RU" sz="2800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sz="2800" b="1" i="1" dirty="0" smtClean="0"/>
              <a:t>НОД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sz="2800" b="1" i="1" dirty="0" smtClean="0"/>
              <a:t>Динамические паузы между НОД</a:t>
            </a:r>
            <a:r>
              <a:rPr lang="ru-RU" sz="2800" dirty="0" smtClean="0"/>
              <a:t> </a:t>
            </a:r>
            <a:endParaRPr lang="ru-RU" sz="2800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sz="2800" b="1" i="1" dirty="0" smtClean="0"/>
              <a:t>Прогулка </a:t>
            </a:r>
            <a:endParaRPr lang="ru-RU" sz="2800" b="1" i="1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sz="2800" b="1" i="1" dirty="0" smtClean="0"/>
              <a:t>Гимнастика после сна</a:t>
            </a:r>
            <a:endParaRPr lang="ru-RU" sz="2800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sz="2800" b="1" i="1" dirty="0" smtClean="0"/>
              <a:t>Самостоятельная деятельность детей</a:t>
            </a:r>
            <a:endParaRPr lang="ru-RU" sz="2800" dirty="0" smtClean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eaLnBrk="0" hangingPunct="0">
              <a:buClr>
                <a:srgbClr val="0066FF"/>
              </a:buClr>
            </a:pPr>
            <a:r>
              <a:rPr lang="ru-RU" dirty="0" smtClean="0"/>
              <a:t>  </a:t>
            </a:r>
            <a:endParaRPr lang="ru-RU" b="1" i="1" dirty="0" smtClean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 dirty="0"/>
          </a:p>
        </p:txBody>
      </p:sp>
      <p:sp>
        <p:nvSpPr>
          <p:cNvPr id="17412" name="WordArt 23"/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60483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Место игры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 режиме дня</a:t>
            </a:r>
            <a:endParaRPr lang="ru-RU" sz="36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492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35" name="Text Box 39"/>
          <p:cNvSpPr txBox="1">
            <a:spLocks noChangeArrowheads="1"/>
          </p:cNvSpPr>
          <p:nvPr/>
        </p:nvSpPr>
        <p:spPr bwMode="black">
          <a:xfrm>
            <a:off x="4464050" y="4929198"/>
            <a:ext cx="46799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/>
              <a:t>      </a:t>
            </a:r>
            <a:r>
              <a:rPr lang="ru-RU" sz="1600" b="1" i="1" dirty="0" smtClean="0"/>
              <a:t>Выбор водящего </a:t>
            </a:r>
          </a:p>
          <a:p>
            <a:pPr algn="ctr" eaLnBrk="0" hangingPunct="0"/>
            <a:r>
              <a:rPr lang="ru-RU" sz="1600" b="1" i="1" dirty="0" smtClean="0"/>
              <a:t>(первично встает педагог).</a:t>
            </a:r>
            <a:endParaRPr lang="ru-RU" sz="1600" b="1" i="1" dirty="0"/>
          </a:p>
          <a:p>
            <a:pPr eaLnBrk="0" hangingPunct="0"/>
            <a:endParaRPr lang="en-US" sz="1600" dirty="0"/>
          </a:p>
        </p:txBody>
      </p:sp>
      <p:sp>
        <p:nvSpPr>
          <p:cNvPr id="18436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/>
          </a:p>
        </p:txBody>
      </p: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071934" y="2428868"/>
            <a:ext cx="457200" cy="457200"/>
            <a:chOff x="384" y="1776"/>
            <a:chExt cx="1488" cy="1488"/>
          </a:xfrm>
        </p:grpSpPr>
        <p:sp>
          <p:nvSpPr>
            <p:cNvPr id="308272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8" name="Group 53"/>
          <p:cNvGrpSpPr>
            <a:grpSpLocks/>
          </p:cNvGrpSpPr>
          <p:nvPr/>
        </p:nvGrpSpPr>
        <p:grpSpPr bwMode="auto">
          <a:xfrm>
            <a:off x="3286116" y="5500702"/>
            <a:ext cx="457200" cy="457200"/>
            <a:chOff x="384" y="1776"/>
            <a:chExt cx="1488" cy="1488"/>
          </a:xfrm>
        </p:grpSpPr>
        <p:sp>
          <p:nvSpPr>
            <p:cNvPr id="2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9" name="Group 56"/>
          <p:cNvGrpSpPr>
            <a:grpSpLocks/>
          </p:cNvGrpSpPr>
          <p:nvPr/>
        </p:nvGrpSpPr>
        <p:grpSpPr bwMode="auto">
          <a:xfrm>
            <a:off x="3786182" y="4857760"/>
            <a:ext cx="457200" cy="457200"/>
            <a:chOff x="384" y="1776"/>
            <a:chExt cx="1488" cy="1488"/>
          </a:xfrm>
        </p:grpSpPr>
        <p:sp>
          <p:nvSpPr>
            <p:cNvPr id="308281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7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0" name="Group 56"/>
          <p:cNvGrpSpPr>
            <a:grpSpLocks/>
          </p:cNvGrpSpPr>
          <p:nvPr/>
        </p:nvGrpSpPr>
        <p:grpSpPr bwMode="auto">
          <a:xfrm>
            <a:off x="4286248" y="3286124"/>
            <a:ext cx="457200" cy="457200"/>
            <a:chOff x="384" y="1776"/>
            <a:chExt cx="1488" cy="1488"/>
          </a:xfrm>
        </p:grpSpPr>
        <p:sp>
          <p:nvSpPr>
            <p:cNvPr id="12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Oval 58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41" name="Прямоугольник 127"/>
          <p:cNvSpPr>
            <a:spLocks noChangeArrowheads="1"/>
          </p:cNvSpPr>
          <p:nvPr/>
        </p:nvSpPr>
        <p:spPr bwMode="auto">
          <a:xfrm>
            <a:off x="3286116" y="6143644"/>
            <a:ext cx="4535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/>
              <a:t>     </a:t>
            </a:r>
            <a:r>
              <a:rPr lang="ru-RU" sz="1600" b="1" i="1" dirty="0" smtClean="0"/>
              <a:t>Предварительный анализ игры</a:t>
            </a:r>
            <a:r>
              <a:rPr lang="en-US" sz="1600" b="1" i="1" dirty="0" smtClean="0"/>
              <a:t>.</a:t>
            </a:r>
            <a:endParaRPr lang="ru-RU" sz="1600" b="1" i="1" dirty="0"/>
          </a:p>
        </p:txBody>
      </p:sp>
      <p:grpSp>
        <p:nvGrpSpPr>
          <p:cNvPr id="18442" name="Group 56"/>
          <p:cNvGrpSpPr>
            <a:grpSpLocks/>
          </p:cNvGrpSpPr>
          <p:nvPr/>
        </p:nvGrpSpPr>
        <p:grpSpPr bwMode="auto">
          <a:xfrm>
            <a:off x="2714612" y="6000768"/>
            <a:ext cx="457200" cy="457200"/>
            <a:chOff x="384" y="1776"/>
            <a:chExt cx="1488" cy="1488"/>
          </a:xfrm>
        </p:grpSpPr>
        <p:sp>
          <p:nvSpPr>
            <p:cNvPr id="133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3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50000">
                  <a:srgbClr val="CC66FF"/>
                </a:gs>
                <a:gs pos="100000">
                  <a:srgbClr val="CCCCFF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3" name="Прямоугольник 141"/>
          <p:cNvSpPr>
            <a:spLocks noChangeArrowheads="1"/>
          </p:cNvSpPr>
          <p:nvPr/>
        </p:nvSpPr>
        <p:spPr bwMode="auto">
          <a:xfrm>
            <a:off x="4786314" y="3286124"/>
            <a:ext cx="41418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Длительное разучивание игры с </a:t>
            </a:r>
          </a:p>
          <a:p>
            <a:pPr algn="ctr"/>
            <a:r>
              <a:rPr lang="ru-RU" sz="1600" b="1" i="1" dirty="0" smtClean="0"/>
              <a:t>привлечением учителя-дефектолога</a:t>
            </a:r>
          </a:p>
          <a:p>
            <a:pPr algn="ctr"/>
            <a:r>
              <a:rPr lang="ru-RU" sz="1600" b="1" i="1" dirty="0" smtClean="0"/>
              <a:t>(две игры на месяц).</a:t>
            </a:r>
            <a:endParaRPr lang="ru-RU" sz="1600" b="1" i="1" dirty="0"/>
          </a:p>
        </p:txBody>
      </p:sp>
      <p:sp>
        <p:nvSpPr>
          <p:cNvPr id="18444" name="Прямоугольник 142"/>
          <p:cNvSpPr>
            <a:spLocks noChangeArrowheads="1"/>
          </p:cNvSpPr>
          <p:nvPr/>
        </p:nvSpPr>
        <p:spPr bwMode="auto">
          <a:xfrm>
            <a:off x="4143372" y="5500702"/>
            <a:ext cx="478951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b="1" i="1" dirty="0" smtClean="0"/>
              <a:t>Игра по сигналу (свисток, хлопок, взмах рукой, флажком)</a:t>
            </a:r>
            <a:r>
              <a:rPr lang="en-US" sz="1600" b="1" i="1" dirty="0" smtClean="0"/>
              <a:t>.</a:t>
            </a:r>
            <a:endParaRPr lang="ru-RU" sz="1600" i="1" dirty="0"/>
          </a:p>
        </p:txBody>
      </p:sp>
      <p:grpSp>
        <p:nvGrpSpPr>
          <p:cNvPr id="18445" name="Group 53"/>
          <p:cNvGrpSpPr>
            <a:grpSpLocks/>
          </p:cNvGrpSpPr>
          <p:nvPr/>
        </p:nvGrpSpPr>
        <p:grpSpPr bwMode="auto">
          <a:xfrm>
            <a:off x="3643306" y="1571612"/>
            <a:ext cx="457200" cy="457200"/>
            <a:chOff x="384" y="1776"/>
            <a:chExt cx="1488" cy="1488"/>
          </a:xfrm>
        </p:grpSpPr>
        <p:sp>
          <p:nvSpPr>
            <p:cNvPr id="308278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9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47" name="Rectangle 42"/>
          <p:cNvSpPr>
            <a:spLocks noChangeArrowheads="1"/>
          </p:cNvSpPr>
          <p:nvPr/>
        </p:nvSpPr>
        <p:spPr bwMode="auto">
          <a:xfrm>
            <a:off x="3643306" y="1571612"/>
            <a:ext cx="571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/>
              <a:t>         </a:t>
            </a:r>
            <a:r>
              <a:rPr lang="ru-RU" sz="1600" b="1" i="1" dirty="0" smtClean="0"/>
              <a:t>Размещение играющих и место педагога</a:t>
            </a:r>
          </a:p>
          <a:p>
            <a:pPr algn="ctr" eaLnBrk="0" hangingPunct="0"/>
            <a:r>
              <a:rPr lang="ru-RU" sz="1600" b="1" i="1" dirty="0" smtClean="0"/>
              <a:t> при объяснении игры (дети должны хорошо </a:t>
            </a:r>
          </a:p>
          <a:p>
            <a:pPr algn="ctr" eaLnBrk="0" hangingPunct="0"/>
            <a:r>
              <a:rPr lang="ru-RU" sz="1600" b="1" i="1" dirty="0" smtClean="0"/>
              <a:t>видеть движения губ, мимику, жесты говорящего)</a:t>
            </a:r>
            <a:r>
              <a:rPr lang="en-US" sz="1600" b="1" i="1" dirty="0" smtClean="0"/>
              <a:t>.</a:t>
            </a:r>
            <a:endParaRPr lang="ru-RU" sz="1600" b="1" i="1" dirty="0"/>
          </a:p>
        </p:txBody>
      </p:sp>
      <p:sp>
        <p:nvSpPr>
          <p:cNvPr id="18448" name="Rectangle 43"/>
          <p:cNvSpPr>
            <a:spLocks noChangeArrowheads="1"/>
          </p:cNvSpPr>
          <p:nvPr/>
        </p:nvSpPr>
        <p:spPr bwMode="auto">
          <a:xfrm>
            <a:off x="3929058" y="2428868"/>
            <a:ext cx="55721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 smtClean="0"/>
              <a:t>Объяснение игры </a:t>
            </a:r>
          </a:p>
          <a:p>
            <a:pPr algn="ctr" eaLnBrk="0" hangingPunct="0"/>
            <a:r>
              <a:rPr lang="ru-RU" sz="1600" b="1" i="1" dirty="0" smtClean="0"/>
              <a:t>(показ движений должен сопровождаться словесной инструкцией, наглядные пособия)</a:t>
            </a:r>
            <a:r>
              <a:rPr lang="en-US" sz="1600" b="1" i="1" dirty="0" smtClean="0"/>
              <a:t>.</a:t>
            </a:r>
            <a:endParaRPr lang="en-US" sz="1600" b="1" i="1" dirty="0">
              <a:cs typeface="Arial" charset="0"/>
            </a:endParaRPr>
          </a:p>
        </p:txBody>
      </p:sp>
      <p:sp>
        <p:nvSpPr>
          <p:cNvPr id="18449" name="WordArt 47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704138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особенности проведения </a:t>
            </a:r>
          </a:p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подвижных игр </a:t>
            </a:r>
          </a:p>
        </p:txBody>
      </p:sp>
      <p:grpSp>
        <p:nvGrpSpPr>
          <p:cNvPr id="34" name="Group 53"/>
          <p:cNvGrpSpPr>
            <a:grpSpLocks/>
          </p:cNvGrpSpPr>
          <p:nvPr/>
        </p:nvGrpSpPr>
        <p:grpSpPr bwMode="auto">
          <a:xfrm>
            <a:off x="4214810" y="4071942"/>
            <a:ext cx="457200" cy="457200"/>
            <a:chOff x="384" y="1776"/>
            <a:chExt cx="1488" cy="1488"/>
          </a:xfrm>
        </p:grpSpPr>
        <p:sp>
          <p:nvSpPr>
            <p:cNvPr id="35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7" name="Text Box 39"/>
          <p:cNvSpPr txBox="1">
            <a:spLocks noChangeArrowheads="1"/>
          </p:cNvSpPr>
          <p:nvPr/>
        </p:nvSpPr>
        <p:spPr bwMode="black">
          <a:xfrm>
            <a:off x="4500562" y="4143380"/>
            <a:ext cx="442915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/>
              <a:t>      </a:t>
            </a:r>
            <a:r>
              <a:rPr lang="ru-RU" sz="1600" b="1" i="1" dirty="0" smtClean="0"/>
              <a:t>Индивидуальное разучивание игры (при показе дети должны повторять задание вслух).</a:t>
            </a:r>
            <a:endParaRPr lang="ru-RU" sz="1600" b="1" i="1" dirty="0"/>
          </a:p>
          <a:p>
            <a:pPr eaLnBrk="0" hangingPunct="0"/>
            <a:endParaRPr lang="en-US" sz="1600" dirty="0"/>
          </a:p>
        </p:txBody>
      </p:sp>
      <p:pic>
        <p:nvPicPr>
          <p:cNvPr id="38" name="Рисунок 37" descr="E:\мама фото\IMAG02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330329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36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/>
          </a:p>
        </p:txBody>
      </p:sp>
      <p:sp>
        <p:nvSpPr>
          <p:cNvPr id="18441" name="Прямоугольник 127"/>
          <p:cNvSpPr>
            <a:spLocks noChangeArrowheads="1"/>
          </p:cNvSpPr>
          <p:nvPr/>
        </p:nvSpPr>
        <p:spPr bwMode="auto">
          <a:xfrm>
            <a:off x="3286116" y="6143644"/>
            <a:ext cx="4535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/>
              <a:t>    </a:t>
            </a:r>
          </a:p>
        </p:txBody>
      </p:sp>
      <p:sp>
        <p:nvSpPr>
          <p:cNvPr id="18444" name="Прямоугольник 142"/>
          <p:cNvSpPr>
            <a:spLocks noChangeArrowheads="1"/>
          </p:cNvSpPr>
          <p:nvPr/>
        </p:nvSpPr>
        <p:spPr bwMode="auto">
          <a:xfrm>
            <a:off x="4143372" y="5500702"/>
            <a:ext cx="4789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1600" i="1" dirty="0"/>
          </a:p>
        </p:txBody>
      </p:sp>
      <p:sp>
        <p:nvSpPr>
          <p:cNvPr id="18449" name="WordArt 47"/>
          <p:cNvSpPr>
            <a:spLocks noChangeArrowheads="1" noChangeShapeType="1" noTextEdit="1"/>
          </p:cNvSpPr>
          <p:nvPr/>
        </p:nvSpPr>
        <p:spPr bwMode="auto">
          <a:xfrm>
            <a:off x="1142976" y="357166"/>
            <a:ext cx="7358114" cy="10810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Этапы обучения  подвижной игре</a:t>
            </a:r>
            <a:endParaRPr lang="ru-RU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ECD9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black">
          <a:xfrm>
            <a:off x="4500562" y="4143380"/>
            <a:ext cx="442915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/>
              <a:t>      </a:t>
            </a:r>
            <a:endParaRPr lang="en-US" sz="1600" dirty="0"/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auto">
          <a:xfrm>
            <a:off x="214282" y="2000240"/>
            <a:ext cx="4214842" cy="1008062"/>
          </a:xfrm>
          <a:prstGeom prst="wedgeRectCallout">
            <a:avLst>
              <a:gd name="adj1" fmla="val 60778"/>
              <a:gd name="adj2" fmla="val -9220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Этап начального </a:t>
            </a:r>
            <a:r>
              <a:rPr lang="ru-RU" dirty="0" smtClean="0">
                <a:solidFill>
                  <a:schemeClr val="tx1"/>
                </a:solidFill>
              </a:rPr>
              <a:t>обучения подвижной игры (создание предварительного представления)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auto">
          <a:xfrm>
            <a:off x="214282" y="3643314"/>
            <a:ext cx="4214842" cy="1008062"/>
          </a:xfrm>
          <a:prstGeom prst="wedgeRectCallout">
            <a:avLst>
              <a:gd name="adj1" fmla="val 60778"/>
              <a:gd name="adj2" fmla="val -9220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Этап </a:t>
            </a:r>
            <a:r>
              <a:rPr lang="ru-RU" dirty="0" smtClean="0">
                <a:solidFill>
                  <a:schemeClr val="tx1"/>
                </a:solidFill>
              </a:rPr>
              <a:t>углубленного разучивания подвижной игры (совершенствование техники движений)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0" name="AutoShape 32"/>
          <p:cNvSpPr>
            <a:spLocks noChangeArrowheads="1"/>
          </p:cNvSpPr>
          <p:nvPr/>
        </p:nvSpPr>
        <p:spPr bwMode="auto">
          <a:xfrm>
            <a:off x="214282" y="5286388"/>
            <a:ext cx="4429156" cy="1285884"/>
          </a:xfrm>
          <a:prstGeom prst="wedgeRectCallout">
            <a:avLst>
              <a:gd name="adj1" fmla="val 60778"/>
              <a:gd name="adj2" fmla="val -9220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Этап закрепления, совершенствования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(образование двигательного навыка, перевод его в творческое самовыражение)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C:\Documents and Settings\Администратор\Рабочий стол\фото валя\Изображение 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2426970" cy="182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Администратор\Рабочий стол\фото валя\Изображение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214686"/>
            <a:ext cx="2643206" cy="1982539"/>
          </a:xfrm>
          <a:prstGeom prst="rect">
            <a:avLst/>
          </a:prstGeom>
          <a:noFill/>
        </p:spPr>
      </p:pic>
      <p:pic>
        <p:nvPicPr>
          <p:cNvPr id="13" name="Рисунок 12" descr="C:\Documents and Settings\Администратор\Рабочий стол\фото валентина\Изображение 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929198"/>
            <a:ext cx="2500330" cy="175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4982157"/>
            <a:ext cx="4176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</a:pPr>
            <a:r>
              <a:rPr lang="ru-RU" sz="1600" b="1" i="1" dirty="0" smtClean="0"/>
              <a:t> </a:t>
            </a:r>
            <a:endParaRPr lang="ru-RU" sz="1600" b="1" i="1" dirty="0"/>
          </a:p>
        </p:txBody>
      </p:sp>
      <p:sp>
        <p:nvSpPr>
          <p:cNvPr id="9" name="WordArt 63"/>
          <p:cNvSpPr>
            <a:spLocks noChangeArrowheads="1" noChangeShapeType="1" noTextEdit="1"/>
          </p:cNvSpPr>
          <p:nvPr/>
        </p:nvSpPr>
        <p:spPr bwMode="auto">
          <a:xfrm>
            <a:off x="1643042" y="620713"/>
            <a:ext cx="6240483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088"/>
                <a:gd name="adj2" fmla="val -347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Предметно-развивающая среда</a:t>
            </a:r>
            <a:endParaRPr lang="ru-RU" sz="36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357298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dirty="0" smtClean="0"/>
              <a:t> 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373365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</a:rPr>
              <a:t>Музыкально- физкультурный зал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фортепиано;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музыкальный центр;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музыкальные инструменты;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набор мячей разного размера;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гимнастические палки;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скакалки;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обручи;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кегли;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др. спортивное оборудование.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1500174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00FF"/>
                </a:solidFill>
              </a:rPr>
              <a:t>Группа</a:t>
            </a:r>
          </a:p>
          <a:p>
            <a:pPr algn="ctr"/>
            <a:r>
              <a:rPr lang="ru-RU" dirty="0" smtClean="0"/>
              <a:t>(театральный и физкультурный уголки)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кукольный театр;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дидактический материал с разработками игр, бесед, упражнений;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атрибуты к подвижным играм: шапочки –маски, ленточки, элементы костюмов к играм;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спортивное оборудование.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10" name="Рисунок 9" descr="C:\Documents and Settings\Администратор\Рабочий стол\фото валя\Изображение 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4596">
            <a:off x="7048906" y="4230021"/>
            <a:ext cx="1718310" cy="22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Администратор\Рабочий стол\фото валя\Изображение 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4126">
            <a:off x="4561498" y="4414364"/>
            <a:ext cx="2521333" cy="201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Администратор\Рабочий стол\фото валентина\Изображение 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429132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10396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4982157"/>
            <a:ext cx="4176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</a:pPr>
            <a:r>
              <a:rPr lang="ru-RU" sz="1600" b="1" i="1" dirty="0" smtClean="0"/>
              <a:t> </a:t>
            </a:r>
            <a:endParaRPr lang="ru-RU" sz="1600" b="1" i="1" dirty="0"/>
          </a:p>
        </p:txBody>
      </p:sp>
      <p:sp>
        <p:nvSpPr>
          <p:cNvPr id="9" name="WordArt 63"/>
          <p:cNvSpPr>
            <a:spLocks noChangeArrowheads="1" noChangeShapeType="1" noTextEdit="1"/>
          </p:cNvSpPr>
          <p:nvPr/>
        </p:nvSpPr>
        <p:spPr bwMode="auto">
          <a:xfrm>
            <a:off x="1643042" y="620713"/>
            <a:ext cx="6240483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088"/>
                <a:gd name="adj2" fmla="val -347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Работа с родителями</a:t>
            </a:r>
            <a:endParaRPr lang="ru-RU" sz="36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357298"/>
            <a:ext cx="8715436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dirty="0" smtClean="0"/>
              <a:t> 	</a:t>
            </a:r>
            <a:r>
              <a:rPr lang="ru-RU" sz="2000" dirty="0" smtClean="0"/>
              <a:t>Достичь желаемого результата невозможно без взаимодействия с родителями. Единство с семьей по воспитанию здорового ребенка достигается в том случае, если цели и задачи хорошо понятны не только педагогам, но и родителям, когда семья знакома с основным содержанием, методами и приемами работы в детском саду, а педагоги используют лучший опыт семейного воспитания. </a:t>
            </a:r>
          </a:p>
          <a:p>
            <a:pPr algn="ctr" eaLnBrk="0" hangingPunct="0">
              <a:defRPr/>
            </a:pPr>
            <a:r>
              <a:rPr lang="ru-RU" sz="32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Формы работы:</a:t>
            </a:r>
            <a:endParaRPr lang="ru-RU" sz="3200" dirty="0" smtClean="0"/>
          </a:p>
          <a:p>
            <a:pPr marL="342900" indent="-342900" eaLnBrk="0" hangingPunct="0">
              <a:buAutoNum type="arabicPeriod"/>
              <a:defRPr/>
            </a:pPr>
            <a:r>
              <a:rPr lang="ru-RU" sz="1900" dirty="0" smtClean="0"/>
              <a:t>Консультации;</a:t>
            </a:r>
          </a:p>
          <a:p>
            <a:pPr marL="342900" indent="-342900" eaLnBrk="0" hangingPunct="0">
              <a:buAutoNum type="arabicPeriod"/>
              <a:defRPr/>
            </a:pPr>
            <a:r>
              <a:rPr lang="ru-RU" sz="1900" dirty="0" smtClean="0"/>
              <a:t>Беседы;</a:t>
            </a:r>
          </a:p>
          <a:p>
            <a:pPr marL="342900" indent="-342900" eaLnBrk="0" hangingPunct="0">
              <a:buAutoNum type="arabicPeriod"/>
              <a:defRPr/>
            </a:pPr>
            <a:r>
              <a:rPr lang="ru-RU" sz="1900" dirty="0" smtClean="0"/>
              <a:t>Анкетирование;</a:t>
            </a:r>
          </a:p>
          <a:p>
            <a:pPr marL="342900" indent="-342900" eaLnBrk="0" hangingPunct="0">
              <a:buAutoNum type="arabicPeriod"/>
              <a:defRPr/>
            </a:pPr>
            <a:r>
              <a:rPr lang="ru-RU" sz="1900" dirty="0" smtClean="0"/>
              <a:t>Родительские собрания;</a:t>
            </a:r>
          </a:p>
          <a:p>
            <a:pPr marL="342900" indent="-342900" eaLnBrk="0" hangingPunct="0">
              <a:buAutoNum type="arabicPeriod"/>
              <a:defRPr/>
            </a:pPr>
            <a:r>
              <a:rPr lang="ru-RU" sz="1900" dirty="0" smtClean="0"/>
              <a:t>Папки-передвижки  с памятками и </a:t>
            </a:r>
          </a:p>
          <a:p>
            <a:pPr marL="342900" indent="-342900" eaLnBrk="0" hangingPunct="0">
              <a:defRPr/>
            </a:pPr>
            <a:r>
              <a:rPr lang="ru-RU" sz="1900" dirty="0" smtClean="0"/>
              <a:t>     рекомендациями;</a:t>
            </a:r>
          </a:p>
          <a:p>
            <a:pPr marL="342900" indent="-342900" eaLnBrk="0" hangingPunct="0">
              <a:defRPr/>
            </a:pPr>
            <a:r>
              <a:rPr lang="ru-RU" sz="1900" dirty="0" smtClean="0"/>
              <a:t>6.  День открытых дверей;</a:t>
            </a:r>
          </a:p>
          <a:p>
            <a:pPr marL="342900" indent="-342900" eaLnBrk="0" hangingPunct="0">
              <a:defRPr/>
            </a:pPr>
            <a:r>
              <a:rPr lang="ru-RU" sz="1900" dirty="0" smtClean="0"/>
              <a:t>7.  Открытые занятия; </a:t>
            </a:r>
          </a:p>
          <a:p>
            <a:pPr marL="342900" indent="-342900" eaLnBrk="0" hangingPunct="0">
              <a:defRPr/>
            </a:pPr>
            <a:r>
              <a:rPr lang="ru-RU" sz="1900" dirty="0" smtClean="0"/>
              <a:t>8.  Физкультурные праздники, спортивные досуги. </a:t>
            </a:r>
          </a:p>
        </p:txBody>
      </p:sp>
      <p:pic>
        <p:nvPicPr>
          <p:cNvPr id="6" name="Рисунок 5" descr="C:\Documents and Settings\Администратор\Рабочий стол\Изображение 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71942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10396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4982157"/>
            <a:ext cx="4176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</a:pPr>
            <a:r>
              <a:rPr lang="ru-RU" sz="1600" b="1" i="1" dirty="0" smtClean="0"/>
              <a:t> </a:t>
            </a:r>
            <a:endParaRPr lang="ru-RU" sz="1600" b="1" i="1" dirty="0"/>
          </a:p>
        </p:txBody>
      </p:sp>
      <p:sp>
        <p:nvSpPr>
          <p:cNvPr id="9" name="WordArt 63"/>
          <p:cNvSpPr>
            <a:spLocks noChangeArrowheads="1" noChangeShapeType="1" noTextEdit="1"/>
          </p:cNvSpPr>
          <p:nvPr/>
        </p:nvSpPr>
        <p:spPr bwMode="auto">
          <a:xfrm>
            <a:off x="1643042" y="620713"/>
            <a:ext cx="6240483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088"/>
                <a:gd name="adj2" fmla="val -347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Результаты работы</a:t>
            </a:r>
            <a:endParaRPr lang="ru-RU" sz="36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357298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dirty="0" smtClean="0"/>
              <a:t> 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643050"/>
            <a:ext cx="79876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AutoNum type="arabicPeriod"/>
              <a:defRPr/>
            </a:pPr>
            <a:r>
              <a:rPr lang="ru-RU" sz="2800" dirty="0" smtClean="0"/>
              <a:t>Расширился диапазон двигательных возможностей;</a:t>
            </a:r>
          </a:p>
          <a:p>
            <a:pPr marL="342900" indent="-342900" eaLnBrk="0" hangingPunct="0">
              <a:buAutoNum type="arabicPeriod"/>
              <a:defRPr/>
            </a:pPr>
            <a:r>
              <a:rPr lang="ru-RU" sz="2800" dirty="0" smtClean="0"/>
              <a:t>Появилась точность и согласование действий;</a:t>
            </a:r>
          </a:p>
          <a:p>
            <a:pPr marL="342900" indent="-342900" eaLnBrk="0" hangingPunct="0">
              <a:buAutoNum type="arabicPeriod"/>
              <a:defRPr/>
            </a:pPr>
            <a:r>
              <a:rPr lang="ru-RU" sz="2800" dirty="0" smtClean="0"/>
              <a:t>Обогатился словарный запас;</a:t>
            </a:r>
          </a:p>
          <a:p>
            <a:pPr marL="342900" indent="-342900" eaLnBrk="0" hangingPunct="0">
              <a:buAutoNum type="arabicPeriod"/>
              <a:defRPr/>
            </a:pPr>
            <a:r>
              <a:rPr lang="ru-RU" sz="2800" dirty="0" smtClean="0"/>
              <a:t>Активизировались психические процессы: память, внимание, воображение;</a:t>
            </a:r>
          </a:p>
          <a:p>
            <a:pPr marL="342900" indent="-342900" eaLnBrk="0" hangingPunct="0">
              <a:buAutoNum type="arabicPeriod" startAt="5"/>
              <a:defRPr/>
            </a:pPr>
            <a:r>
              <a:rPr lang="ru-RU" sz="2800" dirty="0" smtClean="0"/>
              <a:t>Появилось осознанное поведение, инициатива, </a:t>
            </a:r>
          </a:p>
          <a:p>
            <a:pPr marL="342900" indent="-342900" eaLnBrk="0" hangingPunct="0">
              <a:defRPr/>
            </a:pPr>
            <a:r>
              <a:rPr lang="ru-RU" sz="2800" dirty="0" smtClean="0"/>
              <a:t>    самостоятельность;</a:t>
            </a:r>
          </a:p>
          <a:p>
            <a:pPr marL="342900" indent="-342900" eaLnBrk="0" hangingPunct="0">
              <a:defRPr/>
            </a:pPr>
            <a:r>
              <a:rPr lang="ru-RU" sz="2800" dirty="0" smtClean="0"/>
              <a:t>6. Коррекция нарушения психомоторики.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7610396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2"/>
          <p:cNvSpPr>
            <a:spLocks/>
          </p:cNvSpPr>
          <p:nvPr/>
        </p:nvSpPr>
        <p:spPr bwMode="auto">
          <a:xfrm>
            <a:off x="1547813" y="1484313"/>
            <a:ext cx="6048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Aft>
                <a:spcPts val="400"/>
              </a:spcAft>
            </a:pPr>
            <a:endParaRPr lang="ru-RU" sz="1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646448"/>
            <a:ext cx="63365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</a:t>
            </a:r>
            <a:endParaRPr lang="ru-RU" sz="6600" kern="1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lvl="0" algn="ctr"/>
            <a:r>
              <a:rPr lang="ru-RU" sz="66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за </a:t>
            </a:r>
          </a:p>
          <a:p>
            <a:pPr lvl="0" algn="ctr"/>
            <a:r>
              <a:rPr lang="ru-RU" sz="66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внимание!</a:t>
            </a:r>
          </a:p>
          <a:p>
            <a:pPr lvl="0" algn="ctr"/>
            <a:endParaRPr lang="ru-RU" sz="36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1041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0"/>
            <a:ext cx="583264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мама фото\IMAG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3786214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826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84976" cy="144016"/>
          </a:xfrm>
        </p:spPr>
        <p:txBody>
          <a:bodyPr/>
          <a:lstStyle/>
          <a:p>
            <a:pPr lvl="0" eaLnBrk="1" hangingPunct="1"/>
            <a:r>
              <a:rPr lang="ru-RU" sz="28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«Двигательная активность – это естественная потребность детей в движении, удовлетворение которой является условием их </a:t>
            </a:r>
            <a:r>
              <a:rPr lang="ru-RU" sz="2800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полноценного развития». П</a:t>
            </a:r>
            <a:r>
              <a:rPr lang="ru-RU" sz="28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рофессор </a:t>
            </a:r>
            <a:r>
              <a:rPr lang="ru-RU" sz="2800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И. А. </a:t>
            </a:r>
            <a:r>
              <a:rPr lang="ru-RU" sz="28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Аршавский</a:t>
            </a:r>
            <a:br>
              <a:rPr lang="ru-RU" sz="28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</a:br>
            <a:endParaRPr lang="ru-RU" sz="2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C:\Documents and Settings\Администратор\Рабочий стол\фото валя\Изображение 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65" t="14575" r="13916" b="30769"/>
          <a:stretch>
            <a:fillRect/>
          </a:stretch>
        </p:blipFill>
        <p:spPr bwMode="auto">
          <a:xfrm>
            <a:off x="5286380" y="4572008"/>
            <a:ext cx="3196160" cy="1955859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фото валя\Изображение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714620"/>
            <a:ext cx="4476478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944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5544616"/>
          </a:xfrm>
        </p:spPr>
        <p:txBody>
          <a:bodyPr/>
          <a:lstStyle/>
          <a:p>
            <a:pPr lvl="0" algn="just"/>
            <a:r>
              <a:rPr lang="ru-RU" sz="48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Актуальность:</a:t>
            </a:r>
            <a:r>
              <a:rPr lang="ru-RU" sz="4800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/>
            </a:r>
            <a:br>
              <a:rPr lang="ru-RU" sz="4800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</a:br>
            <a:r>
              <a:rPr lang="ru-RU" sz="22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В наше время дети испытывают </a:t>
            </a:r>
            <a:r>
              <a:rPr lang="ru-RU" altLang="ru-RU" sz="2200" dirty="0"/>
              <a:t>«двигательный дефицит»</a:t>
            </a:r>
            <a:r>
              <a:rPr lang="ru-RU" sz="22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т.к. движения часто заменяются просмотром телевизионных программ, компьютерными играми. Слабослышащие дети отличаются от своих слышащих сверстников соматической </a:t>
            </a:r>
            <a:r>
              <a:rPr lang="ru-RU" sz="22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ослабленностью</a:t>
            </a:r>
            <a:r>
              <a:rPr lang="ru-RU" sz="22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недостаточной подвижностью, отставанием в физическом и моторном развитии, а также характерными особенностями и нарушениями в осанке и моторике. Отставание в физическом и моторном развитии влияют на развитие: </a:t>
            </a:r>
            <a:r>
              <a:rPr lang="ru-RU" sz="2200" dirty="0" smtClean="0"/>
              <a:t>внимания, памяти, речи, воображения, самостоятельности </a:t>
            </a:r>
            <a:r>
              <a:rPr lang="ru-RU" sz="2200" dirty="0"/>
              <a:t>и </a:t>
            </a:r>
            <a:r>
              <a:rPr lang="ru-RU" sz="2200" dirty="0" smtClean="0"/>
              <a:t>инициативы. </a:t>
            </a:r>
            <a:r>
              <a:rPr lang="ru-RU" altLang="ru-RU" sz="2200" dirty="0" smtClean="0">
                <a:latin typeface="+mn-lt"/>
              </a:rPr>
              <a:t>В связи с этим актуальным является поиск путей физического и моторного развития дошкольников, эффективных средств развития двигательной сферы ребенка, развитие интереса к движению на основе жизненной потребности быть ловким, сильным, смелым.</a:t>
            </a:r>
            <a:r>
              <a:rPr lang="ru-RU" altLang="ru-RU" sz="2200" dirty="0" smtClean="0">
                <a:latin typeface="Times New Roman" pitchFamily="18" charset="0"/>
              </a:rPr>
              <a:t> </a:t>
            </a:r>
            <a:r>
              <a:rPr lang="ru-RU" sz="2200" dirty="0" smtClean="0"/>
              <a:t>Мы считаем, что подвижная игра является естественным спутником развития движения, источником радостных эмоций.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98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marL="285750" indent="-285750" algn="l"/>
            <a:r>
              <a:rPr lang="ru-RU" sz="48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Цель</a:t>
            </a:r>
            <a:r>
              <a:rPr lang="ru-RU" sz="4800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:</a:t>
            </a:r>
            <a:br>
              <a:rPr lang="ru-RU" sz="4800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</a:br>
            <a:r>
              <a:rPr lang="ru-RU" sz="22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Развивать двигательные способности детей с ОВЗ (слабослышащих) через</a:t>
            </a:r>
            <a:r>
              <a:rPr lang="ru-RU" sz="2200" dirty="0" smtClean="0"/>
              <a:t> </a:t>
            </a:r>
            <a:r>
              <a:rPr lang="ru-RU" sz="2200" dirty="0"/>
              <a:t>организацию оптимального двигательного режима, способствующего удовлетворению естественной потребности каждого ребёнка в </a:t>
            </a:r>
            <a:r>
              <a:rPr lang="ru-RU" sz="2200" dirty="0" smtClean="0"/>
              <a:t>движении.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48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Задачи:</a:t>
            </a:r>
            <a:br>
              <a:rPr lang="ru-RU" sz="48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</a:br>
            <a:r>
              <a:rPr lang="ru-RU" sz="22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urier New"/>
                <a:cs typeface="Courier New"/>
              </a:rPr>
              <a:t>1.</a:t>
            </a:r>
            <a:r>
              <a:rPr lang="ru-RU" sz="22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lang="ru-RU" sz="2200" dirty="0" smtClean="0"/>
              <a:t>Организовать </a:t>
            </a:r>
            <a:r>
              <a:rPr lang="ru-RU" sz="2200" dirty="0"/>
              <a:t>условия для реализации оптимальной двигательной нагрузки каждого ребёнка с учётом его двигательных потребностей и возможностей;</a:t>
            </a:r>
            <a:br>
              <a:rPr lang="ru-RU" sz="2200" dirty="0"/>
            </a:br>
            <a:r>
              <a:rPr lang="ru-RU" sz="2200" dirty="0" smtClean="0"/>
              <a:t>2. Создать </a:t>
            </a:r>
            <a:r>
              <a:rPr lang="ru-RU" sz="2200" dirty="0"/>
              <a:t>картотеку, классифицирующую подвижные игры в соответствии с возрастными </a:t>
            </a:r>
            <a:r>
              <a:rPr lang="ru-RU" sz="2200" dirty="0" smtClean="0"/>
              <a:t>особенностями воспитанников</a:t>
            </a:r>
            <a:r>
              <a:rPr lang="ru-RU" sz="2200" dirty="0"/>
              <a:t>; </a:t>
            </a:r>
            <a:br>
              <a:rPr lang="ru-RU" sz="2200" dirty="0"/>
            </a:br>
            <a:r>
              <a:rPr lang="ru-RU" sz="2200" dirty="0" smtClean="0"/>
              <a:t>3. Научить </a:t>
            </a:r>
            <a:r>
              <a:rPr lang="ru-RU" sz="2200" dirty="0"/>
              <a:t>детей самостоятельно выбирать и выполнять подвижные игры;</a:t>
            </a:r>
            <a:br>
              <a:rPr lang="ru-RU" sz="2200" dirty="0"/>
            </a:br>
            <a:r>
              <a:rPr lang="ru-RU" sz="2200" dirty="0" smtClean="0"/>
              <a:t>4. Привлечь </a:t>
            </a:r>
            <a:r>
              <a:rPr lang="ru-RU" sz="2200" dirty="0"/>
              <a:t>родителей к созданию атрибутов для подвижных </a:t>
            </a:r>
            <a:r>
              <a:rPr lang="ru-RU" sz="2200" dirty="0" smtClean="0"/>
              <a:t>игр.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6382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00034" y="357166"/>
            <a:ext cx="8207376" cy="1081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400" kern="10" dirty="0" smtClean="0">
              <a:ln w="15875">
                <a:solidFill>
                  <a:srgbClr val="990000"/>
                </a:solidFill>
                <a:round/>
                <a:headEnd/>
                <a:tailEnd/>
              </a:ln>
              <a:solidFill>
                <a:srgbClr val="CC0000"/>
              </a:solidFill>
              <a:latin typeface="Courier New"/>
              <a:cs typeface="Courier New"/>
            </a:endParaRPr>
          </a:p>
          <a:p>
            <a:pPr algn="ctr"/>
            <a:endParaRPr lang="ru-RU" sz="2400" kern="10" dirty="0" smtClean="0">
              <a:ln w="15875">
                <a:solidFill>
                  <a:srgbClr val="990000"/>
                </a:solidFill>
                <a:round/>
                <a:headEnd/>
                <a:tailEnd/>
              </a:ln>
              <a:solidFill>
                <a:srgbClr val="CC0000"/>
              </a:solidFill>
              <a:latin typeface="Courier New"/>
              <a:cs typeface="Courier New"/>
            </a:endParaRPr>
          </a:p>
          <a:p>
            <a:pPr algn="ctr"/>
            <a:endParaRPr lang="ru-RU" sz="2400" kern="10" dirty="0" smtClean="0">
              <a:ln w="15875">
                <a:solidFill>
                  <a:srgbClr val="990000"/>
                </a:solidFill>
                <a:round/>
                <a:headEnd/>
                <a:tailEnd/>
              </a:ln>
              <a:solidFill>
                <a:srgbClr val="CC0000"/>
              </a:solidFill>
              <a:latin typeface="Courier New"/>
              <a:cs typeface="Courier New"/>
            </a:endParaRPr>
          </a:p>
          <a:p>
            <a:pPr algn="ctr"/>
            <a:endParaRPr lang="ru-RU" sz="2400" kern="10" dirty="0" smtClean="0">
              <a:ln w="15875">
                <a:solidFill>
                  <a:srgbClr val="990000"/>
                </a:solidFill>
                <a:round/>
                <a:headEnd/>
                <a:tailEnd/>
              </a:ln>
              <a:solidFill>
                <a:srgbClr val="CC0000"/>
              </a:solidFill>
              <a:latin typeface="Courier New"/>
              <a:cs typeface="Courier New"/>
            </a:endParaRPr>
          </a:p>
          <a:p>
            <a:pPr algn="ctr"/>
            <a:r>
              <a:rPr lang="ru-RU" sz="26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Специфика особенностей </a:t>
            </a:r>
            <a:r>
              <a:rPr lang="ru-RU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детей дошкольного 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возраста с нарушениями слуха</a:t>
            </a:r>
          </a:p>
          <a:p>
            <a:pPr algn="ctr"/>
            <a:r>
              <a:rPr lang="ru-RU" sz="24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/>
            </a:r>
            <a:br>
              <a:rPr lang="ru-RU" sz="24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</a:br>
            <a:r>
              <a:rPr lang="ru-RU" sz="24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/>
            </a:r>
            <a:br>
              <a:rPr lang="ru-RU" sz="24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</a:br>
            <a:r>
              <a:rPr lang="ru-RU" sz="24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lang="ru-RU" sz="32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/>
            </a:r>
            <a:br>
              <a:rPr lang="ru-RU" sz="32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</a:br>
            <a:endParaRPr lang="ru-RU" sz="2200" b="1" dirty="0">
              <a:solidFill>
                <a:schemeClr val="accent2"/>
              </a:solidFill>
            </a:endParaRPr>
          </a:p>
        </p:txBody>
      </p:sp>
      <p:sp>
        <p:nvSpPr>
          <p:cNvPr id="4" name="AutoShape 16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071678"/>
            <a:ext cx="3929090" cy="571504"/>
          </a:xfrm>
          <a:prstGeom prst="wedgeRectCallout">
            <a:avLst>
              <a:gd name="adj1" fmla="val 50264"/>
              <a:gd name="adj2" fmla="val -14361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Недостаток развития речи,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малый запас слов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AutoShape 16"/>
          <p:cNvSpPr txBox="1">
            <a:spLocks noChangeArrowheads="1"/>
          </p:cNvSpPr>
          <p:nvPr/>
        </p:nvSpPr>
        <p:spPr bwMode="auto">
          <a:xfrm>
            <a:off x="357158" y="3357562"/>
            <a:ext cx="4000528" cy="642942"/>
          </a:xfrm>
          <a:prstGeom prst="wedgeRectCallout">
            <a:avLst>
              <a:gd name="adj1" fmla="val 50264"/>
              <a:gd name="adj2" fmla="val -143611"/>
            </a:avLst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chemeClr val="tx1"/>
                </a:solidFill>
              </a:rPr>
              <a:t>Длительное освоение новых движений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000628" y="2143116"/>
            <a:ext cx="3741739" cy="642942"/>
          </a:xfrm>
          <a:prstGeom prst="wedgeRectCallout">
            <a:avLst>
              <a:gd name="adj1" fmla="val -46486"/>
              <a:gd name="adj2" fmla="val -145102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Трудность в воспроизведении заданного ритма движений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929190" y="3429000"/>
            <a:ext cx="3857652" cy="642942"/>
          </a:xfrm>
          <a:prstGeom prst="wedgeRectCallout">
            <a:avLst>
              <a:gd name="adj1" fmla="val -46486"/>
              <a:gd name="adj2" fmla="val -145102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Плохая ориентировка в пространстве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AutoShape 16"/>
          <p:cNvSpPr txBox="1">
            <a:spLocks noChangeArrowheads="1"/>
          </p:cNvSpPr>
          <p:nvPr/>
        </p:nvSpPr>
        <p:spPr bwMode="auto">
          <a:xfrm>
            <a:off x="285720" y="5143512"/>
            <a:ext cx="4071966" cy="1214446"/>
          </a:xfrm>
          <a:prstGeom prst="wedgeRectCallout">
            <a:avLst>
              <a:gd name="adj1" fmla="val 50264"/>
              <a:gd name="adj2" fmla="val -143611"/>
            </a:avLst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Трудность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точности и согласовании действий; в сохранении статистического и динамического равновесия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857752" y="5214950"/>
            <a:ext cx="3929090" cy="1143008"/>
          </a:xfrm>
          <a:prstGeom prst="wedgeRectCallout">
            <a:avLst>
              <a:gd name="adj1" fmla="val -46486"/>
              <a:gd name="adj2" fmla="val -145102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Неустойчивость внимания,  непрочное запоминание, неспособность к адекватному восприятию и воображению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2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3"/>
          <p:cNvSpPr>
            <a:spLocks noChangeShapeType="1"/>
          </p:cNvSpPr>
          <p:nvPr/>
        </p:nvSpPr>
        <p:spPr bwMode="gray">
          <a:xfrm flipV="1">
            <a:off x="1619250" y="48688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792162" y="423227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gray">
          <a:xfrm>
            <a:off x="1619250" y="2349500"/>
            <a:ext cx="5953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792162" y="17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gray">
          <a:xfrm>
            <a:off x="1619249" y="1646019"/>
            <a:ext cx="54006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 smtClean="0">
                <a:cs typeface="Arial" charset="0"/>
              </a:rPr>
              <a:t>Формирование </a:t>
            </a:r>
            <a:r>
              <a:rPr lang="ru-RU" sz="2000" dirty="0">
                <a:cs typeface="Arial" charset="0"/>
              </a:rPr>
              <a:t>физических способностей ребенка</a:t>
            </a:r>
            <a:r>
              <a:rPr lang="ru-RU" sz="2000" dirty="0" smtClean="0">
                <a:cs typeface="Arial" charset="0"/>
              </a:rPr>
              <a:t>.</a:t>
            </a:r>
            <a:endParaRPr lang="en-US" sz="2000" dirty="0">
              <a:cs typeface="Arial" charset="0"/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gray">
          <a:xfrm>
            <a:off x="1619250" y="3213100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792162" y="257492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gray">
          <a:xfrm>
            <a:off x="1619250" y="40052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792162" y="58880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gray">
          <a:xfrm flipV="1">
            <a:off x="1619250" y="57324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ltGray">
          <a:xfrm rot="3419336">
            <a:off x="792162" y="5095876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gray">
          <a:xfrm>
            <a:off x="900113" y="5084763"/>
            <a:ext cx="2873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gray">
          <a:xfrm>
            <a:off x="1631950" y="2473215"/>
            <a:ext cx="52435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cs typeface="Arial" charset="0"/>
              </a:rPr>
              <a:t>Укрепление здоровья и повышение защитных сил организма.</a:t>
            </a:r>
            <a:endParaRPr lang="en-US" sz="2000" dirty="0">
              <a:cs typeface="Arial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gray">
          <a:xfrm>
            <a:off x="1619250" y="4075386"/>
            <a:ext cx="52562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/>
              <a:t>Создание условий для положительного психоэмоционального состояния детей.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gray">
          <a:xfrm>
            <a:off x="1666738" y="4809596"/>
            <a:ext cx="525621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/>
              <a:t>Развитие психических качеств: внимание, память, </a:t>
            </a:r>
            <a:r>
              <a:rPr lang="ru-RU" sz="2000" dirty="0" smtClean="0"/>
              <a:t>речь, воображение</a:t>
            </a:r>
            <a:r>
              <a:rPr lang="ru-RU" sz="2000" dirty="0"/>
              <a:t>, самостоятельность и инициатива.</a:t>
            </a:r>
            <a:endParaRPr lang="en-US" sz="2000" dirty="0">
              <a:cs typeface="Arial" charset="0"/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gray">
          <a:xfrm rot="10800000" flipH="1" flipV="1">
            <a:off x="971550" y="1830388"/>
            <a:ext cx="144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gray">
          <a:xfrm>
            <a:off x="900113" y="2565400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gray">
          <a:xfrm rot="3419336">
            <a:off x="792162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81" name="Line 16"/>
          <p:cNvSpPr>
            <a:spLocks noChangeShapeType="1"/>
          </p:cNvSpPr>
          <p:nvPr/>
        </p:nvSpPr>
        <p:spPr bwMode="gray">
          <a:xfrm>
            <a:off x="1547813" y="65246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gray">
          <a:xfrm>
            <a:off x="900113" y="5876925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6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384" name="Picture 28" descr="рр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844675"/>
            <a:ext cx="2184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Text Box 20"/>
          <p:cNvSpPr txBox="1">
            <a:spLocks noChangeArrowheads="1"/>
          </p:cNvSpPr>
          <p:nvPr/>
        </p:nvSpPr>
        <p:spPr bwMode="gray">
          <a:xfrm>
            <a:off x="1619582" y="5844911"/>
            <a:ext cx="554513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cs typeface="Arial" charset="0"/>
              </a:rPr>
              <a:t>Воспитание и формирование личностных качеств.</a:t>
            </a:r>
            <a:endParaRPr lang="en-US" sz="2000" dirty="0">
              <a:cs typeface="Arial" charset="0"/>
            </a:endParaRPr>
          </a:p>
        </p:txBody>
      </p:sp>
      <p:sp>
        <p:nvSpPr>
          <p:cNvPr id="15386" name="Прямоугольник 33"/>
          <p:cNvSpPr>
            <a:spLocks noChangeArrowheads="1"/>
          </p:cNvSpPr>
          <p:nvPr/>
        </p:nvSpPr>
        <p:spPr bwMode="auto">
          <a:xfrm>
            <a:off x="1569917" y="3453878"/>
            <a:ext cx="4637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/>
              <a:t>Укрепление нервной системы</a:t>
            </a:r>
          </a:p>
        </p:txBody>
      </p:sp>
      <p:sp>
        <p:nvSpPr>
          <p:cNvPr id="15387" name="WordArt 32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734531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З</a:t>
            </a:r>
            <a:r>
              <a:rPr lang="ru-RU" sz="4800" kern="10" dirty="0" smtClean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начение</a:t>
            </a:r>
            <a:endParaRPr lang="ru-RU" sz="4800" kern="10" dirty="0">
              <a:ln w="15875">
                <a:solidFill>
                  <a:srgbClr val="990000"/>
                </a:solidFill>
                <a:round/>
                <a:headEnd/>
                <a:tailEnd/>
              </a:ln>
              <a:solidFill>
                <a:srgbClr val="CC0000"/>
              </a:solidFill>
              <a:latin typeface="Courier New"/>
              <a:cs typeface="Courier New"/>
            </a:endParaRPr>
          </a:p>
          <a:p>
            <a:pPr algn="ctr"/>
            <a:r>
              <a:rPr lang="ru-RU" sz="4800" kern="10" dirty="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подвижных игр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oup 5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5815013"/>
            <a:ext cx="72358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Group 5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25" y="4943475"/>
            <a:ext cx="7254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oup 6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144838"/>
            <a:ext cx="709453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roup 5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420813"/>
            <a:ext cx="71675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roup 5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273300"/>
            <a:ext cx="7150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8"/>
          <p:cNvSpPr txBox="1">
            <a:spLocks noChangeArrowheads="1"/>
          </p:cNvSpPr>
          <p:nvPr/>
        </p:nvSpPr>
        <p:spPr bwMode="gray">
          <a:xfrm>
            <a:off x="2124075" y="2349500"/>
            <a:ext cx="59039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С</a:t>
            </a:r>
            <a:r>
              <a:rPr lang="en-US" sz="1600" b="1"/>
              <a:t> </a:t>
            </a:r>
            <a:r>
              <a:rPr lang="ru-RU" sz="1600" b="1"/>
              <a:t>ходьбой, прыжками, бегом, с элементами</a:t>
            </a:r>
          </a:p>
          <a:p>
            <a:pPr eaLnBrk="0" hangingPunct="0"/>
            <a:r>
              <a:rPr lang="ru-RU" sz="1600" b="1"/>
              <a:t>    лазания, метания. </a:t>
            </a:r>
            <a:endParaRPr lang="ru-RU" b="1"/>
          </a:p>
        </p:txBody>
      </p:sp>
      <p:sp>
        <p:nvSpPr>
          <p:cNvPr id="16391" name="Text Box 25"/>
          <p:cNvSpPr txBox="1">
            <a:spLocks noChangeArrowheads="1"/>
          </p:cNvSpPr>
          <p:nvPr/>
        </p:nvSpPr>
        <p:spPr bwMode="gray">
          <a:xfrm>
            <a:off x="1476375" y="4941888"/>
            <a:ext cx="76676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dirty="0">
                <a:cs typeface="Arial" charset="0"/>
              </a:rPr>
              <a:t>Сюжетные (зайцы и волк, медведь и пчелы), </a:t>
            </a:r>
            <a:r>
              <a:rPr lang="ru-RU" sz="1600" b="1" dirty="0"/>
              <a:t>бессюжетные</a:t>
            </a:r>
          </a:p>
          <a:p>
            <a:pPr eaLnBrk="0" hangingPunct="0"/>
            <a:r>
              <a:rPr lang="ru-RU" sz="1600" b="1" dirty="0"/>
              <a:t>(«найди себе пару»), хороводные, игры – </a:t>
            </a:r>
            <a:r>
              <a:rPr lang="ru-RU" sz="1600" b="1" dirty="0" smtClean="0"/>
              <a:t>аттракционы,</a:t>
            </a:r>
            <a:endParaRPr lang="ru-RU" sz="1600" b="1" dirty="0">
              <a:cs typeface="Arial" charset="0"/>
            </a:endParaRPr>
          </a:p>
          <a:p>
            <a:pPr eaLnBrk="0" hangingPunct="0"/>
            <a:r>
              <a:rPr lang="ru-RU" sz="1600" b="1" dirty="0">
                <a:cs typeface="Arial" charset="0"/>
              </a:rPr>
              <a:t>и</a:t>
            </a:r>
            <a:r>
              <a:rPr lang="ru-RU" sz="1600" b="1" dirty="0" smtClean="0">
                <a:cs typeface="Arial" charset="0"/>
              </a:rPr>
              <a:t>гры-забавы </a:t>
            </a:r>
            <a:r>
              <a:rPr lang="ru-RU" sz="1600" b="1" dirty="0">
                <a:cs typeface="Arial" charset="0"/>
              </a:rPr>
              <a:t>(«коза-рогатая</a:t>
            </a:r>
            <a:r>
              <a:rPr lang="ru-RU" sz="1600" b="1" dirty="0" smtClean="0">
                <a:cs typeface="Arial" charset="0"/>
              </a:rPr>
              <a:t>»), игры с элементами спорта.</a:t>
            </a:r>
            <a:r>
              <a:rPr lang="ru-RU" sz="1600" dirty="0" smtClean="0">
                <a:cs typeface="Arial" charset="0"/>
              </a:rPr>
              <a:t>. </a:t>
            </a:r>
            <a:endParaRPr lang="en-US" sz="1600" dirty="0">
              <a:cs typeface="Arial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gray">
          <a:xfrm>
            <a:off x="1052513" y="44450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pic>
        <p:nvPicPr>
          <p:cNvPr id="16394" name="Group 5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425" y="4011613"/>
            <a:ext cx="7169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25"/>
          <p:cNvSpPr txBox="1">
            <a:spLocks noChangeArrowheads="1"/>
          </p:cNvSpPr>
          <p:nvPr/>
        </p:nvSpPr>
        <p:spPr bwMode="gray">
          <a:xfrm>
            <a:off x="2195513" y="3357563"/>
            <a:ext cx="5759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малой, средней и высокой подвижности.</a:t>
            </a:r>
            <a:endParaRPr lang="en-US">
              <a:cs typeface="Arial" charset="0"/>
            </a:endParaRPr>
          </a:p>
        </p:txBody>
      </p:sp>
      <p:pic>
        <p:nvPicPr>
          <p:cNvPr id="16396" name="Прямоугольник 7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325" y="60325"/>
            <a:ext cx="698658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8"/>
          <p:cNvSpPr txBox="1">
            <a:spLocks noChangeArrowheads="1"/>
          </p:cNvSpPr>
          <p:nvPr/>
        </p:nvSpPr>
        <p:spPr bwMode="gray">
          <a:xfrm>
            <a:off x="2124075" y="1628775"/>
            <a:ext cx="5832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Для младшей, средней и старшей возрастных групп</a:t>
            </a:r>
          </a:p>
        </p:txBody>
      </p:sp>
      <p:grpSp>
        <p:nvGrpSpPr>
          <p:cNvPr id="16398" name="Group 5"/>
          <p:cNvGrpSpPr>
            <a:grpSpLocks noChangeAspect="1"/>
          </p:cNvGrpSpPr>
          <p:nvPr/>
        </p:nvGrpSpPr>
        <p:grpSpPr bwMode="auto">
          <a:xfrm>
            <a:off x="0" y="1412875"/>
            <a:ext cx="1547813" cy="863600"/>
            <a:chOff x="802" y="845"/>
            <a:chExt cx="827" cy="826"/>
          </a:xfrm>
        </p:grpSpPr>
        <p:sp>
          <p:nvSpPr>
            <p:cNvPr id="16428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9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30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399" name="Group 5"/>
          <p:cNvGrpSpPr>
            <a:grpSpLocks noChangeAspect="1"/>
          </p:cNvGrpSpPr>
          <p:nvPr/>
        </p:nvGrpSpPr>
        <p:grpSpPr bwMode="auto">
          <a:xfrm>
            <a:off x="7596188" y="2205038"/>
            <a:ext cx="1547812" cy="1008062"/>
            <a:chOff x="802" y="845"/>
            <a:chExt cx="827" cy="826"/>
          </a:xfrm>
        </p:grpSpPr>
        <p:sp>
          <p:nvSpPr>
            <p:cNvPr id="16425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7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0" name="Group 5"/>
          <p:cNvGrpSpPr>
            <a:grpSpLocks noChangeAspect="1"/>
          </p:cNvGrpSpPr>
          <p:nvPr/>
        </p:nvGrpSpPr>
        <p:grpSpPr bwMode="auto">
          <a:xfrm>
            <a:off x="0" y="3141663"/>
            <a:ext cx="1476375" cy="935037"/>
            <a:chOff x="802" y="845"/>
            <a:chExt cx="827" cy="826"/>
          </a:xfrm>
        </p:grpSpPr>
        <p:sp>
          <p:nvSpPr>
            <p:cNvPr id="16422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3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1" name="Group 5"/>
          <p:cNvGrpSpPr>
            <a:grpSpLocks noChangeAspect="1"/>
          </p:cNvGrpSpPr>
          <p:nvPr/>
        </p:nvGrpSpPr>
        <p:grpSpPr bwMode="auto">
          <a:xfrm>
            <a:off x="7524750" y="5661025"/>
            <a:ext cx="1619250" cy="1008063"/>
            <a:chOff x="802" y="845"/>
            <a:chExt cx="827" cy="826"/>
          </a:xfrm>
        </p:grpSpPr>
        <p:sp>
          <p:nvSpPr>
            <p:cNvPr id="1641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2" name="Group 5"/>
          <p:cNvGrpSpPr>
            <a:grpSpLocks noChangeAspect="1"/>
          </p:cNvGrpSpPr>
          <p:nvPr/>
        </p:nvGrpSpPr>
        <p:grpSpPr bwMode="auto">
          <a:xfrm>
            <a:off x="0" y="4868863"/>
            <a:ext cx="1476375" cy="1008062"/>
            <a:chOff x="802" y="845"/>
            <a:chExt cx="827" cy="826"/>
          </a:xfrm>
        </p:grpSpPr>
        <p:sp>
          <p:nvSpPr>
            <p:cNvPr id="1641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03" name="Text Box 18"/>
          <p:cNvSpPr txBox="1">
            <a:spLocks noChangeArrowheads="1"/>
          </p:cNvSpPr>
          <p:nvPr/>
        </p:nvSpPr>
        <p:spPr bwMode="gray">
          <a:xfrm>
            <a:off x="0" y="1628775"/>
            <a:ext cx="1476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возрасту</a:t>
            </a: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gray">
          <a:xfrm>
            <a:off x="0" y="3284538"/>
            <a:ext cx="14763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степени </a:t>
            </a:r>
            <a:r>
              <a:rPr lang="ru-RU" sz="1200" b="1">
                <a:latin typeface="Verdana" pitchFamily="34" charset="0"/>
              </a:rPr>
              <a:t>подвижности</a:t>
            </a: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gray">
          <a:xfrm>
            <a:off x="0" y="4941888"/>
            <a:ext cx="16192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содержанию</a:t>
            </a:r>
          </a:p>
        </p:txBody>
      </p:sp>
      <p:sp>
        <p:nvSpPr>
          <p:cNvPr id="16406" name="Text Box 18"/>
          <p:cNvSpPr txBox="1">
            <a:spLocks noChangeArrowheads="1"/>
          </p:cNvSpPr>
          <p:nvPr/>
        </p:nvSpPr>
        <p:spPr bwMode="gray">
          <a:xfrm>
            <a:off x="7740650" y="2349500"/>
            <a:ext cx="12604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видам движений</a:t>
            </a:r>
            <a:endParaRPr lang="ru-RU" sz="1200" b="1">
              <a:latin typeface="Verdana" pitchFamily="34" charset="0"/>
            </a:endParaRPr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gray">
          <a:xfrm rot="10800000" flipV="1">
            <a:off x="7380288" y="5805488"/>
            <a:ext cx="2019300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200" b="1">
                <a:latin typeface="Verdana" pitchFamily="34" charset="0"/>
              </a:rPr>
              <a:t>по пособиям,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использующимся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в игре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gray">
          <a:xfrm>
            <a:off x="2195513" y="6021388"/>
            <a:ext cx="51133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с мячом, лентам, обручами и т. д</a:t>
            </a:r>
            <a:endParaRPr lang="en-US">
              <a:cs typeface="Arial" charset="0"/>
            </a:endParaRPr>
          </a:p>
        </p:txBody>
      </p:sp>
      <p:grpSp>
        <p:nvGrpSpPr>
          <p:cNvPr id="16409" name="Group 5"/>
          <p:cNvGrpSpPr>
            <a:grpSpLocks noChangeAspect="1"/>
          </p:cNvGrpSpPr>
          <p:nvPr/>
        </p:nvGrpSpPr>
        <p:grpSpPr bwMode="auto">
          <a:xfrm>
            <a:off x="7596188" y="3933825"/>
            <a:ext cx="1547812" cy="1008063"/>
            <a:chOff x="802" y="845"/>
            <a:chExt cx="827" cy="826"/>
          </a:xfrm>
        </p:grpSpPr>
        <p:sp>
          <p:nvSpPr>
            <p:cNvPr id="16413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0" name="Text Box 18"/>
          <p:cNvSpPr txBox="1">
            <a:spLocks noChangeArrowheads="1"/>
          </p:cNvSpPr>
          <p:nvPr/>
        </p:nvSpPr>
        <p:spPr bwMode="gray">
          <a:xfrm>
            <a:off x="7667625" y="4076700"/>
            <a:ext cx="1476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форме 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организации</a:t>
            </a: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gray">
          <a:xfrm>
            <a:off x="2124075" y="4292600"/>
            <a:ext cx="554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Линейные, круговые,врассыпную.</a:t>
            </a:r>
            <a:endParaRPr lang="en-US">
              <a:cs typeface="Arial" charset="0"/>
            </a:endParaRPr>
          </a:p>
        </p:txBody>
      </p:sp>
      <p:pic>
        <p:nvPicPr>
          <p:cNvPr id="16412" name="Picture 1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1725" y="188913"/>
            <a:ext cx="15017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goltum0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5038"/>
            <a:ext cx="7632700" cy="4248150"/>
          </a:xfrm>
          <a:prstGeom prst="rect">
            <a:avLst/>
          </a:prstGeom>
          <a:noFill/>
          <a:ln w="53975">
            <a:solidFill>
              <a:srgbClr val="3399FF">
                <a:alpha val="61176"/>
              </a:srgbClr>
            </a:solidFill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51050" y="2205038"/>
            <a:ext cx="7777163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 dirty="0"/>
              <a:t>         </a:t>
            </a:r>
            <a:endParaRPr lang="ru-RU" b="1" i="1" dirty="0" smtClean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 smtClean="0"/>
              <a:t>Принцип постепенности</a:t>
            </a:r>
            <a:r>
              <a:rPr lang="ru-RU" dirty="0" smtClean="0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 smtClean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 smtClean="0"/>
              <a:t>Принцип доступности</a:t>
            </a:r>
            <a:r>
              <a:rPr lang="ru-RU" dirty="0" smtClean="0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 dirty="0" smtClean="0"/>
              <a:t>    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 smtClean="0"/>
              <a:t>Принцип учета возрастного развития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 dirty="0" smtClean="0"/>
              <a:t>     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 smtClean="0"/>
              <a:t>Принцип чередования нагрузки</a:t>
            </a:r>
            <a:r>
              <a:rPr lang="ru-RU" dirty="0" smtClean="0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 dirty="0" smtClean="0"/>
              <a:t>     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 smtClean="0"/>
              <a:t>Принцип наглядности</a:t>
            </a:r>
            <a:r>
              <a:rPr lang="ru-RU" dirty="0" smtClean="0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 dirty="0" smtClean="0"/>
              <a:t>     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 dirty="0" smtClean="0"/>
              <a:t>Принцип индивидуальности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 dirty="0" smtClean="0"/>
              <a:t>    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dirty="0" smtClean="0"/>
              <a:t> </a:t>
            </a:r>
            <a:r>
              <a:rPr lang="ru-RU" b="1" i="1" dirty="0" smtClean="0"/>
              <a:t>Принцип </a:t>
            </a:r>
            <a:r>
              <a:rPr lang="ru-RU" b="1" i="1" dirty="0"/>
              <a:t>систематичности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 dirty="0" smtClean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 dirty="0" smtClean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dirty="0"/>
          </a:p>
          <a:p>
            <a:pPr marL="342900" indent="-342900" eaLnBrk="0" hangingPunct="0">
              <a:buClr>
                <a:srgbClr val="0066FF"/>
              </a:buClr>
            </a:pPr>
            <a:r>
              <a:rPr lang="ru-RU" dirty="0" smtClean="0"/>
              <a:t>  </a:t>
            </a:r>
            <a:endParaRPr lang="ru-RU" b="1" i="1" dirty="0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 dirty="0"/>
          </a:p>
        </p:txBody>
      </p:sp>
      <p:sp>
        <p:nvSpPr>
          <p:cNvPr id="17412" name="WordArt 23"/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60483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методические </a:t>
            </a:r>
          </a:p>
          <a:p>
            <a:pPr algn="ctr"/>
            <a:r>
              <a:rPr lang="ru-RU" sz="36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принципы</a:t>
            </a:r>
          </a:p>
        </p:txBody>
      </p:sp>
      <p:pic>
        <p:nvPicPr>
          <p:cNvPr id="6" name="Рисунок 5" descr="C:\Documents and Settings\Администратор\Рабочий стол\фото валя\Изображение 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643446"/>
            <a:ext cx="2346960" cy="176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4045</TotalTime>
  <Words>597</Words>
  <Application>Microsoft Office PowerPoint</Application>
  <PresentationFormat>Экран (4:3)</PresentationFormat>
  <Paragraphs>163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Шары</vt:lpstr>
      <vt:lpstr>Слайд 1</vt:lpstr>
      <vt:lpstr>Слайд 2</vt:lpstr>
      <vt:lpstr>«Двигательная активность – это естественная потребность детей в движении, удовлетворение которой является условием их полноценного развития». Профессор И. А. Аршавский </vt:lpstr>
      <vt:lpstr> Актуальность: В наше время дети испытывают «двигательный дефицит», т.к. движения часто заменяются просмотром телевизионных программ, компьютерными играми. Слабослышащие дети отличаются от своих слышащих сверстников соматической ослабленностью, недостаточной подвижностью, отставанием в физическом и моторном развитии, а также характерными особенностями и нарушениями в осанке и моторике. Отставание в физическом и моторном развитии влияют на развитие: внимания, памяти, речи, воображения, самостоятельности и инициативы. В связи с этим актуальным является поиск путей физического и моторного развития дошкольников, эффективных средств развития двигательной сферы ребенка, развитие интереса к движению на основе жизненной потребности быть ловким, сильным, смелым. Мы считаем, что подвижная игра является естественным спутником развития движения, источником радостных эмоций.</vt:lpstr>
      <vt:lpstr> Цель: Развивать двигательные способности детей с ОВЗ (слабослышащих) через организацию оптимального двигательного режима, способствующего удовлетворению естественной потребности каждого ребёнка в движении. Задачи: 1. Организовать условия для реализации оптимальной двигательной нагрузки каждого ребёнка с учётом его двигательных потребностей и возможностей; 2. Создать картотеку, классифицирующую подвижные игры в соответствии с возрастными особенностями воспитанников;  3. Научить детей самостоятельно выбирать и выполнять подвижные игры; 4. Привлечь родителей к созданию атрибутов для подвижных игр. </vt:lpstr>
      <vt:lpstr>Недостаток развития речи,  малый запас слов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231</cp:revision>
  <dcterms:created xsi:type="dcterms:W3CDTF">2011-09-24T03:34:18Z</dcterms:created>
  <dcterms:modified xsi:type="dcterms:W3CDTF">2013-11-19T09:10:43Z</dcterms:modified>
</cp:coreProperties>
</file>