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2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0000FF"/>
    <a:srgbClr val="FF66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12C82-DCDD-46A6-8FEE-0883F8CC27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FAFC3-F380-44A2-8795-2799F3219B8E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Соблюдение правил </a:t>
          </a:r>
          <a:r>
            <a:rPr lang="ru-RU" b="1" dirty="0" smtClean="0"/>
            <a:t>пожарной безопасности</a:t>
          </a:r>
          <a:endParaRPr lang="ru-RU" b="1" dirty="0"/>
        </a:p>
      </dgm:t>
    </dgm:pt>
    <dgm:pt modelId="{7FC7A774-16CB-4758-B2F5-D70DDEABFE0C}" type="parTrans" cxnId="{C1EA0A86-8F32-4B65-8B7F-68F78BC37469}">
      <dgm:prSet/>
      <dgm:spPr/>
      <dgm:t>
        <a:bodyPr/>
        <a:lstStyle/>
        <a:p>
          <a:endParaRPr lang="ru-RU"/>
        </a:p>
      </dgm:t>
    </dgm:pt>
    <dgm:pt modelId="{4D084C15-E3E3-4081-ADBB-2F41FF69B263}" type="sibTrans" cxnId="{C1EA0A86-8F32-4B65-8B7F-68F78BC37469}">
      <dgm:prSet/>
      <dgm:spPr/>
      <dgm:t>
        <a:bodyPr/>
        <a:lstStyle/>
        <a:p>
          <a:endParaRPr lang="ru-RU"/>
        </a:p>
      </dgm:t>
    </dgm:pt>
    <dgm:pt modelId="{3310B4A3-29A7-4B79-985E-7DFA0C5C424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0" dirty="0" err="1" smtClean="0"/>
            <a:t>Противотеррористические</a:t>
          </a:r>
          <a:r>
            <a:rPr lang="ru-RU" b="1" dirty="0" smtClean="0"/>
            <a:t> мероприятия</a:t>
          </a:r>
          <a:endParaRPr lang="ru-RU" b="1" dirty="0"/>
        </a:p>
      </dgm:t>
    </dgm:pt>
    <dgm:pt modelId="{CFFD392C-CB77-455D-9244-F74F5F054D3B}" type="parTrans" cxnId="{E617E3EE-7487-437C-89C5-D758521176E4}">
      <dgm:prSet/>
      <dgm:spPr/>
      <dgm:t>
        <a:bodyPr/>
        <a:lstStyle/>
        <a:p>
          <a:endParaRPr lang="ru-RU"/>
        </a:p>
      </dgm:t>
    </dgm:pt>
    <dgm:pt modelId="{AFD89C27-4C5D-4791-A8EE-19A3BDCDFB9D}" type="sibTrans" cxnId="{E617E3EE-7487-437C-89C5-D758521176E4}">
      <dgm:prSet/>
      <dgm:spPr/>
      <dgm:t>
        <a:bodyPr/>
        <a:lstStyle/>
        <a:p>
          <a:endParaRPr lang="ru-RU"/>
        </a:p>
      </dgm:t>
    </dgm:pt>
    <dgm:pt modelId="{C108C1CE-473D-4679-A469-87B63C43175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Оказание первой помощи (доврачебная помощь)</a:t>
          </a:r>
          <a:endParaRPr lang="ru-RU" dirty="0"/>
        </a:p>
      </dgm:t>
    </dgm:pt>
    <dgm:pt modelId="{6B7DAF23-19C6-4961-800A-32510E3FCC43}" type="parTrans" cxnId="{30FCE38F-F32C-4ED3-B3EE-9B2930287936}">
      <dgm:prSet/>
      <dgm:spPr/>
      <dgm:t>
        <a:bodyPr/>
        <a:lstStyle/>
        <a:p>
          <a:endParaRPr lang="ru-RU"/>
        </a:p>
      </dgm:t>
    </dgm:pt>
    <dgm:pt modelId="{B77D8BFD-34DB-486E-9FFB-4B0B8B8D7D48}" type="sibTrans" cxnId="{30FCE38F-F32C-4ED3-B3EE-9B2930287936}">
      <dgm:prSet/>
      <dgm:spPr/>
      <dgm:t>
        <a:bodyPr/>
        <a:lstStyle/>
        <a:p>
          <a:endParaRPr lang="ru-RU"/>
        </a:p>
      </dgm:t>
    </dgm:pt>
    <dgm:pt modelId="{2BA05522-0281-44A3-8D83-83F2D84A9D4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Соблюдение правил </a:t>
          </a:r>
          <a:r>
            <a:rPr lang="ru-RU" b="1" dirty="0" err="1" smtClean="0">
              <a:solidFill>
                <a:schemeClr val="tx1"/>
              </a:solidFill>
            </a:rPr>
            <a:t>Электро</a:t>
          </a:r>
          <a:r>
            <a:rPr lang="ru-RU" b="1" dirty="0" smtClean="0">
              <a:solidFill>
                <a:schemeClr val="tx1"/>
              </a:solidFill>
            </a:rPr>
            <a:t> безопасность</a:t>
          </a:r>
          <a:endParaRPr lang="ru-RU" b="1" dirty="0">
            <a:solidFill>
              <a:schemeClr val="tx1"/>
            </a:solidFill>
          </a:endParaRPr>
        </a:p>
      </dgm:t>
    </dgm:pt>
    <dgm:pt modelId="{C8381287-8AD7-43FE-A264-F04259315B16}" type="parTrans" cxnId="{D838E032-BDE8-4DFC-95AF-728FD3FFBDF1}">
      <dgm:prSet/>
      <dgm:spPr/>
      <dgm:t>
        <a:bodyPr/>
        <a:lstStyle/>
        <a:p>
          <a:endParaRPr lang="ru-RU"/>
        </a:p>
      </dgm:t>
    </dgm:pt>
    <dgm:pt modelId="{91F715B4-3122-428E-8281-16FE68015FE0}" type="sibTrans" cxnId="{D838E032-BDE8-4DFC-95AF-728FD3FFBDF1}">
      <dgm:prSet/>
      <dgm:spPr/>
      <dgm:t>
        <a:bodyPr/>
        <a:lstStyle/>
        <a:p>
          <a:endParaRPr lang="ru-RU"/>
        </a:p>
      </dgm:t>
    </dgm:pt>
    <dgm:pt modelId="{FAEC7F65-EE8A-430B-BFEF-8C627EFEF41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Соблюдение Санитарно – гигиенических правил  (</a:t>
          </a:r>
          <a:r>
            <a:rPr lang="ru-RU" dirty="0" err="1" smtClean="0"/>
            <a:t>СаНпин</a:t>
          </a:r>
          <a:r>
            <a:rPr lang="ru-RU" dirty="0" smtClean="0"/>
            <a:t>)</a:t>
          </a:r>
          <a:endParaRPr lang="ru-RU" dirty="0"/>
        </a:p>
      </dgm:t>
    </dgm:pt>
    <dgm:pt modelId="{F2C85B59-2FFB-46FB-ABA8-AA234BE803FA}" type="parTrans" cxnId="{4CC1F85B-64A4-4F9F-9606-EB90A4CC68A5}">
      <dgm:prSet/>
      <dgm:spPr/>
      <dgm:t>
        <a:bodyPr/>
        <a:lstStyle/>
        <a:p>
          <a:endParaRPr lang="ru-RU"/>
        </a:p>
      </dgm:t>
    </dgm:pt>
    <dgm:pt modelId="{4A36A7F4-E2F5-47E5-83CB-B8E82DF48773}" type="sibTrans" cxnId="{4CC1F85B-64A4-4F9F-9606-EB90A4CC68A5}">
      <dgm:prSet/>
      <dgm:spPr/>
      <dgm:t>
        <a:bodyPr/>
        <a:lstStyle/>
        <a:p>
          <a:endParaRPr lang="ru-RU"/>
        </a:p>
      </dgm:t>
    </dgm:pt>
    <dgm:pt modelId="{2BB4089F-C1FC-48FE-93BF-F49E930FE473}">
      <dgm:prSet phldrT="[Текст]"/>
      <dgm:spPr/>
      <dgm:t>
        <a:bodyPr/>
        <a:lstStyle/>
        <a:p>
          <a:r>
            <a:rPr lang="ru-RU" dirty="0" smtClean="0"/>
            <a:t>Соблюдение  правил дорожного движения</a:t>
          </a:r>
          <a:endParaRPr lang="ru-RU" dirty="0"/>
        </a:p>
      </dgm:t>
    </dgm:pt>
    <dgm:pt modelId="{7A2AF352-F515-41D8-B482-3ADC5583705E}" type="parTrans" cxnId="{AE9BCED4-F5D0-41E4-8F89-DAE398761979}">
      <dgm:prSet/>
      <dgm:spPr/>
      <dgm:t>
        <a:bodyPr/>
        <a:lstStyle/>
        <a:p>
          <a:endParaRPr lang="ru-RU"/>
        </a:p>
      </dgm:t>
    </dgm:pt>
    <dgm:pt modelId="{B5B82943-076A-44F8-85D1-99603E55E47A}" type="sibTrans" cxnId="{AE9BCED4-F5D0-41E4-8F89-DAE398761979}">
      <dgm:prSet/>
      <dgm:spPr/>
      <dgm:t>
        <a:bodyPr/>
        <a:lstStyle/>
        <a:p>
          <a:endParaRPr lang="ru-RU"/>
        </a:p>
      </dgm:t>
    </dgm:pt>
    <dgm:pt modelId="{9C6662AD-02EA-42D9-9AAF-1046F1A124B3}">
      <dgm:prSet phldrT="[Текст]"/>
      <dgm:spPr>
        <a:solidFill>
          <a:srgbClr val="0000FF"/>
        </a:solidFill>
      </dgm:spPr>
      <dgm:t>
        <a:bodyPr/>
        <a:lstStyle/>
        <a:p>
          <a:r>
            <a:rPr lang="ru-RU" dirty="0" smtClean="0"/>
            <a:t>Соблюдение </a:t>
          </a:r>
          <a:r>
            <a:rPr lang="ru-RU" smtClean="0"/>
            <a:t>инструкция по Охране </a:t>
          </a:r>
          <a:r>
            <a:rPr lang="ru-RU" dirty="0" smtClean="0"/>
            <a:t>жизни и здоровья детей и работника</a:t>
          </a:r>
          <a:endParaRPr lang="ru-RU" dirty="0"/>
        </a:p>
      </dgm:t>
    </dgm:pt>
    <dgm:pt modelId="{BF3B9271-3A92-4E81-82A0-810F1D7AAA40}" type="parTrans" cxnId="{AF6AB9E6-206F-4DF8-AFB6-94F6497A8047}">
      <dgm:prSet/>
      <dgm:spPr/>
      <dgm:t>
        <a:bodyPr/>
        <a:lstStyle/>
        <a:p>
          <a:endParaRPr lang="ru-RU"/>
        </a:p>
      </dgm:t>
    </dgm:pt>
    <dgm:pt modelId="{E25FE62A-9166-4DA8-A871-579CEAE851F2}" type="sibTrans" cxnId="{AF6AB9E6-206F-4DF8-AFB6-94F6497A8047}">
      <dgm:prSet/>
      <dgm:spPr/>
      <dgm:t>
        <a:bodyPr/>
        <a:lstStyle/>
        <a:p>
          <a:endParaRPr lang="ru-RU"/>
        </a:p>
      </dgm:t>
    </dgm:pt>
    <dgm:pt modelId="{85B6EC01-7B5A-4D96-ACD1-ECA7B0276DE9}" type="pres">
      <dgm:prSet presAssocID="{4EC12C82-DCDD-46A6-8FEE-0883F8CC2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0382-1CEC-4C7C-8E07-00B5FCF80BD6}" type="pres">
      <dgm:prSet presAssocID="{6F7FAFC3-F380-44A2-8795-2799F3219B8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F6A81-53FA-4AA0-8421-9A6CF0E9CEDA}" type="pres">
      <dgm:prSet presAssocID="{4D084C15-E3E3-4081-ADBB-2F41FF69B263}" presName="sibTrans" presStyleCnt="0"/>
      <dgm:spPr/>
    </dgm:pt>
    <dgm:pt modelId="{A8F56C71-B742-4AF0-BE55-02FC13C1BFC2}" type="pres">
      <dgm:prSet presAssocID="{3310B4A3-29A7-4B79-985E-7DFA0C5C424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FF241-B296-4CEA-B3A1-2396EABF6CD0}" type="pres">
      <dgm:prSet presAssocID="{AFD89C27-4C5D-4791-A8EE-19A3BDCDFB9D}" presName="sibTrans" presStyleCnt="0"/>
      <dgm:spPr/>
    </dgm:pt>
    <dgm:pt modelId="{3947BE21-8744-4DEA-BFB4-EB460CC149E0}" type="pres">
      <dgm:prSet presAssocID="{C108C1CE-473D-4679-A469-87B63C4317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E9B16-ACE7-468A-B59D-42341AE1669F}" type="pres">
      <dgm:prSet presAssocID="{B77D8BFD-34DB-486E-9FFB-4B0B8B8D7D48}" presName="sibTrans" presStyleCnt="0"/>
      <dgm:spPr/>
    </dgm:pt>
    <dgm:pt modelId="{CE528571-FEE1-44A4-829B-CD858128C934}" type="pres">
      <dgm:prSet presAssocID="{2BA05522-0281-44A3-8D83-83F2D84A9D4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CCBA-D1E4-4CB2-989B-0B78B31FEBAB}" type="pres">
      <dgm:prSet presAssocID="{91F715B4-3122-428E-8281-16FE68015FE0}" presName="sibTrans" presStyleCnt="0"/>
      <dgm:spPr/>
    </dgm:pt>
    <dgm:pt modelId="{760400D7-1D79-45DF-8170-655AA9F89083}" type="pres">
      <dgm:prSet presAssocID="{FAEC7F65-EE8A-430B-BFEF-8C627EFEF4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DE28F-D58F-459B-88AA-3752438E8ACA}" type="pres">
      <dgm:prSet presAssocID="{4A36A7F4-E2F5-47E5-83CB-B8E82DF48773}" presName="sibTrans" presStyleCnt="0"/>
      <dgm:spPr/>
    </dgm:pt>
    <dgm:pt modelId="{D89EA6AA-5302-4119-B425-AF811347C547}" type="pres">
      <dgm:prSet presAssocID="{2BB4089F-C1FC-48FE-93BF-F49E930FE47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F5A03-DCC3-49EF-A7C7-1DEAF4E21E9C}" type="pres">
      <dgm:prSet presAssocID="{B5B82943-076A-44F8-85D1-99603E55E47A}" presName="sibTrans" presStyleCnt="0"/>
      <dgm:spPr/>
    </dgm:pt>
    <dgm:pt modelId="{4F398B19-2FFF-49DA-8F06-BFB50A1CA9EF}" type="pres">
      <dgm:prSet presAssocID="{9C6662AD-02EA-42D9-9AAF-1046F1A124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7E3EE-7487-437C-89C5-D758521176E4}" srcId="{4EC12C82-DCDD-46A6-8FEE-0883F8CC2712}" destId="{3310B4A3-29A7-4B79-985E-7DFA0C5C4249}" srcOrd="1" destOrd="0" parTransId="{CFFD392C-CB77-455D-9244-F74F5F054D3B}" sibTransId="{AFD89C27-4C5D-4791-A8EE-19A3BDCDFB9D}"/>
    <dgm:cxn modelId="{EDEC4624-E29B-41C9-B85E-4299CFF4858C}" type="presOf" srcId="{3310B4A3-29A7-4B79-985E-7DFA0C5C4249}" destId="{A8F56C71-B742-4AF0-BE55-02FC13C1BFC2}" srcOrd="0" destOrd="0" presId="urn:microsoft.com/office/officeart/2005/8/layout/default"/>
    <dgm:cxn modelId="{4CC1F85B-64A4-4F9F-9606-EB90A4CC68A5}" srcId="{4EC12C82-DCDD-46A6-8FEE-0883F8CC2712}" destId="{FAEC7F65-EE8A-430B-BFEF-8C627EFEF412}" srcOrd="4" destOrd="0" parTransId="{F2C85B59-2FFB-46FB-ABA8-AA234BE803FA}" sibTransId="{4A36A7F4-E2F5-47E5-83CB-B8E82DF48773}"/>
    <dgm:cxn modelId="{30FCE38F-F32C-4ED3-B3EE-9B2930287936}" srcId="{4EC12C82-DCDD-46A6-8FEE-0883F8CC2712}" destId="{C108C1CE-473D-4679-A469-87B63C43175E}" srcOrd="2" destOrd="0" parTransId="{6B7DAF23-19C6-4961-800A-32510E3FCC43}" sibTransId="{B77D8BFD-34DB-486E-9FFB-4B0B8B8D7D48}"/>
    <dgm:cxn modelId="{5635F44F-4D7D-4F33-89B5-89A15253521F}" type="presOf" srcId="{9C6662AD-02EA-42D9-9AAF-1046F1A124B3}" destId="{4F398B19-2FFF-49DA-8F06-BFB50A1CA9EF}" srcOrd="0" destOrd="0" presId="urn:microsoft.com/office/officeart/2005/8/layout/default"/>
    <dgm:cxn modelId="{94C165D6-0D8A-4DD0-A718-3F37D279EE10}" type="presOf" srcId="{C108C1CE-473D-4679-A469-87B63C43175E}" destId="{3947BE21-8744-4DEA-BFB4-EB460CC149E0}" srcOrd="0" destOrd="0" presId="urn:microsoft.com/office/officeart/2005/8/layout/default"/>
    <dgm:cxn modelId="{AE9BCED4-F5D0-41E4-8F89-DAE398761979}" srcId="{4EC12C82-DCDD-46A6-8FEE-0883F8CC2712}" destId="{2BB4089F-C1FC-48FE-93BF-F49E930FE473}" srcOrd="5" destOrd="0" parTransId="{7A2AF352-F515-41D8-B482-3ADC5583705E}" sibTransId="{B5B82943-076A-44F8-85D1-99603E55E47A}"/>
    <dgm:cxn modelId="{4411CD91-09A3-4390-B536-E6B972A7AAED}" type="presOf" srcId="{4EC12C82-DCDD-46A6-8FEE-0883F8CC2712}" destId="{85B6EC01-7B5A-4D96-ACD1-ECA7B0276DE9}" srcOrd="0" destOrd="0" presId="urn:microsoft.com/office/officeart/2005/8/layout/default"/>
    <dgm:cxn modelId="{AF6AB9E6-206F-4DF8-AFB6-94F6497A8047}" srcId="{4EC12C82-DCDD-46A6-8FEE-0883F8CC2712}" destId="{9C6662AD-02EA-42D9-9AAF-1046F1A124B3}" srcOrd="6" destOrd="0" parTransId="{BF3B9271-3A92-4E81-82A0-810F1D7AAA40}" sibTransId="{E25FE62A-9166-4DA8-A871-579CEAE851F2}"/>
    <dgm:cxn modelId="{015A986A-E3FE-4DF0-823C-EF5D1A023E57}" type="presOf" srcId="{FAEC7F65-EE8A-430B-BFEF-8C627EFEF412}" destId="{760400D7-1D79-45DF-8170-655AA9F89083}" srcOrd="0" destOrd="0" presId="urn:microsoft.com/office/officeart/2005/8/layout/default"/>
    <dgm:cxn modelId="{D838E032-BDE8-4DFC-95AF-728FD3FFBDF1}" srcId="{4EC12C82-DCDD-46A6-8FEE-0883F8CC2712}" destId="{2BA05522-0281-44A3-8D83-83F2D84A9D4F}" srcOrd="3" destOrd="0" parTransId="{C8381287-8AD7-43FE-A264-F04259315B16}" sibTransId="{91F715B4-3122-428E-8281-16FE68015FE0}"/>
    <dgm:cxn modelId="{C1EA0A86-8F32-4B65-8B7F-68F78BC37469}" srcId="{4EC12C82-DCDD-46A6-8FEE-0883F8CC2712}" destId="{6F7FAFC3-F380-44A2-8795-2799F3219B8E}" srcOrd="0" destOrd="0" parTransId="{7FC7A774-16CB-4758-B2F5-D70DDEABFE0C}" sibTransId="{4D084C15-E3E3-4081-ADBB-2F41FF69B263}"/>
    <dgm:cxn modelId="{1D01AA6A-2BFB-4145-95CC-B0E1B4B119DA}" type="presOf" srcId="{2BB4089F-C1FC-48FE-93BF-F49E930FE473}" destId="{D89EA6AA-5302-4119-B425-AF811347C547}" srcOrd="0" destOrd="0" presId="urn:microsoft.com/office/officeart/2005/8/layout/default"/>
    <dgm:cxn modelId="{F7E5E88A-24DD-42F1-BFB5-EB526B2D6C5E}" type="presOf" srcId="{2BA05522-0281-44A3-8D83-83F2D84A9D4F}" destId="{CE528571-FEE1-44A4-829B-CD858128C934}" srcOrd="0" destOrd="0" presId="urn:microsoft.com/office/officeart/2005/8/layout/default"/>
    <dgm:cxn modelId="{B7306002-B0BB-450A-A2A9-A36A9D726ECE}" type="presOf" srcId="{6F7FAFC3-F380-44A2-8795-2799F3219B8E}" destId="{AA9D0382-1CEC-4C7C-8E07-00B5FCF80BD6}" srcOrd="0" destOrd="0" presId="urn:microsoft.com/office/officeart/2005/8/layout/default"/>
    <dgm:cxn modelId="{6961940D-0BDC-432F-A775-6F47AB3F1DAC}" type="presParOf" srcId="{85B6EC01-7B5A-4D96-ACD1-ECA7B0276DE9}" destId="{AA9D0382-1CEC-4C7C-8E07-00B5FCF80BD6}" srcOrd="0" destOrd="0" presId="urn:microsoft.com/office/officeart/2005/8/layout/default"/>
    <dgm:cxn modelId="{447A2A9E-DFD6-4322-8E97-5E3EB0F89EDC}" type="presParOf" srcId="{85B6EC01-7B5A-4D96-ACD1-ECA7B0276DE9}" destId="{2DEF6A81-53FA-4AA0-8421-9A6CF0E9CEDA}" srcOrd="1" destOrd="0" presId="urn:microsoft.com/office/officeart/2005/8/layout/default"/>
    <dgm:cxn modelId="{61131343-7291-482F-86AA-02524C428668}" type="presParOf" srcId="{85B6EC01-7B5A-4D96-ACD1-ECA7B0276DE9}" destId="{A8F56C71-B742-4AF0-BE55-02FC13C1BFC2}" srcOrd="2" destOrd="0" presId="urn:microsoft.com/office/officeart/2005/8/layout/default"/>
    <dgm:cxn modelId="{EDFC83A7-EDAE-45C8-AE42-826BF0FA3440}" type="presParOf" srcId="{85B6EC01-7B5A-4D96-ACD1-ECA7B0276DE9}" destId="{556FF241-B296-4CEA-B3A1-2396EABF6CD0}" srcOrd="3" destOrd="0" presId="urn:microsoft.com/office/officeart/2005/8/layout/default"/>
    <dgm:cxn modelId="{B9C74C0D-43D4-4B33-8A93-FB9C498ABAD4}" type="presParOf" srcId="{85B6EC01-7B5A-4D96-ACD1-ECA7B0276DE9}" destId="{3947BE21-8744-4DEA-BFB4-EB460CC149E0}" srcOrd="4" destOrd="0" presId="urn:microsoft.com/office/officeart/2005/8/layout/default"/>
    <dgm:cxn modelId="{C427AB9E-B7A6-4C0C-890C-7ED38400C2CE}" type="presParOf" srcId="{85B6EC01-7B5A-4D96-ACD1-ECA7B0276DE9}" destId="{EBDE9B16-ACE7-468A-B59D-42341AE1669F}" srcOrd="5" destOrd="0" presId="urn:microsoft.com/office/officeart/2005/8/layout/default"/>
    <dgm:cxn modelId="{BCDB20A7-8B70-4E33-8DB0-2B2C3BDBFD99}" type="presParOf" srcId="{85B6EC01-7B5A-4D96-ACD1-ECA7B0276DE9}" destId="{CE528571-FEE1-44A4-829B-CD858128C934}" srcOrd="6" destOrd="0" presId="urn:microsoft.com/office/officeart/2005/8/layout/default"/>
    <dgm:cxn modelId="{C928A3E3-8427-4570-AD92-B7C7A0AEAC53}" type="presParOf" srcId="{85B6EC01-7B5A-4D96-ACD1-ECA7B0276DE9}" destId="{C278CCBA-D1E4-4CB2-989B-0B78B31FEBAB}" srcOrd="7" destOrd="0" presId="urn:microsoft.com/office/officeart/2005/8/layout/default"/>
    <dgm:cxn modelId="{993E7B27-EC80-403C-A7BC-3E6601533126}" type="presParOf" srcId="{85B6EC01-7B5A-4D96-ACD1-ECA7B0276DE9}" destId="{760400D7-1D79-45DF-8170-655AA9F89083}" srcOrd="8" destOrd="0" presId="urn:microsoft.com/office/officeart/2005/8/layout/default"/>
    <dgm:cxn modelId="{4A7579D0-DB73-413C-9F02-B55723C5056B}" type="presParOf" srcId="{85B6EC01-7B5A-4D96-ACD1-ECA7B0276DE9}" destId="{9A9DE28F-D58F-459B-88AA-3752438E8ACA}" srcOrd="9" destOrd="0" presId="urn:microsoft.com/office/officeart/2005/8/layout/default"/>
    <dgm:cxn modelId="{AEA6240A-2586-4CA8-BC6F-B4A1D2A58ACD}" type="presParOf" srcId="{85B6EC01-7B5A-4D96-ACD1-ECA7B0276DE9}" destId="{D89EA6AA-5302-4119-B425-AF811347C547}" srcOrd="10" destOrd="0" presId="urn:microsoft.com/office/officeart/2005/8/layout/default"/>
    <dgm:cxn modelId="{7FA82F74-D3A9-4915-BB7D-1794B6F04406}" type="presParOf" srcId="{85B6EC01-7B5A-4D96-ACD1-ECA7B0276DE9}" destId="{9F9F5A03-DCC3-49EF-A7C7-1DEAF4E21E9C}" srcOrd="11" destOrd="0" presId="urn:microsoft.com/office/officeart/2005/8/layout/default"/>
    <dgm:cxn modelId="{468A31D6-A0DE-4EBF-80F5-84EBE33528D6}" type="presParOf" srcId="{85B6EC01-7B5A-4D96-ACD1-ECA7B0276DE9}" destId="{4F398B19-2FFF-49DA-8F06-BFB50A1CA9E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0382-1CEC-4C7C-8E07-00B5FCF80BD6}">
      <dsp:nvSpPr>
        <dsp:cNvPr id="0" name=""/>
        <dsp:cNvSpPr/>
      </dsp:nvSpPr>
      <dsp:spPr>
        <a:xfrm>
          <a:off x="451737" y="3305"/>
          <a:ext cx="2192938" cy="1315763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Соблюдение правил </a:t>
          </a:r>
          <a:r>
            <a:rPr lang="ru-RU" sz="1400" b="1" kern="1200" dirty="0" smtClean="0"/>
            <a:t>пожарной безопасности</a:t>
          </a:r>
          <a:endParaRPr lang="ru-RU" sz="1400" b="1" kern="1200" dirty="0"/>
        </a:p>
      </dsp:txBody>
      <dsp:txXfrm>
        <a:off x="451737" y="3305"/>
        <a:ext cx="2192938" cy="1315763"/>
      </dsp:txXfrm>
    </dsp:sp>
    <dsp:sp modelId="{A8F56C71-B742-4AF0-BE55-02FC13C1BFC2}">
      <dsp:nvSpPr>
        <dsp:cNvPr id="0" name=""/>
        <dsp:cNvSpPr/>
      </dsp:nvSpPr>
      <dsp:spPr>
        <a:xfrm>
          <a:off x="2863970" y="3305"/>
          <a:ext cx="2192938" cy="131576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/>
            <a:t>Противотеррористические</a:t>
          </a:r>
          <a:r>
            <a:rPr lang="ru-RU" sz="1400" b="1" kern="1200" dirty="0" smtClean="0"/>
            <a:t> мероприятия</a:t>
          </a:r>
          <a:endParaRPr lang="ru-RU" sz="1400" b="1" kern="1200" dirty="0"/>
        </a:p>
      </dsp:txBody>
      <dsp:txXfrm>
        <a:off x="2863970" y="3305"/>
        <a:ext cx="2192938" cy="1315763"/>
      </dsp:txXfrm>
    </dsp:sp>
    <dsp:sp modelId="{3947BE21-8744-4DEA-BFB4-EB460CC149E0}">
      <dsp:nvSpPr>
        <dsp:cNvPr id="0" name=""/>
        <dsp:cNvSpPr/>
      </dsp:nvSpPr>
      <dsp:spPr>
        <a:xfrm>
          <a:off x="5276203" y="3305"/>
          <a:ext cx="2192938" cy="131576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Оказание первой помощи (доврачебная помощь)</a:t>
          </a:r>
          <a:endParaRPr lang="ru-RU" sz="1400" kern="1200" dirty="0"/>
        </a:p>
      </dsp:txBody>
      <dsp:txXfrm>
        <a:off x="5276203" y="3305"/>
        <a:ext cx="2192938" cy="1315763"/>
      </dsp:txXfrm>
    </dsp:sp>
    <dsp:sp modelId="{CE528571-FEE1-44A4-829B-CD858128C934}">
      <dsp:nvSpPr>
        <dsp:cNvPr id="0" name=""/>
        <dsp:cNvSpPr/>
      </dsp:nvSpPr>
      <dsp:spPr>
        <a:xfrm>
          <a:off x="451737" y="1538362"/>
          <a:ext cx="2192938" cy="131576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Соблюдение правил </a:t>
          </a:r>
          <a:r>
            <a:rPr lang="ru-RU" sz="1400" b="1" kern="1200" dirty="0" err="1" smtClean="0">
              <a:solidFill>
                <a:schemeClr val="tx1"/>
              </a:solidFill>
            </a:rPr>
            <a:t>Электро</a:t>
          </a:r>
          <a:r>
            <a:rPr lang="ru-RU" sz="1400" b="1" kern="1200" dirty="0" smtClean="0">
              <a:solidFill>
                <a:schemeClr val="tx1"/>
              </a:solidFill>
            </a:rPr>
            <a:t> безопасность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51737" y="1538362"/>
        <a:ext cx="2192938" cy="1315763"/>
      </dsp:txXfrm>
    </dsp:sp>
    <dsp:sp modelId="{760400D7-1D79-45DF-8170-655AA9F89083}">
      <dsp:nvSpPr>
        <dsp:cNvPr id="0" name=""/>
        <dsp:cNvSpPr/>
      </dsp:nvSpPr>
      <dsp:spPr>
        <a:xfrm>
          <a:off x="2863970" y="1538362"/>
          <a:ext cx="2192938" cy="131576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Соблюдение Санитарно – гигиенических правил  (</a:t>
          </a:r>
          <a:r>
            <a:rPr lang="ru-RU" sz="1400" kern="1200" dirty="0" err="1" smtClean="0"/>
            <a:t>СаНпин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863970" y="1538362"/>
        <a:ext cx="2192938" cy="1315763"/>
      </dsp:txXfrm>
    </dsp:sp>
    <dsp:sp modelId="{D89EA6AA-5302-4119-B425-AF811347C547}">
      <dsp:nvSpPr>
        <dsp:cNvPr id="0" name=""/>
        <dsp:cNvSpPr/>
      </dsp:nvSpPr>
      <dsp:spPr>
        <a:xfrm>
          <a:off x="5276203" y="1538362"/>
          <a:ext cx="2192938" cy="131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Соблюдение  правил дорожного движения</a:t>
          </a:r>
          <a:endParaRPr lang="ru-RU" sz="1400" kern="1200" dirty="0"/>
        </a:p>
      </dsp:txBody>
      <dsp:txXfrm>
        <a:off x="5276203" y="1538362"/>
        <a:ext cx="2192938" cy="1315763"/>
      </dsp:txXfrm>
    </dsp:sp>
    <dsp:sp modelId="{4F398B19-2FFF-49DA-8F06-BFB50A1CA9EF}">
      <dsp:nvSpPr>
        <dsp:cNvPr id="0" name=""/>
        <dsp:cNvSpPr/>
      </dsp:nvSpPr>
      <dsp:spPr>
        <a:xfrm>
          <a:off x="2863970" y="3073419"/>
          <a:ext cx="2192938" cy="1315763"/>
        </a:xfrm>
        <a:prstGeom prst="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Соблюдение </a:t>
          </a:r>
          <a:r>
            <a:rPr lang="ru-RU" sz="1400" kern="1200" smtClean="0"/>
            <a:t>инструкция по Охране </a:t>
          </a:r>
          <a:r>
            <a:rPr lang="ru-RU" sz="1400" kern="1200" dirty="0" smtClean="0"/>
            <a:t>жизни и здоровья детей и работника</a:t>
          </a:r>
          <a:endParaRPr lang="ru-RU" sz="1400" kern="1200" dirty="0"/>
        </a:p>
      </dsp:txBody>
      <dsp:txXfrm>
        <a:off x="2863970" y="3073419"/>
        <a:ext cx="2192938" cy="131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oy.pro/pict/ds_927/docs/2023/&#1041;&#1083;&#1080;&#1094;%20&#1086;&#1087;&#1088;&#1086;&#1089;%20&#1087;&#1086;%20&#1087;&#1088;&#1072;&#1074;&#1080;&#1083;&#1072;&#1084;%20&#1076;&#1086;&#1088;&#1086;&#1078;&#1085;&#1086;&#1075;&#1086;%20&#1076;&#1074;&#1080;&#1078;&#1077;&#1085;&#1080;&#1103;.doc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7406640" cy="1976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День охраны труда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28 апреля 2023года.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2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«Безопасная и здоровая производственная среда в качестве основополагающего принципа и права в сфере труда»</a:t>
            </a:r>
            <a:endParaRPr lang="ru-RU" sz="22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373216"/>
            <a:ext cx="3888432" cy="79208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Заведующий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Козина Л.А.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Председатель ППО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Васина Т.В.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88641"/>
            <a:ext cx="5649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№99»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Сормовского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района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города Нижнего Новгорода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968722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8860" cy="28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0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3</a:t>
            </a:r>
            <a:r>
              <a:rPr lang="ru-RU" dirty="0" smtClean="0"/>
              <a:t>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600201"/>
            <a:ext cx="7632848" cy="676672"/>
          </a:xfrm>
        </p:spPr>
        <p:txBody>
          <a:bodyPr/>
          <a:lstStyle/>
          <a:p>
            <a:r>
              <a:rPr lang="ru-RU" dirty="0" smtClean="0"/>
              <a:t>Оказание первой помощи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5616" y="2708920"/>
            <a:ext cx="7571184" cy="34172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помощью игры «Учимся оказывать первую помощь», подбери картинку в зависимости от возникшей проблемы.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6" y="260648"/>
            <a:ext cx="8970140" cy="627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1.liveinternet.ru/images/attach/c/8/125/234/125234373_5111852_4_pdd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932040" y="0"/>
            <a:ext cx="4082121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80928"/>
            <a:ext cx="7772400" cy="38884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Правила дорожного движения.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Необходимо за 1 минуту постараться ответить на вопросы по соблюдению правил дорожного движения пешеходом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Блиц опрос</a:t>
            </a:r>
            <a:r>
              <a:rPr lang="ru-RU" sz="3200" dirty="0" smtClean="0"/>
              <a:t>. </a:t>
            </a:r>
            <a:r>
              <a:rPr lang="ru-RU" sz="1800" u="sng" dirty="0" smtClean="0">
                <a:hlinkClick r:id="rId3"/>
              </a:rPr>
              <a:t>https://mdoy.pro/pict/ds_927/docs/2023/Блиц%20опрос%20по%20правилам%20дорожного%20движения.docx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6400800" cy="1152128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задание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Охрана жизни и здоровья  работников и воспитанников –это всегда в приоритете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Тренин на снятие эмоционального выгорания педагога: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 «Имена-качества».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Правило: назвать свои качества на первую букву своего имени (качества называются по желанию участника)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Упражнение  «Паутина»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Правило: Участники садятся в круг, каждый называет свое имя, зажимает свободный конец нити в руке и кидает клубок следующему участнику  называя его имя , перебросить следующему. Таким образом, все сотрудники оказываются в «паутине». Ведущий заключает, что получилась паутина, которая связывает всех ее участников в единое целое. Далее следует распутать паутину в обратном порядке.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3.Упражнение «Танец»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Правило: Танцуют только те части тела, которые называет ведущий.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Упражнение «Расслабляющий выдох».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Правило: выдыхаем ртом,  сделав из губ маленькую трубочку, у кого выдох закончился поднимает руку. Определим кто дольше всех выдыхал.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kazka-ozersk.ru/_nw/6/4386139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971600" y="116632"/>
            <a:ext cx="7985750" cy="648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46032" cy="54586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жизнь была прекрасной,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работа безопасной.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не только знай,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и строго выполняй!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работе везде и всегда: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главное-это охрана труда!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632848" cy="144016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Охрана труда </a:t>
            </a:r>
            <a:r>
              <a:rPr lang="ru-RU" sz="1600" dirty="0" smtClean="0"/>
              <a:t>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это система сохранения жизни и здоровья работников в процессе трудовой деятельности включающая в себя правовые, социально – экономические, организационно –технические, санитарно-гигиенические, лечебно-профилактические, реабилитационные и иные мероприятия.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848872" cy="18722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Основными законодательными актами,</a:t>
            </a: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регулирующими вопросы охраны труда в РФ, являются:</a:t>
            </a: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Трудовой Кодекс РФ,  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Закон РФ «Об основах охраны труда в РФ»,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Закон РФ «Об обязательном социальном страховании от несчастных случаев на производстве и профессиональных заболеваний»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другие документы</a:t>
            </a:r>
            <a:r>
              <a:rPr lang="ru-RU" sz="21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933056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охраны труда в ДОУ регламентируется основными нормативными документами:</a:t>
            </a:r>
          </a:p>
          <a:p>
            <a:pPr algn="ctr"/>
            <a:endParaRPr lang="ru-RU" alt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Уставом ДОУ;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Коллективным договором ДОУ, в котором оговариваются: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Социально – экономические мероприятия, меры по стимулированию повышения уровня профессиональной подготовки и переподготовки кадров; установлению компенсаций, льгот при выполнении работ с вредными условиями труда.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            - Мероприятия организационно – технического направления, заключающиеся в организации с комиссией по охране труда в целях осуществления работы по охране труда;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правилами внутреннего трудового распорядка;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положением об организации работы по охране труда и безопасности жизнедеятельности в ДОУ.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556792"/>
            <a:ext cx="76961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ПОНЯТИЯ ОХРАНЫ ТРУДА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труда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совокупность факторов производственной среды и трудового процесса, оказывающих влияние на работоспособность и здоровье работника.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(ТК РФ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Вредный производственный фактор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производственный фактор, воздействие которого на работника может привести к его заболеванию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ТК РФ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Безопасные условия труда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условия труда, при которых воздействие на работающих вредных и (или) опасных производственных факторов исключено либо уровни их воздействия не превышают установленных нормативов.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(ТК РФ)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место,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(ТК РФ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и коллективной защиты работников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технические средства, используемые для предотвращения или уменьшения воздействия на работников вредных и (или) опасных производственных факторов, а также для защиты от загрязнения.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(ТК РФ)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5737"/>
            <a:ext cx="79423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БЕЗОПАСНОСТИ ЖИЗНЕДЕЯТЕЛЬНОСТИ В ДОУ 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ВКЛЮЧАЕТ  В СЕБЯ</a:t>
            </a:r>
          </a:p>
          <a:p>
            <a:pPr algn="ctr"/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АСПЕКТЫ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Охрана жизни и здоровья детей</a:t>
            </a:r>
          </a:p>
          <a:p>
            <a:pPr>
              <a:buFontTx/>
              <a:buChar char="•"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Обеспечение безопасных условий труда сотрудников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>
              <a:buFontTx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Обеспечение безопасности  при  экологических  катастрофах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терроризме.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95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ОХРАНЫ ТРУДА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(Законодательство РФ об охране труда определило требования по обеспечению прав человека и безопасные условия труда в ст.212 Трудового кодекса РФ. Обязанности по обеспечению условий и охраны труда возлагаются на работодателя.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525736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dirty="0" smtClean="0">
              <a:latin typeface="Calibri" panose="020F0502020204030204" pitchFamily="34" charset="0"/>
            </a:endParaRPr>
          </a:p>
          <a:p>
            <a:pPr lvl="0"/>
            <a:r>
              <a:rPr lang="ru-RU" dirty="0" smtClean="0">
                <a:latin typeface="Calibri" panose="020F0502020204030204" pitchFamily="34" charset="0"/>
              </a:rPr>
              <a:t>Работодатель обязан обеспечить: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Обязанности работника в области охраны труда: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11560" y="980728"/>
            <a:ext cx="4040188" cy="4176464"/>
          </a:xfrm>
        </p:spPr>
        <p:txBody>
          <a:bodyPr>
            <a:normAutofit fontScale="40000" lnSpcReduction="20000"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безопасность работников при эксплуатации зданий, сооружений, оборудования;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применение прошедших обязательную сертификацию средств индивидуальной и коллективной защиты работников;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соответствующие требованиям охраны труда условия труда на каждом рабочем месте;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режим труда и отдыха работников в соответствии с трудовым законодательством и иными нормативными правовыми актами, содержащими нормы трудового права;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приобретение и выдачу за счет собственных средств специальной одежды, специальной обуви и других средств индивидуальной защиты, смывающих и обезвреживающих средств, прошедших обязательную сертификацию или декларирование соответствия в установленном законодательством Российской Федерации о техническом регулировании порядке, в соответствии с установленными нормами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загрязнением;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В соответствии со ст. 214 ТК РФ работник обязан:</a:t>
            </a: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соблюдать требования по охране труда;</a:t>
            </a: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правильно применять средства индивидуальной и коллективной защиты;</a:t>
            </a: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проходить обучение безопасным методам и приемам выполнения работ, инструктаж по охране труда, стажировку на рабочем месте и проверку знаний требований охраны труда;</a:t>
            </a: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немедленно извещать своего непосредственного или вышестоящего руководителя о любой ситуации, угрожающей жизни и здоровью людей, о каждом несчастном случае на производстве или об ухудшении состояния здоровья, в том числе о проявлении признаков острого профессионального заболевания (отравления);</a:t>
            </a:r>
          </a:p>
          <a:p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проходить обязательные предварительные (при поступлении на работу) и периодические медицинские осмотры.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15616" y="1844824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мероприятия по охране труда в МБДОУ «Детский сад №99»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11560" y="1844824"/>
            <a:ext cx="8208912" cy="3600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4600" b="1" dirty="0" smtClean="0"/>
              <a:t>Составить алгоритм действий при пожаре с помощью карточек.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None/>
              <a:defRPr/>
            </a:pPr>
            <a:r>
              <a:rPr lang="ru-RU" sz="1900" dirty="0" smtClean="0"/>
              <a:t>(1.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Сохранять спокойствие, оповестить руководителя о случившемся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возгорании с четким указанием место очага возгорания или 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задымления, 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2.собрать всех детей (пересчитать), 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None/>
              <a:defRPr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3.взять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и приступить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 эвакуации, всех находящихся в помещении  в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место   ранее установленное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инструкции).</a:t>
            </a:r>
          </a:p>
          <a:p>
            <a:endParaRPr lang="ru-RU" sz="3600" b="1" dirty="0" smtClean="0"/>
          </a:p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83568" y="1268760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задание.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83568" y="1268760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Сохранять спокойствие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Оповестить руководителя о случившемся  возгорании с четким указанием место очага возгорания или задымления.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Собрать всех детей (пересчитать).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Взять документы и приступить к эвакуации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всех находящихся в помещении  в место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 ранее  установленное по инструкции.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42819" t="23061" r="46320" b="59824"/>
          <a:stretch>
            <a:fillRect/>
          </a:stretch>
        </p:blipFill>
        <p:spPr bwMode="auto">
          <a:xfrm>
            <a:off x="8316416" y="1268760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100392" y="2276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112</a:t>
            </a:r>
            <a:endParaRPr lang="ru-RU" dirty="0"/>
          </a:p>
        </p:txBody>
      </p:sp>
      <p:pic>
        <p:nvPicPr>
          <p:cNvPr id="1028" name="Picture 4" descr="C:\Users\Пользователь\Desktop\ФОТО\эвакуация\DSC05537.JPG"/>
          <p:cNvPicPr>
            <a:picLocks noChangeAspect="1" noChangeArrowheads="1"/>
          </p:cNvPicPr>
          <p:nvPr/>
        </p:nvPicPr>
        <p:blipFill>
          <a:blip r:embed="rId3" cstate="print"/>
          <a:srcRect l="15986" t="25545" r="32969" b="35114"/>
          <a:stretch>
            <a:fillRect/>
          </a:stretch>
        </p:blipFill>
        <p:spPr bwMode="auto">
          <a:xfrm>
            <a:off x="5796136" y="2420888"/>
            <a:ext cx="1471299" cy="1512168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ФОТО\Эвакуация январь 2021\26.jpg"/>
          <p:cNvPicPr>
            <a:picLocks noChangeAspect="1" noChangeArrowheads="1"/>
          </p:cNvPicPr>
          <p:nvPr/>
        </p:nvPicPr>
        <p:blipFill>
          <a:blip r:embed="rId4" cstate="print"/>
          <a:srcRect l="9867" t="24100" r="25734"/>
          <a:stretch>
            <a:fillRect/>
          </a:stretch>
        </p:blipFill>
        <p:spPr bwMode="auto">
          <a:xfrm>
            <a:off x="7020272" y="3689619"/>
            <a:ext cx="2016224" cy="3168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6000" dirty="0" smtClean="0"/>
              <a:t>2</a:t>
            </a:r>
            <a:r>
              <a:rPr lang="ru-RU" dirty="0" smtClean="0"/>
              <a:t>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931224" cy="2109912"/>
          </a:xfrm>
        </p:spPr>
        <p:txBody>
          <a:bodyPr>
            <a:normAutofit/>
          </a:bodyPr>
          <a:lstStyle/>
          <a:p>
            <a:r>
              <a:rPr lang="ru-RU" dirty="0" smtClean="0"/>
              <a:t>Выбрать правильную памятку.</a:t>
            </a:r>
          </a:p>
          <a:p>
            <a:r>
              <a:rPr lang="ru-RU" dirty="0" smtClean="0"/>
              <a:t>Действие при угрозе терроризма:</a:t>
            </a:r>
          </a:p>
          <a:p>
            <a:pPr marL="457200" indent="-457200">
              <a:buAutoNum type="arabicPeriod"/>
            </a:pPr>
            <a:r>
              <a:rPr lang="ru-RU" dirty="0" smtClean="0"/>
              <a:t>Стрелок в здании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Предмет на территории детского сада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www.shkola4.u-education.ru/docs/2020/07/pamyatka_voda3.jpg"/>
          <p:cNvPicPr/>
          <p:nvPr/>
        </p:nvPicPr>
        <p:blipFill>
          <a:blip r:embed="rId2" cstate="print"/>
          <a:srcRect l="3367" t="64957" r="4436" b="9615"/>
          <a:stretch>
            <a:fillRect/>
          </a:stretch>
        </p:blipFill>
        <p:spPr bwMode="auto">
          <a:xfrm>
            <a:off x="0" y="5589240"/>
            <a:ext cx="5476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bouoosh28.minobr63.ru/wp-content/uploads/2021/06/60154004.jpg"/>
          <p:cNvPicPr/>
          <p:nvPr/>
        </p:nvPicPr>
        <p:blipFill>
          <a:blip r:embed="rId3" cstate="print"/>
          <a:srcRect l="3688" t="57627" r="3314" b="7264"/>
          <a:stretch>
            <a:fillRect/>
          </a:stretch>
        </p:blipFill>
        <p:spPr bwMode="auto">
          <a:xfrm>
            <a:off x="3491880" y="1556792"/>
            <a:ext cx="5524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xn---97-5cd3cgu2f.xn--p1ai/wp-content/uploads/2022/10/%D0%9A%D0%B0%D0%BA-%D1%81%D0%B5%D0%B1%D1%8F-%D0%B2%D0%B5%D1%81%D1%82%D0%B8-%D0%BF%D1%80%D0%B8-%D1%82%D0%B5%D1%80%D0%B0%D0%BA%D1%82%D0%B5.jpg"/>
          <p:cNvPicPr/>
          <p:nvPr/>
        </p:nvPicPr>
        <p:blipFill>
          <a:blip r:embed="rId4" cstate="print"/>
          <a:srcRect t="7473"/>
          <a:stretch>
            <a:fillRect/>
          </a:stretch>
        </p:blipFill>
        <p:spPr bwMode="auto">
          <a:xfrm>
            <a:off x="323528" y="0"/>
            <a:ext cx="2736304" cy="26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ownloads\Антитерро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92080" y="3212976"/>
            <a:ext cx="3528753" cy="249381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s://dshi-sozvezdie.ru/wp-content/uploads/2022/12/8e11c5f889afd868fb5dc794121eab5d.jpeg"/>
          <p:cNvPicPr>
            <a:picLocks noGrp="1"/>
          </p:cNvPicPr>
          <p:nvPr>
            <p:ph sz="quarter" idx="2"/>
          </p:nvPr>
        </p:nvPicPr>
        <p:blipFill>
          <a:blip r:embed="rId6" cstate="print"/>
          <a:srcRect l="23276" t="35154" r="28417" b="6826"/>
          <a:stretch>
            <a:fillRect/>
          </a:stretch>
        </p:blipFill>
        <p:spPr bwMode="auto">
          <a:xfrm>
            <a:off x="251520" y="3140968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bouoosh28.minobr63.ru/wp-content/uploads/2021/06/60154004.jpg"/>
          <p:cNvPicPr/>
          <p:nvPr/>
        </p:nvPicPr>
        <p:blipFill>
          <a:blip r:embed="rId3" cstate="print"/>
          <a:srcRect l="3688" t="18886" r="3314" b="46974"/>
          <a:stretch>
            <a:fillRect/>
          </a:stretch>
        </p:blipFill>
        <p:spPr bwMode="auto">
          <a:xfrm>
            <a:off x="3491880" y="260648"/>
            <a:ext cx="5524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2699792" y="2420888"/>
            <a:ext cx="720080" cy="515448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8100392" y="2276872"/>
            <a:ext cx="827584" cy="648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3563888" y="4437112"/>
            <a:ext cx="504056" cy="875488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220072" y="6093296"/>
            <a:ext cx="504056" cy="648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8316416" y="4509120"/>
            <a:ext cx="576064" cy="648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627784" y="1772816"/>
            <a:ext cx="720080" cy="648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/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1003</TotalTime>
  <Words>886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День охраны труда 28 апреля 2023года.  «Безопасная и здоровая производственная среда в качестве основополагающего принципа и права в сфере труда»</vt:lpstr>
      <vt:lpstr>Охрана труда – это система сохранения жизни и здоровья работников в процессе трудовой деятельности включающая в себя правовые, социально – экономические, организационно –технические, санитарно-гигиенические, лечебно-профилактические, реабилитационные и иные мероприятия. </vt:lpstr>
      <vt:lpstr>Слайд 3</vt:lpstr>
      <vt:lpstr> ТРЕБОВАНИЯ ОХРАНЫ ТРУДА (Законодательство РФ об охране труда определило требования по обеспечению прав человека и безопасные условия труда в ст.212 Трудового кодекса РФ. Обязанности по обеспечению условий и охраны труда возлагаются на работодателя.         </vt:lpstr>
      <vt:lpstr>Основные мероприятия по охране труда в МБДОУ «Детский сад №99» </vt:lpstr>
      <vt:lpstr>1 задание.</vt:lpstr>
      <vt:lpstr>1 задание.</vt:lpstr>
      <vt:lpstr>2 задание</vt:lpstr>
      <vt:lpstr>Слайд 9</vt:lpstr>
      <vt:lpstr>3 задание</vt:lpstr>
      <vt:lpstr>Слайд 11</vt:lpstr>
      <vt:lpstr>Правила дорожного движения. Необходимо за 1 минуту постараться ответить на вопросы по соблюдению правил дорожного движения пешеходом   Блиц опрос. https://mdoy.pro/pict/ds_927/docs/2023/Блиц%20опрос%20по%20правилам%20дорожного%20движения.docx  </vt:lpstr>
      <vt:lpstr>Охрана жизни и здоровья  работников и воспитанников –это всегда в приоритете</vt:lpstr>
      <vt:lpstr>Чтобы жизнь была прекрасной,  а работа безопасной. Правила не только знай,  но и строго выполняй! Помни! В работе везде и всегда:  главное-это охрана труда!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68</cp:revision>
  <dcterms:created xsi:type="dcterms:W3CDTF">2023-04-21T09:05:11Z</dcterms:created>
  <dcterms:modified xsi:type="dcterms:W3CDTF">2023-04-27T13:14:44Z</dcterms:modified>
</cp:coreProperties>
</file>