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70" r:id="rId3"/>
    <p:sldId id="271" r:id="rId4"/>
    <p:sldId id="286" r:id="rId5"/>
    <p:sldId id="287" r:id="rId6"/>
    <p:sldId id="258" r:id="rId7"/>
    <p:sldId id="259" r:id="rId8"/>
    <p:sldId id="272" r:id="rId9"/>
    <p:sldId id="274" r:id="rId10"/>
    <p:sldId id="275" r:id="rId11"/>
    <p:sldId id="276" r:id="rId12"/>
    <p:sldId id="277" r:id="rId13"/>
    <p:sldId id="280" r:id="rId14"/>
    <p:sldId id="281" r:id="rId15"/>
    <p:sldId id="283" r:id="rId16"/>
    <p:sldId id="282" r:id="rId17"/>
    <p:sldId id="284" r:id="rId18"/>
    <p:sldId id="28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  <a:srgbClr val="99FFCC"/>
    <a:srgbClr val="66CCFF"/>
    <a:srgbClr val="66FFFF"/>
    <a:srgbClr val="66FF99"/>
    <a:srgbClr val="FF0066"/>
    <a:srgbClr val="FFFFFF"/>
    <a:srgbClr val="FFCCFF"/>
    <a:srgbClr val="000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116" autoAdjust="0"/>
  </p:normalViewPr>
  <p:slideViewPr>
    <p:cSldViewPr>
      <p:cViewPr>
        <p:scale>
          <a:sx n="80" d="100"/>
          <a:sy n="80" d="100"/>
        </p:scale>
        <p:origin x="-2430" y="-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Количество </a:t>
            </a:r>
            <a:r>
              <a:rPr lang="ru-RU" sz="2000" dirty="0" smtClean="0"/>
              <a:t>педагогов, </a:t>
            </a:r>
          </a:p>
          <a:p>
            <a:pPr>
              <a:defRPr sz="2000"/>
            </a:pPr>
            <a:r>
              <a:rPr lang="ru-RU" sz="2000" dirty="0" smtClean="0"/>
              <a:t>имеющих </a:t>
            </a:r>
            <a:r>
              <a:rPr lang="ru-RU" sz="2000" dirty="0"/>
              <a:t>категорию</a:t>
            </a:r>
          </a:p>
          <a:p>
            <a:pPr>
              <a:defRPr sz="2000"/>
            </a:pPr>
            <a:r>
              <a:rPr lang="ru-RU" sz="2000" dirty="0"/>
              <a:t>В  2023-2024 учебном году</a:t>
            </a:r>
          </a:p>
        </c:rich>
      </c:tx>
      <c:layout>
        <c:manualLayout>
          <c:xMode val="edge"/>
          <c:yMode val="edge"/>
          <c:x val="5.731118661863998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042871955011826"/>
          <c:y val="0.27302689547904641"/>
          <c:w val="0.46561389530516512"/>
          <c:h val="0.6116888428518835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педагогов имеющих категорию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Высшая категория</c:v>
                </c:pt>
                <c:pt idx="1">
                  <c:v>Первая категория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1048082488288158"/>
          <c:y val="0.82261339154037361"/>
          <c:w val="0.70127607643511325"/>
          <c:h val="0.13812953244846435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5EA34-77A8-42F1-B279-D6E615C0090D}" type="doc">
      <dgm:prSet loTypeId="urn:microsoft.com/office/officeart/2005/8/layout/radial3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1741894-70DB-4F07-B248-212343E61BDC}">
      <dgm:prSet phldrT="[Текст]" custT="1"/>
      <dgm:spPr>
        <a:solidFill>
          <a:srgbClr val="EAA4EE"/>
        </a:solidFill>
      </dgm:spPr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Охрана труда в МБДОУ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6C24160-DAC4-4D08-A1A9-05027552CB40}" type="parTrans" cxnId="{70A45CB1-DACB-4BBD-806A-1FC4C4278C5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C400D56E-95BB-4F87-807E-BE0A91A29AB9}" type="sibTrans" cxnId="{70A45CB1-DACB-4BBD-806A-1FC4C4278C5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B514C08-6975-4C03-B018-E620E5BDFBF9}">
      <dgm:prSet phldrT="[Текст]" custT="1"/>
      <dgm:spPr>
        <a:solidFill>
          <a:srgbClr val="74F08C"/>
        </a:solidFill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Ежегодные соглашения об охране труда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B477669-18CD-47DB-B312-1E4D6AE5E96F}" type="parTrans" cxnId="{7345CD4C-DD9C-4C46-9006-EBFF40A2EB89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033D527-6EC5-407C-BC6E-45BE6F5F4E7D}" type="sibTrans" cxnId="{7345CD4C-DD9C-4C46-9006-EBFF40A2EB89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F0698DD4-CD54-4B87-A055-04950C323139}">
      <dgm:prSet phldrT="[Текст]" custT="1"/>
      <dgm:spPr>
        <a:solidFill>
          <a:srgbClr val="92D050">
            <a:alpha val="78039"/>
          </a:srgbClr>
        </a:solidFill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Профсоюзный комитет принимает участие в обследовании по охране труда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48BACD0-B3B0-46B7-A9AD-AF4877205685}" type="parTrans" cxnId="{51A82A02-2E09-4CCB-8FC7-0D8F19AFB5E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11FB5EE-8B43-42D6-86FC-7301B50D8D12}" type="sibTrans" cxnId="{51A82A02-2E09-4CCB-8FC7-0D8F19AFB5E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EDBA9FE-909B-4DC4-93E9-5338FA1F82E7}">
      <dgm:prSet phldrT="[Текст]" custT="1"/>
      <dgm:spPr>
        <a:solidFill>
          <a:srgbClr val="85DFFF">
            <a:alpha val="69804"/>
          </a:srgbClr>
        </a:solidFill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Контрольная деятельность по охране труда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88F48FBB-67D5-417B-8203-138DCDCE68BF}" type="parTrans" cxnId="{FD19E231-FFB4-4A1A-8E10-C0A101A70079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C41BBE5-0328-403F-8621-00C5616403EB}" type="sibTrans" cxnId="{FD19E231-FFB4-4A1A-8E10-C0A101A70079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CDB19A8F-D20F-4519-81F3-10CE9137CF69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Работа комиссий по охране труда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B6C51E2-F5D7-4446-8788-40A7C31A6F14}" type="parTrans" cxnId="{5FC8DD7B-CA13-458F-A3D1-EB054AB6AD9E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545074B-23F4-45B2-A72C-C157E6E7584A}" type="sibTrans" cxnId="{5FC8DD7B-CA13-458F-A3D1-EB054AB6AD9E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0A2FE60-E076-4F43-AB32-A21F574821DE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Раздел по охране труда в Коллективном договоре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3897DBE9-40A2-4CF3-A83A-FBC00222024B}" type="parTrans" cxnId="{F64F2FBD-386B-4233-8EFB-D3039BECFB5F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7718C31-38A3-45A1-85E4-0DA503F22184}" type="sibTrans" cxnId="{F64F2FBD-386B-4233-8EFB-D3039BECFB5F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BB48819-1AE8-4A3C-9FAB-68C3D48CFD16}">
      <dgm:prSet custT="1"/>
      <dgm:spPr>
        <a:solidFill>
          <a:srgbClr val="F5B659"/>
        </a:solidFill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Председатель ППО является полномочным лицом по охране труда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B39C3E3-B73C-4940-A5E3-3DFF6C53806B}" type="parTrans" cxnId="{BC4384F4-5009-49C8-91A8-61BBAA517AD1}">
      <dgm:prSet/>
      <dgm:spPr/>
      <dgm:t>
        <a:bodyPr/>
        <a:lstStyle/>
        <a:p>
          <a:endParaRPr lang="ru-RU"/>
        </a:p>
      </dgm:t>
    </dgm:pt>
    <dgm:pt modelId="{A1A553C3-7898-4267-BED8-1AC11223EFD9}" type="sibTrans" cxnId="{BC4384F4-5009-49C8-91A8-61BBAA517AD1}">
      <dgm:prSet/>
      <dgm:spPr/>
      <dgm:t>
        <a:bodyPr/>
        <a:lstStyle/>
        <a:p>
          <a:endParaRPr lang="ru-RU"/>
        </a:p>
      </dgm:t>
    </dgm:pt>
    <dgm:pt modelId="{1F0FE656-5C5F-4A53-9BC5-B8554439A9D8}" type="pres">
      <dgm:prSet presAssocID="{1AC5EA34-77A8-42F1-B279-D6E615C0090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1ED186-96F4-4D3A-9DE3-F228346C32EE}" type="pres">
      <dgm:prSet presAssocID="{1AC5EA34-77A8-42F1-B279-D6E615C0090D}" presName="radial" presStyleCnt="0">
        <dgm:presLayoutVars>
          <dgm:animLvl val="ctr"/>
        </dgm:presLayoutVars>
      </dgm:prSet>
      <dgm:spPr/>
    </dgm:pt>
    <dgm:pt modelId="{AB64E953-4181-43D5-9E62-1721BE9D6F42}" type="pres">
      <dgm:prSet presAssocID="{61741894-70DB-4F07-B248-212343E61BDC}" presName="centerShape" presStyleLbl="vennNode1" presStyleIdx="0" presStyleCnt="7" custScaleX="75307" custScaleY="57768" custLinFactNeighborX="-1057" custLinFactNeighborY="-822"/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5BBC1C97-C377-4F49-9044-19AB7E4ACC80}" type="pres">
      <dgm:prSet presAssocID="{8B514C08-6975-4C03-B018-E620E5BDFBF9}" presName="node" presStyleLbl="vennNode1" presStyleIdx="1" presStyleCnt="7" custScaleX="156807" custScaleY="111562" custRadScaleRad="88134" custRadScaleInc="-3862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1772E613-2FEA-42E4-82E3-66D1816C2F55}" type="pres">
      <dgm:prSet presAssocID="{F0698DD4-CD54-4B87-A055-04950C323139}" presName="node" presStyleLbl="vennNode1" presStyleIdx="2" presStyleCnt="7" custScaleX="148299" custScaleY="112292" custRadScaleRad="98926" custRadScaleInc="7446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6B48CE78-9450-4DFB-9A54-09DA948F8177}" type="pres">
      <dgm:prSet presAssocID="{AEDBA9FE-909B-4DC4-93E9-5338FA1F82E7}" presName="node" presStyleLbl="vennNode1" presStyleIdx="3" presStyleCnt="7" custScaleX="146609" custScaleY="120351" custRadScaleRad="99244" custRadScaleInc="-5217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48BD6830-F724-410B-94CB-F57AB8A22A74}" type="pres">
      <dgm:prSet presAssocID="{CDB19A8F-D20F-4519-81F3-10CE9137CF69}" presName="node" presStyleLbl="vennNode1" presStyleIdx="4" presStyleCnt="7" custScaleX="158380" custScaleY="122133" custRadScaleRad="89562" custRadScaleInc="5249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DD6DEAC7-2DC9-408B-B8C5-8520F3342E07}" type="pres">
      <dgm:prSet presAssocID="{D0A2FE60-E076-4F43-AB32-A21F574821DE}" presName="node" presStyleLbl="vennNode1" presStyleIdx="5" presStyleCnt="7" custScaleX="143209" custScaleY="113836" custRadScaleRad="102647" custRadScaleInc="9385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577D00B8-A75B-4437-BBD3-2701987DA7AA}" type="pres">
      <dgm:prSet presAssocID="{8BB48819-1AE8-4A3C-9FAB-68C3D48CFD16}" presName="node" presStyleLbl="vennNode1" presStyleIdx="6" presStyleCnt="7" custScaleX="147384" custScaleY="108792" custRadScaleRad="105109" custRadScaleInc="-9643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</dgm:ptLst>
  <dgm:cxnLst>
    <dgm:cxn modelId="{AC176F8C-1436-4C39-8F54-2F6ED3706474}" type="presOf" srcId="{F0698DD4-CD54-4B87-A055-04950C323139}" destId="{1772E613-2FEA-42E4-82E3-66D1816C2F55}" srcOrd="0" destOrd="0" presId="urn:microsoft.com/office/officeart/2005/8/layout/radial3"/>
    <dgm:cxn modelId="{5001DBE1-6AF0-45AB-BA27-6A4A4B58D046}" type="presOf" srcId="{CDB19A8F-D20F-4519-81F3-10CE9137CF69}" destId="{48BD6830-F724-410B-94CB-F57AB8A22A74}" srcOrd="0" destOrd="0" presId="urn:microsoft.com/office/officeart/2005/8/layout/radial3"/>
    <dgm:cxn modelId="{587CA044-0859-433F-A3BD-C7CC3B4C8FDD}" type="presOf" srcId="{AEDBA9FE-909B-4DC4-93E9-5338FA1F82E7}" destId="{6B48CE78-9450-4DFB-9A54-09DA948F8177}" srcOrd="0" destOrd="0" presId="urn:microsoft.com/office/officeart/2005/8/layout/radial3"/>
    <dgm:cxn modelId="{7345CD4C-DD9C-4C46-9006-EBFF40A2EB89}" srcId="{61741894-70DB-4F07-B248-212343E61BDC}" destId="{8B514C08-6975-4C03-B018-E620E5BDFBF9}" srcOrd="0" destOrd="0" parTransId="{9B477669-18CD-47DB-B312-1E4D6AE5E96F}" sibTransId="{5033D527-6EC5-407C-BC6E-45BE6F5F4E7D}"/>
    <dgm:cxn modelId="{042A50C9-6CB8-4906-944F-4E602E1AA327}" type="presOf" srcId="{8BB48819-1AE8-4A3C-9FAB-68C3D48CFD16}" destId="{577D00B8-A75B-4437-BBD3-2701987DA7AA}" srcOrd="0" destOrd="0" presId="urn:microsoft.com/office/officeart/2005/8/layout/radial3"/>
    <dgm:cxn modelId="{B137C01C-BBE6-41DC-8688-2F19B82C68DF}" type="presOf" srcId="{8B514C08-6975-4C03-B018-E620E5BDFBF9}" destId="{5BBC1C97-C377-4F49-9044-19AB7E4ACC80}" srcOrd="0" destOrd="0" presId="urn:microsoft.com/office/officeart/2005/8/layout/radial3"/>
    <dgm:cxn modelId="{1C6C3BF0-5237-457F-A05B-8DF3343D503E}" type="presOf" srcId="{1AC5EA34-77A8-42F1-B279-D6E615C0090D}" destId="{1F0FE656-5C5F-4A53-9BC5-B8554439A9D8}" srcOrd="0" destOrd="0" presId="urn:microsoft.com/office/officeart/2005/8/layout/radial3"/>
    <dgm:cxn modelId="{51A82A02-2E09-4CCB-8FC7-0D8F19AFB5E5}" srcId="{61741894-70DB-4F07-B248-212343E61BDC}" destId="{F0698DD4-CD54-4B87-A055-04950C323139}" srcOrd="1" destOrd="0" parTransId="{B48BACD0-B3B0-46B7-A9AD-AF4877205685}" sibTransId="{E11FB5EE-8B43-42D6-86FC-7301B50D8D12}"/>
    <dgm:cxn modelId="{C62300F4-7563-4E03-B716-F53C36DCC3FD}" type="presOf" srcId="{61741894-70DB-4F07-B248-212343E61BDC}" destId="{AB64E953-4181-43D5-9E62-1721BE9D6F42}" srcOrd="0" destOrd="0" presId="urn:microsoft.com/office/officeart/2005/8/layout/radial3"/>
    <dgm:cxn modelId="{F64F2FBD-386B-4233-8EFB-D3039BECFB5F}" srcId="{61741894-70DB-4F07-B248-212343E61BDC}" destId="{D0A2FE60-E076-4F43-AB32-A21F574821DE}" srcOrd="4" destOrd="0" parTransId="{3897DBE9-40A2-4CF3-A83A-FBC00222024B}" sibTransId="{E7718C31-38A3-45A1-85E4-0DA503F22184}"/>
    <dgm:cxn modelId="{BC4384F4-5009-49C8-91A8-61BBAA517AD1}" srcId="{61741894-70DB-4F07-B248-212343E61BDC}" destId="{8BB48819-1AE8-4A3C-9FAB-68C3D48CFD16}" srcOrd="5" destOrd="0" parTransId="{7B39C3E3-B73C-4940-A5E3-3DFF6C53806B}" sibTransId="{A1A553C3-7898-4267-BED8-1AC11223EFD9}"/>
    <dgm:cxn modelId="{5FC8DD7B-CA13-458F-A3D1-EB054AB6AD9E}" srcId="{61741894-70DB-4F07-B248-212343E61BDC}" destId="{CDB19A8F-D20F-4519-81F3-10CE9137CF69}" srcOrd="3" destOrd="0" parTransId="{0B6C51E2-F5D7-4446-8788-40A7C31A6F14}" sibTransId="{1545074B-23F4-45B2-A72C-C157E6E7584A}"/>
    <dgm:cxn modelId="{FD19E231-FFB4-4A1A-8E10-C0A101A70079}" srcId="{61741894-70DB-4F07-B248-212343E61BDC}" destId="{AEDBA9FE-909B-4DC4-93E9-5338FA1F82E7}" srcOrd="2" destOrd="0" parTransId="{88F48FBB-67D5-417B-8203-138DCDCE68BF}" sibTransId="{AC41BBE5-0328-403F-8621-00C5616403EB}"/>
    <dgm:cxn modelId="{70A45CB1-DACB-4BBD-806A-1FC4C4278C5B}" srcId="{1AC5EA34-77A8-42F1-B279-D6E615C0090D}" destId="{61741894-70DB-4F07-B248-212343E61BDC}" srcOrd="0" destOrd="0" parTransId="{E6C24160-DAC4-4D08-A1A9-05027552CB40}" sibTransId="{C400D56E-95BB-4F87-807E-BE0A91A29AB9}"/>
    <dgm:cxn modelId="{CAB8E4CE-6F00-4D62-BD2F-41DA185504E1}" type="presOf" srcId="{D0A2FE60-E076-4F43-AB32-A21F574821DE}" destId="{DD6DEAC7-2DC9-408B-B8C5-8520F3342E07}" srcOrd="0" destOrd="0" presId="urn:microsoft.com/office/officeart/2005/8/layout/radial3"/>
    <dgm:cxn modelId="{4AF45545-83AA-4716-82EE-A95003688EC4}" type="presParOf" srcId="{1F0FE656-5C5F-4A53-9BC5-B8554439A9D8}" destId="{611ED186-96F4-4D3A-9DE3-F228346C32EE}" srcOrd="0" destOrd="0" presId="urn:microsoft.com/office/officeart/2005/8/layout/radial3"/>
    <dgm:cxn modelId="{C2B80F31-14BC-4668-A6AB-3CE0A743B102}" type="presParOf" srcId="{611ED186-96F4-4D3A-9DE3-F228346C32EE}" destId="{AB64E953-4181-43D5-9E62-1721BE9D6F42}" srcOrd="0" destOrd="0" presId="urn:microsoft.com/office/officeart/2005/8/layout/radial3"/>
    <dgm:cxn modelId="{EFAEA97B-F194-4323-8594-AA02F2CE7E29}" type="presParOf" srcId="{611ED186-96F4-4D3A-9DE3-F228346C32EE}" destId="{5BBC1C97-C377-4F49-9044-19AB7E4ACC80}" srcOrd="1" destOrd="0" presId="urn:microsoft.com/office/officeart/2005/8/layout/radial3"/>
    <dgm:cxn modelId="{5847E425-573D-4351-874E-3DE8623A06FE}" type="presParOf" srcId="{611ED186-96F4-4D3A-9DE3-F228346C32EE}" destId="{1772E613-2FEA-42E4-82E3-66D1816C2F55}" srcOrd="2" destOrd="0" presId="urn:microsoft.com/office/officeart/2005/8/layout/radial3"/>
    <dgm:cxn modelId="{79BC8CDC-1C63-4769-88F3-2AF31324557F}" type="presParOf" srcId="{611ED186-96F4-4D3A-9DE3-F228346C32EE}" destId="{6B48CE78-9450-4DFB-9A54-09DA948F8177}" srcOrd="3" destOrd="0" presId="urn:microsoft.com/office/officeart/2005/8/layout/radial3"/>
    <dgm:cxn modelId="{94D791DC-30DA-4489-B378-6ECAE31692E6}" type="presParOf" srcId="{611ED186-96F4-4D3A-9DE3-F228346C32EE}" destId="{48BD6830-F724-410B-94CB-F57AB8A22A74}" srcOrd="4" destOrd="0" presId="urn:microsoft.com/office/officeart/2005/8/layout/radial3"/>
    <dgm:cxn modelId="{4BB520F6-132A-4759-9A75-2C6F8332B311}" type="presParOf" srcId="{611ED186-96F4-4D3A-9DE3-F228346C32EE}" destId="{DD6DEAC7-2DC9-408B-B8C5-8520F3342E07}" srcOrd="5" destOrd="0" presId="urn:microsoft.com/office/officeart/2005/8/layout/radial3"/>
    <dgm:cxn modelId="{C155C4F0-94C7-49AD-8561-8B5E53578F04}" type="presParOf" srcId="{611ED186-96F4-4D3A-9DE3-F228346C32EE}" destId="{577D00B8-A75B-4437-BBD3-2701987DA7AA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F926A7F-AD1C-4F5E-80CC-E55D36BD0CD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3247C16-E543-4890-939A-EDF745D84159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-Профсоюз предоставляет льготные билеты в театр, в цирк;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1B015F-51B1-415D-9EF7-423913E01452}" type="parTrans" cxnId="{617ABA69-A2BE-417B-A794-6A4C30E5456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8CE209-0580-4FBD-86E5-D19D633ED064}" type="sibTrans" cxnId="{617ABA69-A2BE-417B-A794-6A4C30E5456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84389-B774-49E6-A259-27856F69B4FA}" type="pres">
      <dgm:prSet presAssocID="{CF926A7F-AD1C-4F5E-80CC-E55D36BD0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270295-4DB5-408D-A0DB-FDDB28691E03}" type="pres">
      <dgm:prSet presAssocID="{33247C16-E543-4890-939A-EDF745D84159}" presName="parentText" presStyleLbl="node1" presStyleIdx="0" presStyleCnt="1" custLinFactNeighborY="200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7ABA69-A2BE-417B-A794-6A4C30E54567}" srcId="{CF926A7F-AD1C-4F5E-80CC-E55D36BD0CDC}" destId="{33247C16-E543-4890-939A-EDF745D84159}" srcOrd="0" destOrd="0" parTransId="{621B015F-51B1-415D-9EF7-423913E01452}" sibTransId="{BF8CE209-0580-4FBD-86E5-D19D633ED064}"/>
    <dgm:cxn modelId="{C4AF3A9A-A20C-4C75-B373-DD66C21845A5}" type="presOf" srcId="{33247C16-E543-4890-939A-EDF745D84159}" destId="{BE270295-4DB5-408D-A0DB-FDDB28691E03}" srcOrd="0" destOrd="0" presId="urn:microsoft.com/office/officeart/2005/8/layout/vList2"/>
    <dgm:cxn modelId="{69E63426-C31B-46B8-BEDA-71C5F666F6B7}" type="presOf" srcId="{CF926A7F-AD1C-4F5E-80CC-E55D36BD0CDC}" destId="{D2B84389-B774-49E6-A259-27856F69B4FA}" srcOrd="0" destOrd="0" presId="urn:microsoft.com/office/officeart/2005/8/layout/vList2"/>
    <dgm:cxn modelId="{C70AC85B-734A-496C-8475-C529FE1D1F8B}" type="presParOf" srcId="{D2B84389-B774-49E6-A259-27856F69B4FA}" destId="{BE270295-4DB5-408D-A0DB-FDDB28691E0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F926A7F-AD1C-4F5E-80CC-E55D36BD0CD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E53D3B0-5DD3-4725-9843-1032AB677BF6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-Льготный  абонемент в Фитнес клуб «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Физкульт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C49DB0-2013-410B-848F-9FF5F0FD45CD}" type="parTrans" cxnId="{7B4DDD6D-8F74-4F9C-A681-69478911C40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55A8E5-AA3A-41C4-AFCD-866C3A58B5DD}" type="sibTrans" cxnId="{7B4DDD6D-8F74-4F9C-A681-69478911C40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84389-B774-49E6-A259-27856F69B4FA}" type="pres">
      <dgm:prSet presAssocID="{CF926A7F-AD1C-4F5E-80CC-E55D36BD0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98D5AD-A6E4-4292-8162-46EC7F1E2615}" type="pres">
      <dgm:prSet presAssocID="{EE53D3B0-5DD3-4725-9843-1032AB677BF6}" presName="parentText" presStyleLbl="node1" presStyleIdx="0" presStyleCnt="1" custLinFactNeighborY="202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4DDD6D-8F74-4F9C-A681-69478911C40E}" srcId="{CF926A7F-AD1C-4F5E-80CC-E55D36BD0CDC}" destId="{EE53D3B0-5DD3-4725-9843-1032AB677BF6}" srcOrd="0" destOrd="0" parTransId="{F8C49DB0-2013-410B-848F-9FF5F0FD45CD}" sibTransId="{1455A8E5-AA3A-41C4-AFCD-866C3A58B5DD}"/>
    <dgm:cxn modelId="{FC4A9A26-E0CE-4A58-83D6-66525F8F3655}" type="presOf" srcId="{EE53D3B0-5DD3-4725-9843-1032AB677BF6}" destId="{7898D5AD-A6E4-4292-8162-46EC7F1E2615}" srcOrd="0" destOrd="0" presId="urn:microsoft.com/office/officeart/2005/8/layout/vList2"/>
    <dgm:cxn modelId="{6A5ECAB0-7E6B-4B92-95CA-7590D5485709}" type="presOf" srcId="{CF926A7F-AD1C-4F5E-80CC-E55D36BD0CDC}" destId="{D2B84389-B774-49E6-A259-27856F69B4FA}" srcOrd="0" destOrd="0" presId="urn:microsoft.com/office/officeart/2005/8/layout/vList2"/>
    <dgm:cxn modelId="{EBFFDBF9-03E3-4D51-9D4D-D228F212DC00}" type="presParOf" srcId="{D2B84389-B774-49E6-A259-27856F69B4FA}" destId="{7898D5AD-A6E4-4292-8162-46EC7F1E261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926A7F-AD1C-4F5E-80CC-E55D36BD0CD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69A9A87-ADE9-45D2-81EF-23C7C4F85726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-Бесплатной юридической консультацией при оформлении пенсии по выслуге - 25 лет  педагогического стажа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8F00D5-E607-4229-8ADB-342AA08A79F3}" type="parTrans" cxnId="{90D29F70-1823-4446-AAA0-C59C27FFFEB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09B218-6CB3-4F7F-9B94-4696082A0919}" type="sibTrans" cxnId="{90D29F70-1823-4446-AAA0-C59C27FFFEB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84389-B774-49E6-A259-27856F69B4FA}" type="pres">
      <dgm:prSet presAssocID="{CF926A7F-AD1C-4F5E-80CC-E55D36BD0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E2E150-6BB0-4C03-826B-79C2EADFBB6A}" type="pres">
      <dgm:prSet presAssocID="{B69A9A87-ADE9-45D2-81EF-23C7C4F8572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F152CF-F743-4C88-834B-9AFC63AF8ABA}" type="presOf" srcId="{CF926A7F-AD1C-4F5E-80CC-E55D36BD0CDC}" destId="{D2B84389-B774-49E6-A259-27856F69B4FA}" srcOrd="0" destOrd="0" presId="urn:microsoft.com/office/officeart/2005/8/layout/vList2"/>
    <dgm:cxn modelId="{90D29F70-1823-4446-AAA0-C59C27FFFEB7}" srcId="{CF926A7F-AD1C-4F5E-80CC-E55D36BD0CDC}" destId="{B69A9A87-ADE9-45D2-81EF-23C7C4F85726}" srcOrd="0" destOrd="0" parTransId="{708F00D5-E607-4229-8ADB-342AA08A79F3}" sibTransId="{2609B218-6CB3-4F7F-9B94-4696082A0919}"/>
    <dgm:cxn modelId="{7DD0C0E6-017A-4AD5-ABBF-84496AD4B1AD}" type="presOf" srcId="{B69A9A87-ADE9-45D2-81EF-23C7C4F85726}" destId="{4AE2E150-6BB0-4C03-826B-79C2EADFBB6A}" srcOrd="0" destOrd="0" presId="urn:microsoft.com/office/officeart/2005/8/layout/vList2"/>
    <dgm:cxn modelId="{1B7B0979-81E5-4F44-AD95-FD7E1FEEE150}" type="presParOf" srcId="{D2B84389-B774-49E6-A259-27856F69B4FA}" destId="{4AE2E150-6BB0-4C03-826B-79C2EADFBB6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926A7F-AD1C-4F5E-80CC-E55D36BD0CD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2005EED-43FE-460A-B635-729F55608193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-Материальной   поддержкой  в трудной жизненной ситуации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4A9C4B-F51D-4A25-B373-5698BE56894F}" type="parTrans" cxnId="{C0D76FE7-4109-4495-BAFB-E22182D7FBE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58EF28-F64F-46A3-87E8-02698C12EB28}" type="sibTrans" cxnId="{C0D76FE7-4109-4495-BAFB-E22182D7FBE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84389-B774-49E6-A259-27856F69B4FA}" type="pres">
      <dgm:prSet presAssocID="{CF926A7F-AD1C-4F5E-80CC-E55D36BD0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6F32C8-27B6-4351-8DAD-BC6D0013A532}" type="pres">
      <dgm:prSet presAssocID="{C2005EED-43FE-460A-B635-729F5560819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28B69B-1665-4218-960E-67784B83433E}" type="presOf" srcId="{C2005EED-43FE-460A-B635-729F55608193}" destId="{A06F32C8-27B6-4351-8DAD-BC6D0013A532}" srcOrd="0" destOrd="0" presId="urn:microsoft.com/office/officeart/2005/8/layout/vList2"/>
    <dgm:cxn modelId="{C0D76FE7-4109-4495-BAFB-E22182D7FBE8}" srcId="{CF926A7F-AD1C-4F5E-80CC-E55D36BD0CDC}" destId="{C2005EED-43FE-460A-B635-729F55608193}" srcOrd="0" destOrd="0" parTransId="{554A9C4B-F51D-4A25-B373-5698BE56894F}" sibTransId="{5C58EF28-F64F-46A3-87E8-02698C12EB28}"/>
    <dgm:cxn modelId="{ECB8FEF8-3ABC-478C-845C-DFFAF82EE6A0}" type="presOf" srcId="{CF926A7F-AD1C-4F5E-80CC-E55D36BD0CDC}" destId="{D2B84389-B774-49E6-A259-27856F69B4FA}" srcOrd="0" destOrd="0" presId="urn:microsoft.com/office/officeart/2005/8/layout/vList2"/>
    <dgm:cxn modelId="{EE7C212B-CFBC-4EBF-AC79-4311E21F5092}" type="presParOf" srcId="{D2B84389-B774-49E6-A259-27856F69B4FA}" destId="{A06F32C8-27B6-4351-8DAD-BC6D0013A53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926A7F-AD1C-4F5E-80CC-E55D36BD0CD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1A7C74F-BDA8-4F41-A50E-DF9676D577E1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-Льготой при оформлении Дополнительного Медицинского Страхования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791559-C7E0-4BA4-8C8D-D1E4FD4FB69B}" type="parTrans" cxnId="{B1D3243E-5FB5-4B9F-9A44-20C8BBBFF72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EFF9A7-4CB6-43E0-B4E4-25B933FBE689}" type="sibTrans" cxnId="{B1D3243E-5FB5-4B9F-9A44-20C8BBBFF72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84389-B774-49E6-A259-27856F69B4FA}" type="pres">
      <dgm:prSet presAssocID="{CF926A7F-AD1C-4F5E-80CC-E55D36BD0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EF6DEB-8590-48E0-B036-30940C89A08D}" type="pres">
      <dgm:prSet presAssocID="{D1A7C74F-BDA8-4F41-A50E-DF9676D577E1}" presName="parentText" presStyleLbl="node1" presStyleIdx="0" presStyleCnt="1" custLinFactY="-4814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D3243E-5FB5-4B9F-9A44-20C8BBBFF723}" srcId="{CF926A7F-AD1C-4F5E-80CC-E55D36BD0CDC}" destId="{D1A7C74F-BDA8-4F41-A50E-DF9676D577E1}" srcOrd="0" destOrd="0" parTransId="{32791559-C7E0-4BA4-8C8D-D1E4FD4FB69B}" sibTransId="{99EFF9A7-4CB6-43E0-B4E4-25B933FBE689}"/>
    <dgm:cxn modelId="{953E6C96-51A8-47AA-8309-E2EB78632659}" type="presOf" srcId="{CF926A7F-AD1C-4F5E-80CC-E55D36BD0CDC}" destId="{D2B84389-B774-49E6-A259-27856F69B4FA}" srcOrd="0" destOrd="0" presId="urn:microsoft.com/office/officeart/2005/8/layout/vList2"/>
    <dgm:cxn modelId="{BEA07FB9-5414-4F0A-8D5F-E8FACF97EE8D}" type="presOf" srcId="{D1A7C74F-BDA8-4F41-A50E-DF9676D577E1}" destId="{93EF6DEB-8590-48E0-B036-30940C89A08D}" srcOrd="0" destOrd="0" presId="urn:microsoft.com/office/officeart/2005/8/layout/vList2"/>
    <dgm:cxn modelId="{E8CDEA60-4F8C-4FB8-84FE-FCDEABAF6276}" type="presParOf" srcId="{D2B84389-B774-49E6-A259-27856F69B4FA}" destId="{93EF6DEB-8590-48E0-B036-30940C89A0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926A7F-AD1C-4F5E-80CC-E55D36BD0CD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93A4C68-1F54-4D48-931E-80EDC3744407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-Льготным  отдыхом  и лечением  в санаториях Нижегородской области, получить компенсацию  за отдых по путевкам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AA21E4-318C-4765-A2B7-1C18CAB71112}" type="parTrans" cxnId="{3D4A5A24-476A-40CC-983E-5EA097609DD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19E90D-7E86-47FB-A951-AA2F699425B2}" type="sibTrans" cxnId="{3D4A5A24-476A-40CC-983E-5EA097609DD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84389-B774-49E6-A259-27856F69B4FA}" type="pres">
      <dgm:prSet presAssocID="{CF926A7F-AD1C-4F5E-80CC-E55D36BD0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58B677-D646-4271-A324-FCF636812513}" type="pres">
      <dgm:prSet presAssocID="{993A4C68-1F54-4D48-931E-80EDC3744407}" presName="parentText" presStyleLbl="node1" presStyleIdx="0" presStyleCnt="1" custScaleY="38628" custLinFactNeighborY="-105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AECF86-1B3C-4A31-9BF6-B5038870E317}" type="presOf" srcId="{CF926A7F-AD1C-4F5E-80CC-E55D36BD0CDC}" destId="{D2B84389-B774-49E6-A259-27856F69B4FA}" srcOrd="0" destOrd="0" presId="urn:microsoft.com/office/officeart/2005/8/layout/vList2"/>
    <dgm:cxn modelId="{83479A5D-89ED-40F2-BC7A-732BE66BAC2D}" type="presOf" srcId="{993A4C68-1F54-4D48-931E-80EDC3744407}" destId="{1D58B677-D646-4271-A324-FCF636812513}" srcOrd="0" destOrd="0" presId="urn:microsoft.com/office/officeart/2005/8/layout/vList2"/>
    <dgm:cxn modelId="{3D4A5A24-476A-40CC-983E-5EA097609DDF}" srcId="{CF926A7F-AD1C-4F5E-80CC-E55D36BD0CDC}" destId="{993A4C68-1F54-4D48-931E-80EDC3744407}" srcOrd="0" destOrd="0" parTransId="{61AA21E4-318C-4765-A2B7-1C18CAB71112}" sibTransId="{4019E90D-7E86-47FB-A951-AA2F699425B2}"/>
    <dgm:cxn modelId="{2312CE2D-EFDC-42A6-A556-5460142E694E}" type="presParOf" srcId="{D2B84389-B774-49E6-A259-27856F69B4FA}" destId="{1D58B677-D646-4271-A324-FCF6368125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926A7F-AD1C-4F5E-80CC-E55D36BD0CD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B6F5498-1A14-411F-8A04-5D0F5808F4A0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-Отдых детей работников, Ежегодно дети отдыхают и проходят оздоровление.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D0D705-D614-4C2D-8527-026E3E0EEB8A}" type="parTrans" cxnId="{27C7BE34-A286-461B-A3F5-D33E7B89A98D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CE8BE7-C148-429D-BB44-DB3349454DCC}" type="sibTrans" cxnId="{27C7BE34-A286-461B-A3F5-D33E7B89A98D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84389-B774-49E6-A259-27856F69B4FA}" type="pres">
      <dgm:prSet presAssocID="{CF926A7F-AD1C-4F5E-80CC-E55D36BD0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CE9BF6-68AC-4ACA-8DF7-7D67015779EA}" type="pres">
      <dgm:prSet presAssocID="{DB6F5498-1A14-411F-8A04-5D0F5808F4A0}" presName="parentText" presStyleLbl="node1" presStyleIdx="0" presStyleCnt="1" custLinFactNeighborY="20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F76EF0-7B70-4588-B6CE-8EC7605DEB3C}" type="presOf" srcId="{DB6F5498-1A14-411F-8A04-5D0F5808F4A0}" destId="{FECE9BF6-68AC-4ACA-8DF7-7D67015779EA}" srcOrd="0" destOrd="0" presId="urn:microsoft.com/office/officeart/2005/8/layout/vList2"/>
    <dgm:cxn modelId="{27C7BE34-A286-461B-A3F5-D33E7B89A98D}" srcId="{CF926A7F-AD1C-4F5E-80CC-E55D36BD0CDC}" destId="{DB6F5498-1A14-411F-8A04-5D0F5808F4A0}" srcOrd="0" destOrd="0" parTransId="{2ED0D705-D614-4C2D-8527-026E3E0EEB8A}" sibTransId="{32CE8BE7-C148-429D-BB44-DB3349454DCC}"/>
    <dgm:cxn modelId="{AC36EF1C-A5F4-4531-A614-F0F8A138A4D3}" type="presOf" srcId="{CF926A7F-AD1C-4F5E-80CC-E55D36BD0CDC}" destId="{D2B84389-B774-49E6-A259-27856F69B4FA}" srcOrd="0" destOrd="0" presId="urn:microsoft.com/office/officeart/2005/8/layout/vList2"/>
    <dgm:cxn modelId="{AF82860C-D1E3-4BBF-B459-0A9C707EA78D}" type="presParOf" srcId="{D2B84389-B774-49E6-A259-27856F69B4FA}" destId="{FECE9BF6-68AC-4ACA-8DF7-7D67015779E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926A7F-AD1C-4F5E-80CC-E55D36BD0CD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24727E7-69D9-4F7C-B644-5B44F3EB9AE6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-Все желающие члены профсоюза могут получить кредит,  вступив в Кредитный союз образования, 3 члена профсоюза являются  членами Кредитного союза.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C49E02-38F4-4A13-9126-C54C32B0AFD8}" type="parTrans" cxnId="{8BB2072A-F617-4D1C-B886-912807D69A5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317CF7-F149-46BA-B5CC-AFB2CD602D99}" type="sibTrans" cxnId="{8BB2072A-F617-4D1C-B886-912807D69A5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84389-B774-49E6-A259-27856F69B4FA}" type="pres">
      <dgm:prSet presAssocID="{CF926A7F-AD1C-4F5E-80CC-E55D36BD0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ADC709-7F7B-4010-9417-0714240889EB}" type="pres">
      <dgm:prSet presAssocID="{E24727E7-69D9-4F7C-B644-5B44F3EB9AE6}" presName="parentText" presStyleLbl="node1" presStyleIdx="0" presStyleCnt="1" custScaleY="2376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BB0F1C-4231-434D-B16C-51C903466FDA}" type="presOf" srcId="{E24727E7-69D9-4F7C-B644-5B44F3EB9AE6}" destId="{FFADC709-7F7B-4010-9417-0714240889EB}" srcOrd="0" destOrd="0" presId="urn:microsoft.com/office/officeart/2005/8/layout/vList2"/>
    <dgm:cxn modelId="{98BFF9AC-07E3-40B3-A30B-DB5678C5FB96}" type="presOf" srcId="{CF926A7F-AD1C-4F5E-80CC-E55D36BD0CDC}" destId="{D2B84389-B774-49E6-A259-27856F69B4FA}" srcOrd="0" destOrd="0" presId="urn:microsoft.com/office/officeart/2005/8/layout/vList2"/>
    <dgm:cxn modelId="{8BB2072A-F617-4D1C-B886-912807D69A5F}" srcId="{CF926A7F-AD1C-4F5E-80CC-E55D36BD0CDC}" destId="{E24727E7-69D9-4F7C-B644-5B44F3EB9AE6}" srcOrd="0" destOrd="0" parTransId="{F3C49E02-38F4-4A13-9126-C54C32B0AFD8}" sibTransId="{F1317CF7-F149-46BA-B5CC-AFB2CD602D99}"/>
    <dgm:cxn modelId="{40CD4BB1-577D-4D53-A808-5BBEE47CE6D6}" type="presParOf" srcId="{D2B84389-B774-49E6-A259-27856F69B4FA}" destId="{FFADC709-7F7B-4010-9417-0714240889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F926A7F-AD1C-4F5E-80CC-E55D36BD0CD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9E38654-E865-40F0-8923-108E5A41A105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-Оформить  дополнительную пенсию  при выходе на заслуженный отдых, за последние пять лет дополнительной пенсией воспользовались пять пенсионеров.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145C81-D769-4739-881A-F333DF72BA8E}" type="parTrans" cxnId="{8BABCA95-4F64-4624-920C-0976B31C74B5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1564C4-FC4F-456A-A908-6F90003480D5}" type="sibTrans" cxnId="{8BABCA95-4F64-4624-920C-0976B31C74B5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84389-B774-49E6-A259-27856F69B4FA}" type="pres">
      <dgm:prSet presAssocID="{CF926A7F-AD1C-4F5E-80CC-E55D36BD0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4456AC-D5ED-4706-ABF7-5928BA86D423}" type="pres">
      <dgm:prSet presAssocID="{A9E38654-E865-40F0-8923-108E5A41A105}" presName="parentText" presStyleLbl="node1" presStyleIdx="0" presStyleCnt="1" custLinFactY="56627" custLinFactNeighborX="-1045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3C2C0B-4634-42DC-88CD-1F99B120E17A}" type="presOf" srcId="{A9E38654-E865-40F0-8923-108E5A41A105}" destId="{B64456AC-D5ED-4706-ABF7-5928BA86D423}" srcOrd="0" destOrd="0" presId="urn:microsoft.com/office/officeart/2005/8/layout/vList2"/>
    <dgm:cxn modelId="{8BABCA95-4F64-4624-920C-0976B31C74B5}" srcId="{CF926A7F-AD1C-4F5E-80CC-E55D36BD0CDC}" destId="{A9E38654-E865-40F0-8923-108E5A41A105}" srcOrd="0" destOrd="0" parTransId="{4E145C81-D769-4739-881A-F333DF72BA8E}" sibTransId="{AF1564C4-FC4F-456A-A908-6F90003480D5}"/>
    <dgm:cxn modelId="{F17ACD49-202F-4DB5-8F1B-08111CCFC31E}" type="presOf" srcId="{CF926A7F-AD1C-4F5E-80CC-E55D36BD0CDC}" destId="{D2B84389-B774-49E6-A259-27856F69B4FA}" srcOrd="0" destOrd="0" presId="urn:microsoft.com/office/officeart/2005/8/layout/vList2"/>
    <dgm:cxn modelId="{177011C8-D8D7-46B9-ABD1-ACC4ED138E62}" type="presParOf" srcId="{D2B84389-B774-49E6-A259-27856F69B4FA}" destId="{B64456AC-D5ED-4706-ABF7-5928BA86D4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926A7F-AD1C-4F5E-80CC-E55D36BD0CD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232958B-B935-43B5-AE76-D29B70031F16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-Новогодние подарки детям и бесплатные билеты на Новогодние представления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87AD56-9241-4E6B-A49B-91AE74B7B533}" type="parTrans" cxnId="{6736DA57-F471-4A54-8C79-7A30EB87091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35F3F-B7C7-495C-A4CE-995234D19AF9}" type="sibTrans" cxnId="{6736DA57-F471-4A54-8C79-7A30EB87091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84389-B774-49E6-A259-27856F69B4FA}" type="pres">
      <dgm:prSet presAssocID="{CF926A7F-AD1C-4F5E-80CC-E55D36BD0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864E9E-D218-4F80-8B29-1409E281600F}" type="pres">
      <dgm:prSet presAssocID="{9232958B-B935-43B5-AE76-D29B70031F16}" presName="parentText" presStyleLbl="node1" presStyleIdx="0" presStyleCnt="1" custLinFactNeighborY="193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36DA57-F471-4A54-8C79-7A30EB87091B}" srcId="{CF926A7F-AD1C-4F5E-80CC-E55D36BD0CDC}" destId="{9232958B-B935-43B5-AE76-D29B70031F16}" srcOrd="0" destOrd="0" parTransId="{D587AD56-9241-4E6B-A49B-91AE74B7B533}" sibTransId="{CC435F3F-B7C7-495C-A4CE-995234D19AF9}"/>
    <dgm:cxn modelId="{AA3FAD81-802B-449F-99DC-95A5C8D326E0}" type="presOf" srcId="{9232958B-B935-43B5-AE76-D29B70031F16}" destId="{4D864E9E-D218-4F80-8B29-1409E281600F}" srcOrd="0" destOrd="0" presId="urn:microsoft.com/office/officeart/2005/8/layout/vList2"/>
    <dgm:cxn modelId="{7824824D-0813-462A-A1E0-827667057C96}" type="presOf" srcId="{CF926A7F-AD1C-4F5E-80CC-E55D36BD0CDC}" destId="{D2B84389-B774-49E6-A259-27856F69B4FA}" srcOrd="0" destOrd="0" presId="urn:microsoft.com/office/officeart/2005/8/layout/vList2"/>
    <dgm:cxn modelId="{70ACB721-899C-4405-B47D-E1CB92F401B5}" type="presParOf" srcId="{D2B84389-B774-49E6-A259-27856F69B4FA}" destId="{4D864E9E-D218-4F80-8B29-1409E28160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4E953-4181-43D5-9E62-1721BE9D6F42}">
      <dsp:nvSpPr>
        <dsp:cNvPr id="0" name=""/>
        <dsp:cNvSpPr/>
      </dsp:nvSpPr>
      <dsp:spPr>
        <a:xfrm>
          <a:off x="2410969" y="1930068"/>
          <a:ext cx="2469175" cy="1894104"/>
        </a:xfrm>
        <a:prstGeom prst="hexagon">
          <a:avLst/>
        </a:prstGeom>
        <a:solidFill>
          <a:srgbClr val="EAA4EE"/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2">
              <a:alpha val="5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Охрана труда в МБДОУ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74576" y="2208991"/>
        <a:ext cx="1741961" cy="1336258"/>
      </dsp:txXfrm>
    </dsp:sp>
    <dsp:sp modelId="{5BBC1C97-C377-4F49-9044-19AB7E4ACC80}">
      <dsp:nvSpPr>
        <dsp:cNvPr id="0" name=""/>
        <dsp:cNvSpPr/>
      </dsp:nvSpPr>
      <dsp:spPr>
        <a:xfrm>
          <a:off x="2329256" y="117394"/>
          <a:ext cx="2570704" cy="1828954"/>
        </a:xfrm>
        <a:prstGeom prst="hexagon">
          <a:avLst/>
        </a:prstGeom>
        <a:solidFill>
          <a:srgbClr val="74F08C"/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2">
              <a:alpha val="50000"/>
              <a:hueOff val="-1423915"/>
              <a:satOff val="4160"/>
              <a:lumOff val="-784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Ежегодные соглашения об охране труда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95894" y="378243"/>
        <a:ext cx="1837428" cy="1307256"/>
      </dsp:txXfrm>
    </dsp:sp>
    <dsp:sp modelId="{1772E613-2FEA-42E4-82E3-66D1816C2F55}">
      <dsp:nvSpPr>
        <dsp:cNvPr id="0" name=""/>
        <dsp:cNvSpPr/>
      </dsp:nvSpPr>
      <dsp:spPr>
        <a:xfrm>
          <a:off x="4381127" y="1081304"/>
          <a:ext cx="2431223" cy="1840922"/>
        </a:xfrm>
        <a:prstGeom prst="hexagon">
          <a:avLst/>
        </a:prstGeom>
        <a:solidFill>
          <a:srgbClr val="92D050">
            <a:alpha val="78039"/>
          </a:srgbClr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2">
              <a:alpha val="50000"/>
              <a:hueOff val="-2847829"/>
              <a:satOff val="8321"/>
              <a:lumOff val="-1569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Профсоюзный комитет принимает участие в обследовании по охране труда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37139" y="1350876"/>
        <a:ext cx="1719199" cy="1301778"/>
      </dsp:txXfrm>
    </dsp:sp>
    <dsp:sp modelId="{6B48CE78-9450-4DFB-9A54-09DA948F8177}">
      <dsp:nvSpPr>
        <dsp:cNvPr id="0" name=""/>
        <dsp:cNvSpPr/>
      </dsp:nvSpPr>
      <dsp:spPr>
        <a:xfrm>
          <a:off x="4379268" y="2883470"/>
          <a:ext cx="2403517" cy="1973042"/>
        </a:xfrm>
        <a:prstGeom prst="hexagon">
          <a:avLst/>
        </a:prstGeom>
        <a:solidFill>
          <a:srgbClr val="85DFFF">
            <a:alpha val="69804"/>
          </a:srgbClr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2">
              <a:alpha val="50000"/>
              <a:hueOff val="-4271743"/>
              <a:satOff val="12481"/>
              <a:lumOff val="-2353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Контрольная деятельность по охране труда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43981" y="3182862"/>
        <a:ext cx="1674091" cy="1374258"/>
      </dsp:txXfrm>
    </dsp:sp>
    <dsp:sp modelId="{48BD6830-F724-410B-94CB-F57AB8A22A74}">
      <dsp:nvSpPr>
        <dsp:cNvPr id="0" name=""/>
        <dsp:cNvSpPr/>
      </dsp:nvSpPr>
      <dsp:spPr>
        <a:xfrm>
          <a:off x="2287384" y="3820590"/>
          <a:ext cx="2596492" cy="2002256"/>
        </a:xfrm>
        <a:prstGeom prst="hexagon">
          <a:avLst/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2">
              <a:alpha val="50000"/>
              <a:hueOff val="-5695658"/>
              <a:satOff val="16641"/>
              <a:lumOff val="-3137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Работа комиссий по охране труда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70613" y="4116113"/>
        <a:ext cx="1830034" cy="1411210"/>
      </dsp:txXfrm>
    </dsp:sp>
    <dsp:sp modelId="{DD6DEAC7-2DC9-408B-B8C5-8520F3342E07}">
      <dsp:nvSpPr>
        <dsp:cNvPr id="0" name=""/>
        <dsp:cNvSpPr/>
      </dsp:nvSpPr>
      <dsp:spPr>
        <a:xfrm>
          <a:off x="520298" y="2883461"/>
          <a:ext cx="2347777" cy="1866234"/>
        </a:xfrm>
        <a:prstGeom prst="hexagon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2">
              <a:alpha val="50000"/>
              <a:hueOff val="-7119572"/>
              <a:satOff val="20802"/>
              <a:lumOff val="-3922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Раздел по охране труда в Коллективном договоре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1466" y="3162602"/>
        <a:ext cx="1645441" cy="1307952"/>
      </dsp:txXfrm>
    </dsp:sp>
    <dsp:sp modelId="{577D00B8-A75B-4437-BBD3-2701987DA7AA}">
      <dsp:nvSpPr>
        <dsp:cNvPr id="0" name=""/>
        <dsp:cNvSpPr/>
      </dsp:nvSpPr>
      <dsp:spPr>
        <a:xfrm>
          <a:off x="435694" y="1099934"/>
          <a:ext cx="2416223" cy="1783543"/>
        </a:xfrm>
        <a:prstGeom prst="hexagon">
          <a:avLst/>
        </a:prstGeom>
        <a:solidFill>
          <a:srgbClr val="F5B659"/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2">
              <a:alpha val="50000"/>
              <a:hueOff val="-8543487"/>
              <a:satOff val="24962"/>
              <a:lumOff val="-4706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Председатель ППО является полномочным лицом по охране труда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85675" y="1358273"/>
        <a:ext cx="1716262" cy="126686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70295-4DB5-408D-A0DB-FDDB28691E03}">
      <dsp:nvSpPr>
        <dsp:cNvPr id="0" name=""/>
        <dsp:cNvSpPr/>
      </dsp:nvSpPr>
      <dsp:spPr>
        <a:xfrm>
          <a:off x="0" y="157"/>
          <a:ext cx="7518317" cy="3570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-Профсоюз предоставляет льготные билеты в театр, в цирк;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29" y="17586"/>
        <a:ext cx="7483459" cy="3221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8D5AD-A6E4-4292-8162-46EC7F1E2615}">
      <dsp:nvSpPr>
        <dsp:cNvPr id="0" name=""/>
        <dsp:cNvSpPr/>
      </dsp:nvSpPr>
      <dsp:spPr>
        <a:xfrm>
          <a:off x="0" y="156"/>
          <a:ext cx="7518317" cy="3570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-Льготный  абонемент в Фитнес клуб «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Физкульт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29" y="17585"/>
        <a:ext cx="7483459" cy="3221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2E150-6BB0-4C03-826B-79C2EADFBB6A}">
      <dsp:nvSpPr>
        <dsp:cNvPr id="0" name=""/>
        <dsp:cNvSpPr/>
      </dsp:nvSpPr>
      <dsp:spPr>
        <a:xfrm>
          <a:off x="0" y="267"/>
          <a:ext cx="7518317" cy="57096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-Бесплатной юридической консультацией при оформлении пенсии по выслуге - 25 лет  педагогического стажа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72" y="28139"/>
        <a:ext cx="7462573" cy="5152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F32C8-27B6-4351-8DAD-BC6D0013A532}">
      <dsp:nvSpPr>
        <dsp:cNvPr id="0" name=""/>
        <dsp:cNvSpPr/>
      </dsp:nvSpPr>
      <dsp:spPr>
        <a:xfrm>
          <a:off x="0" y="78"/>
          <a:ext cx="7518317" cy="3570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-Материальной   поддержкой  в трудной жизненной ситуации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29" y="17507"/>
        <a:ext cx="7483459" cy="3221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F6DEB-8590-48E0-B036-30940C89A08D}">
      <dsp:nvSpPr>
        <dsp:cNvPr id="0" name=""/>
        <dsp:cNvSpPr/>
      </dsp:nvSpPr>
      <dsp:spPr>
        <a:xfrm>
          <a:off x="0" y="0"/>
          <a:ext cx="7518317" cy="41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-Льготой при оформлении Дополнительного Медицинского Страхования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04" y="20104"/>
        <a:ext cx="7478109" cy="3716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8B677-D646-4271-A324-FCF636812513}">
      <dsp:nvSpPr>
        <dsp:cNvPr id="0" name=""/>
        <dsp:cNvSpPr/>
      </dsp:nvSpPr>
      <dsp:spPr>
        <a:xfrm>
          <a:off x="0" y="0"/>
          <a:ext cx="7518317" cy="4627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-Льготным  отдыхом  и лечением  в санаториях Нижегородской области, получить компенсацию  за отдых по путевкам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92" y="22592"/>
        <a:ext cx="7473133" cy="4176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E9BF6-68AC-4ACA-8DF7-7D67015779EA}">
      <dsp:nvSpPr>
        <dsp:cNvPr id="0" name=""/>
        <dsp:cNvSpPr/>
      </dsp:nvSpPr>
      <dsp:spPr>
        <a:xfrm>
          <a:off x="0" y="16787"/>
          <a:ext cx="7518317" cy="41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-Отдых детей работников, Ежегодно дети отдыхают и проходят оздоровление.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04" y="36891"/>
        <a:ext cx="7478109" cy="3716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DC709-7F7B-4010-9417-0714240889EB}">
      <dsp:nvSpPr>
        <dsp:cNvPr id="0" name=""/>
        <dsp:cNvSpPr/>
      </dsp:nvSpPr>
      <dsp:spPr>
        <a:xfrm>
          <a:off x="0" y="244"/>
          <a:ext cx="7518317" cy="49957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-Все желающие члены профсоюза могут получить кредит,  вступив в Кредитный союз образования, 3 члена профсоюза являются  членами Кредитного союза.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87" y="24631"/>
        <a:ext cx="7469543" cy="4508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456AC-D5ED-4706-ABF7-5928BA86D423}">
      <dsp:nvSpPr>
        <dsp:cNvPr id="0" name=""/>
        <dsp:cNvSpPr/>
      </dsp:nvSpPr>
      <dsp:spPr>
        <a:xfrm>
          <a:off x="0" y="393"/>
          <a:ext cx="7518317" cy="4996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-Оформить  дополнительную пенсию  при выходе на заслуженный отдых, за последние пять лет дополнительной пенсией воспользовались пять пенсионеров.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92" y="24785"/>
        <a:ext cx="7469533" cy="4508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64E9E-D218-4F80-8B29-1409E281600F}">
      <dsp:nvSpPr>
        <dsp:cNvPr id="0" name=""/>
        <dsp:cNvSpPr/>
      </dsp:nvSpPr>
      <dsp:spPr>
        <a:xfrm>
          <a:off x="0" y="16787"/>
          <a:ext cx="7518317" cy="41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-Новогодние подарки детям и бесплатные билеты на Новогодние представления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04" y="36891"/>
        <a:ext cx="7478109" cy="371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6FEA3-F38D-4465-9B42-E0DB8112097D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5650-DEED-4110-8548-143AB0F58E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12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rgbClr val="CCECFF"/>
            </a:gs>
            <a:gs pos="55000">
              <a:schemeClr val="accent2">
                <a:lumMod val="40000"/>
                <a:lumOff val="60000"/>
                <a:alpha val="37000"/>
              </a:schemeClr>
            </a:gs>
            <a:gs pos="100000">
              <a:schemeClr val="bg2">
                <a:tint val="97000"/>
                <a:satMod val="22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978BF29-6CDC-4B5E-A046-2BDA6773724F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7903713-0765-4152-B8AF-3F1511E4A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2.wdp"/><Relationship Id="rId7" Type="http://schemas.openxmlformats.org/officeDocument/2006/relationships/image" Target="../media/image43.jpeg"/><Relationship Id="rId12" Type="http://schemas.openxmlformats.org/officeDocument/2006/relationships/image" Target="../media/image4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0" Type="http://schemas.microsoft.com/office/2007/relationships/hdphoto" Target="../media/hdphoto3.wdp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18" Type="http://schemas.openxmlformats.org/officeDocument/2006/relationships/image" Target="../media/image7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" Type="http://schemas.openxmlformats.org/officeDocument/2006/relationships/image" Target="../media/image61.jpe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19" Type="http://schemas.openxmlformats.org/officeDocument/2006/relationships/image" Target="../media/image78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26" Type="http://schemas.microsoft.com/office/2007/relationships/diagramDrawing" Target="../diagrams/drawing6.xml"/><Relationship Id="rId39" Type="http://schemas.openxmlformats.org/officeDocument/2006/relationships/diagramQuickStyle" Target="../diagrams/quickStyle9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34" Type="http://schemas.openxmlformats.org/officeDocument/2006/relationships/diagramQuickStyle" Target="../diagrams/quickStyle8.xml"/><Relationship Id="rId42" Type="http://schemas.openxmlformats.org/officeDocument/2006/relationships/diagramData" Target="../diagrams/data10.xml"/><Relationship Id="rId47" Type="http://schemas.openxmlformats.org/officeDocument/2006/relationships/diagramData" Target="../diagrams/data11.xml"/><Relationship Id="rId50" Type="http://schemas.openxmlformats.org/officeDocument/2006/relationships/diagramColors" Target="../diagrams/colors11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5" Type="http://schemas.openxmlformats.org/officeDocument/2006/relationships/diagramColors" Target="../diagrams/colors6.xml"/><Relationship Id="rId33" Type="http://schemas.openxmlformats.org/officeDocument/2006/relationships/diagramLayout" Target="../diagrams/layout8.xml"/><Relationship Id="rId38" Type="http://schemas.openxmlformats.org/officeDocument/2006/relationships/diagramLayout" Target="../diagrams/layout9.xml"/><Relationship Id="rId46" Type="http://schemas.microsoft.com/office/2007/relationships/diagramDrawing" Target="../diagrams/drawing10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29" Type="http://schemas.openxmlformats.org/officeDocument/2006/relationships/diagramQuickStyle" Target="../diagrams/quickStyle7.xml"/><Relationship Id="rId41" Type="http://schemas.microsoft.com/office/2007/relationships/diagramDrawing" Target="../diagrams/drawing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diagramQuickStyle" Target="../diagrams/quickStyle6.xml"/><Relationship Id="rId32" Type="http://schemas.openxmlformats.org/officeDocument/2006/relationships/diagramData" Target="../diagrams/data8.xml"/><Relationship Id="rId37" Type="http://schemas.openxmlformats.org/officeDocument/2006/relationships/diagramData" Target="../diagrams/data9.xml"/><Relationship Id="rId40" Type="http://schemas.openxmlformats.org/officeDocument/2006/relationships/diagramColors" Target="../diagrams/colors9.xml"/><Relationship Id="rId45" Type="http://schemas.openxmlformats.org/officeDocument/2006/relationships/diagramColors" Target="../diagrams/colors10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diagramLayout" Target="../diagrams/layout6.xml"/><Relationship Id="rId28" Type="http://schemas.openxmlformats.org/officeDocument/2006/relationships/diagramLayout" Target="../diagrams/layout7.xml"/><Relationship Id="rId36" Type="http://schemas.microsoft.com/office/2007/relationships/diagramDrawing" Target="../diagrams/drawing8.xml"/><Relationship Id="rId49" Type="http://schemas.openxmlformats.org/officeDocument/2006/relationships/diagramQuickStyle" Target="../diagrams/quickStyle11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31" Type="http://schemas.microsoft.com/office/2007/relationships/diagramDrawing" Target="../diagrams/drawing7.xml"/><Relationship Id="rId44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diagramData" Target="../diagrams/data6.xml"/><Relationship Id="rId27" Type="http://schemas.openxmlformats.org/officeDocument/2006/relationships/diagramData" Target="../diagrams/data7.xml"/><Relationship Id="rId30" Type="http://schemas.openxmlformats.org/officeDocument/2006/relationships/diagramColors" Target="../diagrams/colors7.xml"/><Relationship Id="rId35" Type="http://schemas.openxmlformats.org/officeDocument/2006/relationships/diagramColors" Target="../diagrams/colors8.xml"/><Relationship Id="rId43" Type="http://schemas.openxmlformats.org/officeDocument/2006/relationships/diagramLayout" Target="../diagrams/layout10.xml"/><Relationship Id="rId48" Type="http://schemas.openxmlformats.org/officeDocument/2006/relationships/diagramLayout" Target="../diagrams/layout11.xml"/><Relationship Id="rId8" Type="http://schemas.openxmlformats.org/officeDocument/2006/relationships/diagramLayout" Target="../diagrams/layout3.xml"/><Relationship Id="rId51" Type="http://schemas.microsoft.com/office/2007/relationships/diagramDrawing" Target="../diagrams/drawing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83.jpeg"/><Relationship Id="rId12" Type="http://schemas.openxmlformats.org/officeDocument/2006/relationships/image" Target="../media/image8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microsoft.com/office/2007/relationships/hdphoto" Target="../media/hdphoto5.wdp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s99.mbdou.org/?str=22240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club195738339" TargetMode="External"/><Relationship Id="rId11" Type="http://schemas.openxmlformats.org/officeDocument/2006/relationships/image" Target="../media/image15.jpeg"/><Relationship Id="rId5" Type="http://schemas.openxmlformats.org/officeDocument/2006/relationships/hyperlink" Target="http://ds99.mbdou.org/profsoyuznaya-stranichka.html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OneDrive\Рабочий стол\Профсоюз образвания 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1800200" cy="21034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79712" y="332656"/>
            <a:ext cx="69847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Первичная профсоюзная организация 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 «Детский сад №99»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Сормовского</a:t>
            </a: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района, г.Н.Новгорода</a:t>
            </a:r>
            <a:endParaRPr lang="ru-RU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5568914"/>
            <a:ext cx="2736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Васина Татьяна Владимировна </a:t>
            </a:r>
            <a:r>
              <a:rPr lang="ru-RU" sz="1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председатель первичной профсоюзной организации </a:t>
            </a:r>
            <a:endParaRPr lang="en-US" sz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МБДОУ «Детский сад №99»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566124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Наш девиз: </a:t>
            </a:r>
            <a:r>
              <a:rPr lang="ru-RU" b="1" i="1" dirty="0" smtClean="0">
                <a:solidFill>
                  <a:srgbClr val="00005C"/>
                </a:solidFill>
                <a:latin typeface="Times New Roman" pitchFamily="18" charset="0"/>
                <a:cs typeface="Times New Roman" pitchFamily="18" charset="0"/>
              </a:rPr>
              <a:t>Мы вместе - команда, мы вместе- семья! Будь в Профсоюзе - он поможет всегда!</a:t>
            </a:r>
            <a:endParaRPr lang="ru-RU" b="1" i="1" dirty="0">
              <a:solidFill>
                <a:srgbClr val="0000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2643182"/>
            <a:ext cx="610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Мотивация,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фактор формирования 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положительного имиджа профсоюзной организации 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условиях.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Пользователь\Desktop\ВСЁЁЁЁЁЁЁ\1713508815884.jpg"/>
          <p:cNvPicPr>
            <a:picLocks noChangeAspect="1" noChangeArrowheads="1"/>
          </p:cNvPicPr>
          <p:nvPr/>
        </p:nvPicPr>
        <p:blipFill>
          <a:blip r:embed="rId3" cstate="print"/>
          <a:srcRect l="6768" t="6838" b="23068"/>
          <a:stretch>
            <a:fillRect/>
          </a:stretch>
        </p:blipFill>
        <p:spPr bwMode="auto">
          <a:xfrm>
            <a:off x="6072198" y="2071678"/>
            <a:ext cx="2664296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3979" y="661918"/>
            <a:ext cx="6084205" cy="3951148"/>
          </a:xfrm>
          <a:prstGeom prst="rect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-6860073"/>
              <a:satOff val="17583"/>
              <a:lumOff val="-85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 anchor="t"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Социально –психологическая мотивация</a:t>
            </a:r>
            <a:endParaRPr lang="ru-RU" dirty="0">
              <a:solidFill>
                <a:srgbClr val="0000CC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5026" y="661918"/>
            <a:ext cx="4623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профсоюзного кружка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План кружка"/>
          <p:cNvPicPr>
            <a:picLocks noChangeAspect="1" noChangeArrowheads="1"/>
          </p:cNvPicPr>
          <p:nvPr/>
        </p:nvPicPr>
        <p:blipFill>
          <a:blip r:embed="rId3" cstate="print"/>
          <a:srcRect t="4518" b="32582"/>
          <a:stretch>
            <a:fillRect/>
          </a:stretch>
        </p:blipFill>
        <p:spPr bwMode="auto">
          <a:xfrm>
            <a:off x="6424791" y="661918"/>
            <a:ext cx="2602651" cy="341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рмо онлайн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085" y="668335"/>
            <a:ext cx="6075992" cy="3951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 descr="IMG_20221207_0842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7148" y="4798467"/>
            <a:ext cx="3180294" cy="1778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14888" y="2492896"/>
            <a:ext cx="3132072" cy="2365815"/>
          </a:xfrm>
          <a:prstGeom prst="rect">
            <a:avLst/>
          </a:prstGeom>
          <a:blipFill rotWithShape="0">
            <a:blip r:embed="rId6" cstate="print"/>
            <a:srcRect/>
            <a:stretch>
              <a:fillRect r="-7751" b="-13589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-8575092"/>
              <a:satOff val="21979"/>
              <a:lumOff val="-106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Рисунок 11" descr="CIMG5452.JPG"/>
          <p:cNvPicPr>
            <a:picLocks noChangeAspect="1"/>
          </p:cNvPicPr>
          <p:nvPr/>
        </p:nvPicPr>
        <p:blipFill rotWithShape="1">
          <a:blip r:embed="rId7" cstate="print"/>
          <a:srcRect l="8331" t="19029" r="21194" b="11433"/>
          <a:stretch/>
        </p:blipFill>
        <p:spPr>
          <a:xfrm>
            <a:off x="3102548" y="2492896"/>
            <a:ext cx="3152970" cy="2333268"/>
          </a:xfrm>
          <a:prstGeom prst="rect">
            <a:avLst/>
          </a:prstGeom>
        </p:spPr>
      </p:pic>
      <p:pic>
        <p:nvPicPr>
          <p:cNvPr id="17" name="Рисунок 16" descr="IMG_20221207_08263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3979" y="4777570"/>
            <a:ext cx="3102982" cy="1859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 descr="IMG_20230203_130547.jpg"/>
          <p:cNvPicPr>
            <a:picLocks noChangeAspect="1"/>
          </p:cNvPicPr>
          <p:nvPr/>
        </p:nvPicPr>
        <p:blipFill>
          <a:blip r:embed="rId9" cstate="print"/>
          <a:srcRect r="16035"/>
          <a:stretch>
            <a:fillRect/>
          </a:stretch>
        </p:blipFill>
        <p:spPr>
          <a:xfrm>
            <a:off x="3260843" y="4813636"/>
            <a:ext cx="2967341" cy="1778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IMG_20230203_130906.jpg"/>
          <p:cNvPicPr>
            <a:picLocks noChangeAspect="1"/>
          </p:cNvPicPr>
          <p:nvPr/>
        </p:nvPicPr>
        <p:blipFill>
          <a:blip r:embed="rId10" cstate="print"/>
          <a:srcRect r="9677"/>
          <a:stretch>
            <a:fillRect/>
          </a:stretch>
        </p:blipFill>
        <p:spPr>
          <a:xfrm>
            <a:off x="130765" y="1844824"/>
            <a:ext cx="6176427" cy="3377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4897" y="1924987"/>
            <a:ext cx="2094705" cy="31470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56" y="71414"/>
            <a:ext cx="8147248" cy="928694"/>
          </a:xfrm>
        </p:spPr>
        <p:txBody>
          <a:bodyPr>
            <a:noAutofit/>
          </a:bodyPr>
          <a:lstStyle/>
          <a:p>
            <a:pPr algn="ctr">
              <a:lnSpc>
                <a:spcPts val="3000"/>
              </a:lnSpc>
            </a:pPr>
            <a:r>
              <a:rPr lang="ru-RU" sz="4000" b="1" dirty="0" smtClean="0">
                <a:solidFill>
                  <a:srgbClr val="0000CC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  <a:br>
              <a:rPr lang="ru-RU" sz="4000" b="1" dirty="0" smtClean="0">
                <a:solidFill>
                  <a:srgbClr val="0000CC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инициативы саморазвития </a:t>
            </a:r>
            <a:endParaRPr lang="ru-RU" sz="4000" dirty="0"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18" y="1098915"/>
            <a:ext cx="2618196" cy="3535848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78" y="4634763"/>
            <a:ext cx="2978236" cy="2086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2" y="4643446"/>
            <a:ext cx="2946564" cy="20708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8" y="4634763"/>
            <a:ext cx="1560135" cy="2086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53" y="4646532"/>
            <a:ext cx="1655376" cy="2086294"/>
          </a:xfrm>
          <a:prstGeom prst="rect">
            <a:avLst/>
          </a:prstGeom>
        </p:spPr>
      </p:pic>
      <p:pic>
        <p:nvPicPr>
          <p:cNvPr id="2050" name="Picture 2" descr="C:\Users\Детский Сад № 99\Desktop\ВЫСТУПЛЕНИЕ\171388409935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8" y="2451165"/>
            <a:ext cx="2897355" cy="20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4282" y="857232"/>
            <a:ext cx="5616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первичная профсоюзная организация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«Всемирный день здоровья»,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профсоюз, мы команда»,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«Всемирный день охраны труда»,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«Наш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ервомай»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профессионального мастерства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t6UlIWjxuHA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158" y="2928934"/>
            <a:ext cx="8575280" cy="3816000"/>
          </a:xfrm>
          <a:prstGeom prst="rect">
            <a:avLst/>
          </a:prstGeom>
        </p:spPr>
      </p:pic>
      <p:pic>
        <p:nvPicPr>
          <p:cNvPr id="13" name="Рисунок 12" descr="bgmhOQhwvR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00760" y="1071546"/>
            <a:ext cx="2857520" cy="5609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25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4143372" y="357166"/>
            <a:ext cx="4857784" cy="4429156"/>
            <a:chOff x="4860032" y="4581128"/>
            <a:chExt cx="2395738" cy="2016224"/>
          </a:xfrm>
        </p:grpSpPr>
        <p:pic>
          <p:nvPicPr>
            <p:cNvPr id="14" name="Рисунок 13" descr="1676283225305.jpg"/>
            <p:cNvPicPr>
              <a:picLocks noChangeAspect="1"/>
            </p:cNvPicPr>
            <p:nvPr/>
          </p:nvPicPr>
          <p:blipFill>
            <a:blip r:embed="rId2" cstate="print">
              <a:lum bright="-10000"/>
            </a:blip>
            <a:stretch>
              <a:fillRect/>
            </a:stretch>
          </p:blipFill>
          <p:spPr>
            <a:xfrm>
              <a:off x="4860032" y="4581128"/>
              <a:ext cx="2395738" cy="1008167"/>
            </a:xfrm>
            <a:prstGeom prst="rect">
              <a:avLst/>
            </a:prstGeom>
          </p:spPr>
        </p:pic>
        <p:pic>
          <p:nvPicPr>
            <p:cNvPr id="16" name="Рисунок 15" descr="1676283225428.jpg"/>
            <p:cNvPicPr>
              <a:picLocks noChangeAspect="1"/>
            </p:cNvPicPr>
            <p:nvPr/>
          </p:nvPicPr>
          <p:blipFill>
            <a:blip r:embed="rId3" cstate="print">
              <a:lum bright="-10000"/>
            </a:blip>
            <a:stretch>
              <a:fillRect/>
            </a:stretch>
          </p:blipFill>
          <p:spPr>
            <a:xfrm>
              <a:off x="4860032" y="5589297"/>
              <a:ext cx="2395474" cy="1008055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132" y="548680"/>
            <a:ext cx="4042792" cy="684312"/>
          </a:xfrm>
        </p:spPr>
        <p:txBody>
          <a:bodyPr anchor="t"/>
          <a:lstStyle/>
          <a:p>
            <a:r>
              <a:rPr lang="ru-RU" dirty="0" smtClean="0">
                <a:solidFill>
                  <a:srgbClr val="0000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Участие в АКЦИЯХ</a:t>
            </a:r>
            <a:endParaRPr lang="ru-RU" dirty="0">
              <a:solidFill>
                <a:srgbClr val="0000CC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373747"/>
            <a:ext cx="4176463" cy="4234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Здоровья, </a:t>
            </a:r>
          </a:p>
          <a:p>
            <a:pPr lvl="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«Всемирный день охраны труда»,</a:t>
            </a:r>
          </a:p>
          <a:p>
            <a:pPr lvl="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«Мир! Труд! Май!» </a:t>
            </a:r>
          </a:p>
          <a:p>
            <a:pPr lvl="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«Окна Победы»,  </a:t>
            </a:r>
          </a:p>
          <a:p>
            <a:pPr lvl="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 полк, </a:t>
            </a:r>
          </a:p>
          <a:p>
            <a:pPr lvl="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«30 лет вместе встретим юбилей «Маршем солидарности»,</a:t>
            </a:r>
          </a:p>
          <a:p>
            <a:pPr lvl="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«День России», </a:t>
            </a:r>
          </a:p>
          <a:p>
            <a:pPr lvl="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«Год корпоративной культуры»,  </a:t>
            </a:r>
          </a:p>
          <a:p>
            <a:pPr lvl="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«Единый профсоюзный диктант»,</a:t>
            </a:r>
          </a:p>
          <a:p>
            <a:pPr lvl="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Акции в Парке Победы,  г.Н.Новгорода, </a:t>
            </a:r>
          </a:p>
          <a:p>
            <a:pPr lvl="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Общегородские  субботники.</a:t>
            </a:r>
          </a:p>
        </p:txBody>
      </p:sp>
      <p:pic>
        <p:nvPicPr>
          <p:cNvPr id="5" name="Рисунок 4" descr="Парк Победы 15 мая Поддерка Президента РФ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8679" y="332656"/>
            <a:ext cx="3712411" cy="2088231"/>
          </a:xfrm>
          <a:prstGeom prst="rect">
            <a:avLst/>
          </a:prstGeom>
        </p:spPr>
      </p:pic>
      <p:pic>
        <p:nvPicPr>
          <p:cNvPr id="6" name="Рисунок 5" descr="«ZА МИР! ТРУД! МАЙ!», «ZА МИР БЕЗ НАЦИЗМА!»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1949" y="342385"/>
            <a:ext cx="3147078" cy="2097233"/>
          </a:xfrm>
          <a:prstGeom prst="rect">
            <a:avLst/>
          </a:prstGeom>
        </p:spPr>
      </p:pic>
      <p:pic>
        <p:nvPicPr>
          <p:cNvPr id="2051" name="Picture 3" descr="IMG_1719"/>
          <p:cNvPicPr>
            <a:picLocks noChangeAspect="1" noChangeArrowheads="1"/>
          </p:cNvPicPr>
          <p:nvPr/>
        </p:nvPicPr>
        <p:blipFill>
          <a:blip r:embed="rId6" cstate="print"/>
          <a:srcRect t="14230" r="11594"/>
          <a:stretch>
            <a:fillRect/>
          </a:stretch>
        </p:blipFill>
        <p:spPr bwMode="auto">
          <a:xfrm>
            <a:off x="6058058" y="2439618"/>
            <a:ext cx="2876922" cy="210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 l="33762" t="6857" r="17845" b="35428"/>
          <a:stretch>
            <a:fillRect/>
          </a:stretch>
        </p:blipFill>
        <p:spPr bwMode="auto">
          <a:xfrm>
            <a:off x="3957806" y="2439618"/>
            <a:ext cx="3147078" cy="212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8.jpg"/>
          <p:cNvPicPr>
            <a:picLocks noChangeAspect="1"/>
          </p:cNvPicPr>
          <p:nvPr/>
        </p:nvPicPr>
        <p:blipFill>
          <a:blip r:embed="rId8" cstate="print"/>
          <a:srcRect t="11111" r="2778" b="7407"/>
          <a:stretch>
            <a:fillRect/>
          </a:stretch>
        </p:blipFill>
        <p:spPr>
          <a:xfrm>
            <a:off x="5857884" y="4572008"/>
            <a:ext cx="3093611" cy="2078467"/>
          </a:xfrm>
          <a:prstGeom prst="rect">
            <a:avLst/>
          </a:prstGeom>
        </p:spPr>
      </p:pic>
      <p:pic>
        <p:nvPicPr>
          <p:cNvPr id="11" name="Рисунок 10" descr="IMG-c5963a9120253230c414c4b4889bf4eb-V.jpg"/>
          <p:cNvPicPr>
            <a:picLocks noChangeAspect="1"/>
          </p:cNvPicPr>
          <p:nvPr/>
        </p:nvPicPr>
        <p:blipFill>
          <a:blip r:embed="rId9" cstate="print">
            <a:lum contrast="10000"/>
          </a:blip>
          <a:srcRect l="5405" t="18018"/>
          <a:stretch>
            <a:fillRect/>
          </a:stretch>
        </p:blipFill>
        <p:spPr>
          <a:xfrm>
            <a:off x="4000496" y="4572008"/>
            <a:ext cx="3000396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28794" y="142852"/>
            <a:ext cx="5804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работа </a:t>
            </a:r>
            <a:r>
              <a:rPr lang="ru-RU" sz="2400" b="1" dirty="0">
                <a:solidFill>
                  <a:srgbClr val="0000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наставничеству</a:t>
            </a:r>
          </a:p>
        </p:txBody>
      </p:sp>
      <p:pic>
        <p:nvPicPr>
          <p:cNvPr id="1026" name="Picture 2" descr="C:\Users\ACER\Downloads\IMG-a2addf97ef77796a483d520c3a14676f-V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6200000">
            <a:off x="5726513" y="136477"/>
            <a:ext cx="2726991" cy="3739873"/>
          </a:xfrm>
          <a:prstGeom prst="rect">
            <a:avLst/>
          </a:prstGeom>
          <a:noFill/>
        </p:spPr>
      </p:pic>
      <p:pic>
        <p:nvPicPr>
          <p:cNvPr id="8" name="Рисунок 7" descr="IMG_20230203_130229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r="19130"/>
          <a:stretch>
            <a:fillRect/>
          </a:stretch>
        </p:blipFill>
        <p:spPr>
          <a:xfrm>
            <a:off x="4696468" y="3596771"/>
            <a:ext cx="4263477" cy="2808312"/>
          </a:xfrm>
          <a:prstGeom prst="rect">
            <a:avLst/>
          </a:prstGeom>
        </p:spPr>
      </p:pic>
      <p:pic>
        <p:nvPicPr>
          <p:cNvPr id="9" name="Рисунок 8" descr="Итоговая операв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642918"/>
            <a:ext cx="4429156" cy="277266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42844" y="3286124"/>
            <a:ext cx="4530942" cy="3429024"/>
            <a:chOff x="142844" y="3286124"/>
            <a:chExt cx="4530942" cy="3429024"/>
          </a:xfrm>
        </p:grpSpPr>
        <p:pic>
          <p:nvPicPr>
            <p:cNvPr id="7" name="Рисунок 6" descr="Газета Школа 202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844" y="3286124"/>
              <a:ext cx="2168841" cy="3429024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053" y="3286706"/>
              <a:ext cx="2321733" cy="3428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87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19047_1600x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214290"/>
            <a:ext cx="4191008" cy="28354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4282" y="1130842"/>
            <a:ext cx="4362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Поддержка  неработающих пенсионеров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57697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Посещение Нижегородского театра Драмы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Оперы и балета, Нижегородского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цирка, ДК Сормово.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14290"/>
            <a:ext cx="4214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Взаимодействуем  с организациями отдыха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оздоровления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работников и их детей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5717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Льготы на путешествия по России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7138972021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57166"/>
            <a:ext cx="4143404" cy="2542544"/>
          </a:xfrm>
          <a:prstGeom prst="rect">
            <a:avLst/>
          </a:prstGeom>
        </p:spPr>
      </p:pic>
      <p:pic>
        <p:nvPicPr>
          <p:cNvPr id="10" name="Picture 4" descr="IMG_20230505_101507"/>
          <p:cNvPicPr>
            <a:picLocks noChangeAspect="1" noChangeArrowheads="1"/>
          </p:cNvPicPr>
          <p:nvPr/>
        </p:nvPicPr>
        <p:blipFill>
          <a:blip r:embed="rId4" cstate="print"/>
          <a:srcRect t="13216" r="4959"/>
          <a:stretch>
            <a:fillRect/>
          </a:stretch>
        </p:blipFill>
        <p:spPr bwMode="auto">
          <a:xfrm>
            <a:off x="4786314" y="3187589"/>
            <a:ext cx="4214842" cy="295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171389720216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214290"/>
            <a:ext cx="4214842" cy="2924756"/>
          </a:xfrm>
          <a:prstGeom prst="rect">
            <a:avLst/>
          </a:prstGeom>
        </p:spPr>
      </p:pic>
      <p:pic>
        <p:nvPicPr>
          <p:cNvPr id="8" name="Рисунок 7" descr="171389720215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884" y="214290"/>
            <a:ext cx="2214578" cy="2952771"/>
          </a:xfrm>
          <a:prstGeom prst="rect">
            <a:avLst/>
          </a:prstGeom>
        </p:spPr>
      </p:pic>
      <p:grpSp>
        <p:nvGrpSpPr>
          <p:cNvPr id="12" name="Группа 26"/>
          <p:cNvGrpSpPr/>
          <p:nvPr/>
        </p:nvGrpSpPr>
        <p:grpSpPr>
          <a:xfrm>
            <a:off x="357158" y="3143248"/>
            <a:ext cx="4286281" cy="3000396"/>
            <a:chOff x="5508105" y="260648"/>
            <a:chExt cx="3600399" cy="2317684"/>
          </a:xfrm>
        </p:grpSpPr>
        <p:pic>
          <p:nvPicPr>
            <p:cNvPr id="14" name="Рисунок 13" descr="дом рукавишниковых.jf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8105" y="260648"/>
              <a:ext cx="3422684" cy="231742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5" name="Рисунок 2" descr="Оперный театр.jpg"/>
            <p:cNvPicPr>
              <a:picLocks noChangeAspect="1"/>
            </p:cNvPicPr>
            <p:nvPr/>
          </p:nvPicPr>
          <p:blipFill>
            <a:blip r:embed="rId8" cstate="print">
              <a:lum contrast="10000"/>
            </a:blip>
            <a:stretch>
              <a:fillRect/>
            </a:stretch>
          </p:blipFill>
          <p:spPr>
            <a:xfrm>
              <a:off x="7308305" y="260648"/>
              <a:ext cx="1800199" cy="231768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pic>
        <p:nvPicPr>
          <p:cNvPr id="16" name="Рисунок 15" descr="23 февраля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6314" y="3143248"/>
            <a:ext cx="4180716" cy="30003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Рисунок 18" descr="Ветераны труда.jpg"/>
          <p:cNvPicPr>
            <a:picLocks noChangeAspect="1"/>
          </p:cNvPicPr>
          <p:nvPr/>
        </p:nvPicPr>
        <p:blipFill>
          <a:blip r:embed="rId10" cstate="print"/>
          <a:srcRect l="24294" r="19309"/>
          <a:stretch>
            <a:fillRect/>
          </a:stretch>
        </p:blipFill>
        <p:spPr>
          <a:xfrm>
            <a:off x="4786314" y="2928934"/>
            <a:ext cx="4214842" cy="32147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8" name="Рисунок 37" descr="Курмышские зор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90309" y="214290"/>
            <a:ext cx="4282000" cy="3214710"/>
          </a:xfrm>
          <a:prstGeom prst="rect">
            <a:avLst/>
          </a:prstGeom>
        </p:spPr>
      </p:pic>
      <p:pic>
        <p:nvPicPr>
          <p:cNvPr id="21" name="Рисунок 20" descr="C:\Users\Пользователь\Desktop\ФОТО коллектив\фото т.в\Медаль 800 летие Н.Новгорода.jpg"/>
          <p:cNvPicPr/>
          <p:nvPr/>
        </p:nvPicPr>
        <p:blipFill>
          <a:blip r:embed="rId12" cstate="print">
            <a:lum contrast="20000"/>
          </a:blip>
          <a:srcRect l="11705" t="11272" r="13941" b="22543"/>
          <a:stretch>
            <a:fillRect/>
          </a:stretch>
        </p:blipFill>
        <p:spPr bwMode="auto">
          <a:xfrm>
            <a:off x="6286512" y="2928934"/>
            <a:ext cx="2786082" cy="339721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grpSp>
        <p:nvGrpSpPr>
          <p:cNvPr id="23" name="Группа 17"/>
          <p:cNvGrpSpPr/>
          <p:nvPr/>
        </p:nvGrpSpPr>
        <p:grpSpPr>
          <a:xfrm>
            <a:off x="214282" y="2928934"/>
            <a:ext cx="6154314" cy="3429025"/>
            <a:chOff x="2512963" y="836712"/>
            <a:chExt cx="6463018" cy="2952329"/>
          </a:xfrm>
        </p:grpSpPr>
        <p:grpSp>
          <p:nvGrpSpPr>
            <p:cNvPr id="25" name="Группа 10"/>
            <p:cNvGrpSpPr/>
            <p:nvPr/>
          </p:nvGrpSpPr>
          <p:grpSpPr>
            <a:xfrm>
              <a:off x="4463520" y="836712"/>
              <a:ext cx="2325663" cy="2952328"/>
              <a:chOff x="725550" y="764704"/>
              <a:chExt cx="2242604" cy="2808313"/>
            </a:xfrm>
          </p:grpSpPr>
          <p:pic>
            <p:nvPicPr>
              <p:cNvPr id="36" name="Рисунок 3" descr="Гороховец 2.JPG"/>
              <p:cNvPicPr>
                <a:picLocks noChangeAspect="1"/>
              </p:cNvPicPr>
              <p:nvPr/>
            </p:nvPicPr>
            <p:blipFill>
              <a:blip r:embed="rId13" cstate="print">
                <a:lum contrast="10000"/>
              </a:blip>
              <a:stretch>
                <a:fillRect/>
              </a:stretch>
            </p:blipFill>
            <p:spPr>
              <a:xfrm>
                <a:off x="725550" y="764704"/>
                <a:ext cx="2242604" cy="1458161"/>
              </a:xfrm>
              <a:prstGeom prst="rect">
                <a:avLst/>
              </a:prstGeom>
            </p:spPr>
          </p:pic>
          <p:pic>
            <p:nvPicPr>
              <p:cNvPr id="37" name="Рисунок 4" descr="Гороховец.JPG"/>
              <p:cNvPicPr>
                <a:picLocks noChangeAspect="1"/>
              </p:cNvPicPr>
              <p:nvPr/>
            </p:nvPicPr>
            <p:blipFill>
              <a:blip r:embed="rId14" cstate="print">
                <a:lum contrast="10000"/>
              </a:blip>
              <a:stretch>
                <a:fillRect/>
              </a:stretch>
            </p:blipFill>
            <p:spPr>
              <a:xfrm>
                <a:off x="899592" y="2040750"/>
                <a:ext cx="2068561" cy="1532267"/>
              </a:xfrm>
              <a:prstGeom prst="rect">
                <a:avLst/>
              </a:prstGeom>
            </p:spPr>
          </p:pic>
        </p:grpSp>
        <p:grpSp>
          <p:nvGrpSpPr>
            <p:cNvPr id="26" name="Группа 9"/>
            <p:cNvGrpSpPr/>
            <p:nvPr/>
          </p:nvGrpSpPr>
          <p:grpSpPr>
            <a:xfrm>
              <a:off x="6804248" y="836712"/>
              <a:ext cx="2171733" cy="2924944"/>
              <a:chOff x="467544" y="3429000"/>
              <a:chExt cx="2171733" cy="2924944"/>
            </a:xfrm>
          </p:grpSpPr>
          <p:pic>
            <p:nvPicPr>
              <p:cNvPr id="33" name="Рисунок 32" descr="IMG_0625.JPG"/>
              <p:cNvPicPr>
                <a:picLocks noChangeAspect="1"/>
              </p:cNvPicPr>
              <p:nvPr/>
            </p:nvPicPr>
            <p:blipFill>
              <a:blip r:embed="rId15" cstate="print">
                <a:lum contrast="10000"/>
              </a:blip>
              <a:stretch>
                <a:fillRect/>
              </a:stretch>
            </p:blipFill>
            <p:spPr>
              <a:xfrm>
                <a:off x="467544" y="4725144"/>
                <a:ext cx="2171733" cy="1628800"/>
              </a:xfrm>
              <a:prstGeom prst="rect">
                <a:avLst/>
              </a:prstGeom>
            </p:spPr>
          </p:pic>
          <p:pic>
            <p:nvPicPr>
              <p:cNvPr id="34" name="Рисунок 5" descr="Москва 1.jpg"/>
              <p:cNvPicPr>
                <a:picLocks noChangeAspect="1"/>
              </p:cNvPicPr>
              <p:nvPr/>
            </p:nvPicPr>
            <p:blipFill>
              <a:blip r:embed="rId16" cstate="print">
                <a:lum contrast="10000"/>
              </a:blip>
              <a:stretch>
                <a:fillRect/>
              </a:stretch>
            </p:blipFill>
            <p:spPr>
              <a:xfrm>
                <a:off x="467544" y="3429001"/>
                <a:ext cx="1080121" cy="1440160"/>
              </a:xfrm>
              <a:prstGeom prst="rect">
                <a:avLst/>
              </a:prstGeom>
            </p:spPr>
          </p:pic>
          <p:pic>
            <p:nvPicPr>
              <p:cNvPr id="35" name="Рисунок 6" descr="Москва 2.jpg"/>
              <p:cNvPicPr>
                <a:picLocks noChangeAspect="1"/>
              </p:cNvPicPr>
              <p:nvPr/>
            </p:nvPicPr>
            <p:blipFill>
              <a:blip r:embed="rId17" cstate="print">
                <a:lum contrast="10000"/>
              </a:blip>
              <a:stretch>
                <a:fillRect/>
              </a:stretch>
            </p:blipFill>
            <p:spPr>
              <a:xfrm>
                <a:off x="1547664" y="3429000"/>
                <a:ext cx="1080121" cy="1440160"/>
              </a:xfrm>
              <a:prstGeom prst="rect">
                <a:avLst/>
              </a:prstGeom>
            </p:spPr>
          </p:pic>
        </p:grpSp>
        <p:grpSp>
          <p:nvGrpSpPr>
            <p:cNvPr id="27" name="Группа 16"/>
            <p:cNvGrpSpPr/>
            <p:nvPr/>
          </p:nvGrpSpPr>
          <p:grpSpPr>
            <a:xfrm>
              <a:off x="2512963" y="836712"/>
              <a:ext cx="2214246" cy="2952329"/>
              <a:chOff x="2512963" y="836712"/>
              <a:chExt cx="2214246" cy="2952329"/>
            </a:xfrm>
          </p:grpSpPr>
          <p:pic>
            <p:nvPicPr>
              <p:cNvPr id="30" name="Рисунок 29" descr="г Муром.jpg"/>
              <p:cNvPicPr>
                <a:picLocks noChangeAspect="1"/>
              </p:cNvPicPr>
              <p:nvPr/>
            </p:nvPicPr>
            <p:blipFill>
              <a:blip r:embed="rId18" cstate="print">
                <a:lum contrast="10000"/>
              </a:blip>
              <a:stretch>
                <a:fillRect/>
              </a:stretch>
            </p:blipFill>
            <p:spPr>
              <a:xfrm>
                <a:off x="2512963" y="836712"/>
                <a:ext cx="1968002" cy="1476000"/>
              </a:xfrm>
              <a:prstGeom prst="rect">
                <a:avLst/>
              </a:prstGeom>
            </p:spPr>
          </p:pic>
          <p:pic>
            <p:nvPicPr>
              <p:cNvPr id="31" name="Рисунок 30" descr="Муром1.jpg"/>
              <p:cNvPicPr>
                <a:picLocks noChangeAspect="1"/>
              </p:cNvPicPr>
              <p:nvPr/>
            </p:nvPicPr>
            <p:blipFill>
              <a:blip r:embed="rId19" cstate="print">
                <a:lum contrast="10000"/>
              </a:blip>
              <a:stretch>
                <a:fillRect/>
              </a:stretch>
            </p:blipFill>
            <p:spPr>
              <a:xfrm>
                <a:off x="2512963" y="2312877"/>
                <a:ext cx="2214246" cy="1476164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627784" y="2148858"/>
                <a:ext cx="1872208" cy="385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i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г. Муром</a:t>
                </a:r>
                <a:endParaRPr lang="ru-RU" sz="1600" b="1" i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716016" y="2132856"/>
              <a:ext cx="1800200" cy="38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i="1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г. Гороховец</a:t>
              </a:r>
              <a:endParaRPr lang="ru-RU" sz="1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48264" y="2132856"/>
              <a:ext cx="1872208" cy="38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i="1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г.Москва</a:t>
              </a:r>
              <a:endParaRPr lang="ru-RU" sz="1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98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1736" y="214290"/>
            <a:ext cx="4458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Материальная мотивация</a:t>
            </a:r>
            <a:endParaRPr lang="ru-RU" sz="2800" dirty="0">
              <a:solidFill>
                <a:srgbClr val="0000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45637207"/>
              </p:ext>
            </p:extLst>
          </p:nvPr>
        </p:nvGraphicFramePr>
        <p:xfrm>
          <a:off x="571472" y="714357"/>
          <a:ext cx="7518318" cy="57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45637207"/>
              </p:ext>
            </p:extLst>
          </p:nvPr>
        </p:nvGraphicFramePr>
        <p:xfrm>
          <a:off x="571472" y="1357298"/>
          <a:ext cx="7518318" cy="357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45637207"/>
              </p:ext>
            </p:extLst>
          </p:nvPr>
        </p:nvGraphicFramePr>
        <p:xfrm>
          <a:off x="571472" y="1785926"/>
          <a:ext cx="7518318" cy="428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45637207"/>
              </p:ext>
            </p:extLst>
          </p:nvPr>
        </p:nvGraphicFramePr>
        <p:xfrm>
          <a:off x="571472" y="2285992"/>
          <a:ext cx="7518318" cy="571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745637207"/>
              </p:ext>
            </p:extLst>
          </p:nvPr>
        </p:nvGraphicFramePr>
        <p:xfrm>
          <a:off x="571472" y="2786058"/>
          <a:ext cx="7518318" cy="428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745637207"/>
              </p:ext>
            </p:extLst>
          </p:nvPr>
        </p:nvGraphicFramePr>
        <p:xfrm>
          <a:off x="571472" y="3286123"/>
          <a:ext cx="7518318" cy="500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745637207"/>
              </p:ext>
            </p:extLst>
          </p:nvPr>
        </p:nvGraphicFramePr>
        <p:xfrm>
          <a:off x="571472" y="3857628"/>
          <a:ext cx="751831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745637207"/>
              </p:ext>
            </p:extLst>
          </p:nvPr>
        </p:nvGraphicFramePr>
        <p:xfrm>
          <a:off x="571472" y="4429132"/>
          <a:ext cx="7518318" cy="428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745637207"/>
              </p:ext>
            </p:extLst>
          </p:nvPr>
        </p:nvGraphicFramePr>
        <p:xfrm>
          <a:off x="571472" y="5000636"/>
          <a:ext cx="7518318" cy="35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745637207"/>
              </p:ext>
            </p:extLst>
          </p:nvPr>
        </p:nvGraphicFramePr>
        <p:xfrm>
          <a:off x="571472" y="5500703"/>
          <a:ext cx="7518318" cy="357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</p:spTree>
    <p:extLst>
      <p:ext uri="{BB962C8B-B14F-4D97-AF65-F5344CB8AC3E}">
        <p14:creationId xmlns:p14="http://schemas.microsoft.com/office/powerpoint/2010/main" val="14590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  <p:bldGraphic spid="6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  <p:bldGraphic spid="10" grpId="0">
        <p:bldAsOne/>
      </p:bldGraphic>
      <p:bldGraphic spid="11" grpId="0">
        <p:bldAsOne/>
      </p:bldGraphic>
      <p:bldGraphic spid="12" grpId="0">
        <p:bldAsOne/>
      </p:bldGraphic>
      <p:bldGraphic spid="1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4" y="476672"/>
            <a:ext cx="814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>
                <a:solidFill>
                  <a:srgbClr val="0000CC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Материальная мотивация</a:t>
            </a:r>
            <a:r>
              <a:rPr lang="ru-RU" sz="3200" dirty="0">
                <a:solidFill>
                  <a:srgbClr val="0000CC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dirty="0" smtClean="0">
              <a:solidFill>
                <a:srgbClr val="0000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уровне  первичной профсоюзной организации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571612"/>
            <a:ext cx="8286808" cy="4371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 в связи с переездом на новое место жительства – </a:t>
            </a:r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3 календарных дня;</a:t>
            </a:r>
          </a:p>
          <a:p>
            <a:pPr>
              <a:lnSpc>
                <a:spcPts val="28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 для проводов детей на военную службу – </a:t>
            </a:r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2 календарных дня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ts val="28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бракосочетание работника -  </a:t>
            </a:r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3 календарных дня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ts val="28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бракосочетание детей -  </a:t>
            </a:r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2  календарных дня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ts val="28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рождения ребёнка (отцу) –  </a:t>
            </a:r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3 календарных дня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ts val="28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-проводы детей: 1 класса в школу 1 сентября, 11 класса в день последнего звонка – </a:t>
            </a:r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1  календарный день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ts val="28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 тяжелого заболевания близкого родственника – </a:t>
            </a:r>
            <a:r>
              <a:rPr lang="ru-RU" sz="2000" i="1" u="sng" dirty="0" smtClean="0">
                <a:latin typeface="Times New Roman" pitchFamily="18" charset="0"/>
                <a:cs typeface="Times New Roman" pitchFamily="18" charset="0"/>
              </a:rPr>
              <a:t>2 календарных </a:t>
            </a:r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дня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ts val="28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похороны близких родственников (отец, мать, дети, муж, жена, бабушка, дедушка) </a:t>
            </a:r>
            <a:r>
              <a:rPr lang="ru-RU" sz="2000" i="1" u="sng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3 календарных дня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ts val="28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неосвобождённой работы в выборном органе первичной профсоюзной организации: председателю –  </a:t>
            </a:r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5 календарных дней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9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0" y="142852"/>
            <a:ext cx="2337471" cy="32147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3" y="142852"/>
            <a:ext cx="2314865" cy="32818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3" descr="C:\Users\ACER\Downloads\IMG_3162.jpg"/>
          <p:cNvPicPr>
            <a:picLocks noChangeAspect="1" noChangeArrowheads="1"/>
          </p:cNvPicPr>
          <p:nvPr/>
        </p:nvPicPr>
        <p:blipFill>
          <a:blip r:embed="rId5" cstate="print"/>
          <a:srcRect l="3413" t="20479" b="22636"/>
          <a:stretch>
            <a:fillRect/>
          </a:stretch>
        </p:blipFill>
        <p:spPr bwMode="auto">
          <a:xfrm>
            <a:off x="2500298" y="1214422"/>
            <a:ext cx="4043186" cy="17859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357422" y="142852"/>
            <a:ext cx="4303742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0000CC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Материальная мотивация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Поощрения. Награды</a:t>
            </a:r>
            <a:endParaRPr lang="ru-RU" sz="2400" b="1" dirty="0">
              <a:solidFill>
                <a:srgbClr val="0000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42843" y="3357561"/>
            <a:ext cx="8826839" cy="3143945"/>
            <a:chOff x="142843" y="3357561"/>
            <a:chExt cx="8826839" cy="314394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lum bright="-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43" y="3357562"/>
              <a:ext cx="2214579" cy="314327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lum bright="-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72" y="3357561"/>
              <a:ext cx="2301326" cy="314327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26" name="Picture 2" descr="C:\Users\Детский Сад № 99\Desktop\ВЫСТУПЛЕНИЕ\Зимина ОЮ Князева АН\IMG_20240419_105822.jpg"/>
            <p:cNvPicPr>
              <a:picLocks noChangeAspect="1" noChangeArrowheads="1"/>
            </p:cNvPicPr>
            <p:nvPr/>
          </p:nvPicPr>
          <p:blipFill>
            <a:blip r:embed="rId8" cstate="print">
              <a:lum bright="-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826" y="3429000"/>
              <a:ext cx="2468856" cy="307183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546" y="3357562"/>
              <a:ext cx="2286016" cy="314394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3" name="Группа 12"/>
          <p:cNvGrpSpPr/>
          <p:nvPr/>
        </p:nvGrpSpPr>
        <p:grpSpPr>
          <a:xfrm>
            <a:off x="1954800" y="3357563"/>
            <a:ext cx="4708400" cy="3143943"/>
            <a:chOff x="1954800" y="3357563"/>
            <a:chExt cx="4708400" cy="314394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61890" y="3750473"/>
              <a:ext cx="3143273" cy="2357454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20430" y="3758736"/>
              <a:ext cx="3134594" cy="2350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98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76283225168.jp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714348" y="2000240"/>
            <a:ext cx="7546166" cy="37147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43348" y="967518"/>
            <a:ext cx="6269011" cy="830997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5C"/>
                </a:solidFill>
                <a:latin typeface="Times New Roman" pitchFamily="18" charset="0"/>
                <a:cs typeface="Times New Roman" pitchFamily="18" charset="0"/>
              </a:rPr>
              <a:t>Мы вместе - команда, мы вместе- семья! </a:t>
            </a:r>
          </a:p>
          <a:p>
            <a:pPr algn="ctr"/>
            <a:r>
              <a:rPr lang="ru-RU" sz="2400" b="1" i="1" dirty="0" smtClean="0">
                <a:solidFill>
                  <a:srgbClr val="00005C"/>
                </a:solidFill>
                <a:latin typeface="Times New Roman" pitchFamily="18" charset="0"/>
                <a:cs typeface="Times New Roman" pitchFamily="18" charset="0"/>
              </a:rPr>
              <a:t>  Будь в Профсоюзе - он поможет всегда!</a:t>
            </a:r>
            <a:endParaRPr lang="ru-RU" sz="2400" b="1" i="1" dirty="0">
              <a:solidFill>
                <a:srgbClr val="0000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5929330"/>
            <a:ext cx="3821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9"/>
                </a:solidFill>
                <a:hlinkClick r:id="rId3"/>
              </a:rPr>
              <a:t>https://ds99.mbdou.org/?</a:t>
            </a:r>
            <a:r>
              <a:rPr lang="en-US" dirty="0" smtClean="0">
                <a:solidFill>
                  <a:srgbClr val="000099"/>
                </a:solidFill>
                <a:hlinkClick r:id="rId3"/>
              </a:rPr>
              <a:t>str=22240</a:t>
            </a:r>
            <a:r>
              <a:rPr lang="ru-RU" dirty="0" smtClean="0">
                <a:solidFill>
                  <a:srgbClr val="000099"/>
                </a:solidFill>
              </a:rPr>
              <a:t> </a:t>
            </a:r>
            <a:endParaRPr lang="ru-RU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OneDrive\Рабочий стол\Профсоюз образвания 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475656" cy="172424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08076" y="4286256"/>
            <a:ext cx="2592288" cy="11519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Правовая мотивация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4192" y="4929198"/>
            <a:ext cx="2426568" cy="13679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 –психологическая мотивация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16216" y="4286256"/>
            <a:ext cx="2232248" cy="12239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Материальная мотивация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 rot="2484028">
            <a:off x="1681261" y="3252685"/>
            <a:ext cx="484632" cy="9784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4587434" y="3786190"/>
            <a:ext cx="484632" cy="9784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8613552">
            <a:off x="7091929" y="3297859"/>
            <a:ext cx="484632" cy="9784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5"/>
          <p:cNvSpPr txBox="1">
            <a:spLocks/>
          </p:cNvSpPr>
          <p:nvPr/>
        </p:nvSpPr>
        <p:spPr>
          <a:xfrm>
            <a:off x="1214414" y="2143116"/>
            <a:ext cx="6635080" cy="1062608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Три основных направления мотивации профсоюзного членства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57356" y="214290"/>
            <a:ext cx="635798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0000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профсоюза  образования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24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защита профессиональных, трудовых, социально-экономических прав и законных интересов своих членов</a:t>
            </a:r>
            <a:endParaRPr lang="ru-RU" sz="240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 anchor="t">
            <a:normAutofit/>
          </a:bodyPr>
          <a:lstStyle/>
          <a:p>
            <a:pPr algn="ctr"/>
            <a:r>
              <a:rPr lang="ru-RU" sz="3600" b="1" dirty="0" smtClean="0"/>
              <a:t>Правовая мотивация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40342" y="908720"/>
            <a:ext cx="6840760" cy="158417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Соглашения -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регулирующие  социально-трудовые отношения в сфере образования, устанавливающие общие условия оплаты труда работников образования, их гарантии, компенсации и льготы.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Пользователь\OneDrive\Рабочий стол\Профсоюз образвания 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475656" cy="1724240"/>
          </a:xfrm>
          <a:prstGeom prst="rect">
            <a:avLst/>
          </a:prstGeom>
          <a:noFill/>
        </p:spPr>
      </p:pic>
      <p:pic>
        <p:nvPicPr>
          <p:cNvPr id="5" name="Рисунок 4" descr="D:\Коллективный договор 2022.jpg"/>
          <p:cNvPicPr/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00694" y="2285992"/>
            <a:ext cx="3240930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15368" y="2708920"/>
            <a:ext cx="4328640" cy="34563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 договор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  акт, регулирующий социально-трудовые отношения в организации. Коллективный договор  заключается между работниками и работодателем. От работников при заключении коллективного договора  Профсоюз является стороной участвующей в разработке и принятии данного документа от работников учреждения.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75611"/>
            <a:ext cx="8352928" cy="6924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«об оплате труда работников», где в 2023году были внесены изменения о доплате за наставничеств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204228"/>
            <a:ext cx="8338740" cy="6924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премиальных выплат и использование фонда экономии заработной платы (статьи 135, 144 ТК РФ);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704407"/>
            <a:ext cx="8352928" cy="395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внутреннего трудового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распорядка   (статья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 РФ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896667"/>
            <a:ext cx="8352928" cy="395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 очередности предоставления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отпусков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123 ТК РФ);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337339"/>
            <a:ext cx="8352928" cy="395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 формы расчетного листка (статья 136 ТК РФ);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3764700"/>
            <a:ext cx="8352928" cy="6924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об аттестационной комиссии в образовательной организации (статья 82 ТК РФ);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1732" y="4500820"/>
            <a:ext cx="8338740" cy="6924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комиссии по урегулированию споров между участниками образовательных отношений;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1732" y="5228972"/>
            <a:ext cx="8338740" cy="6924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локальных нормативных актов организации, закрепляющих нормы профессиональной этики педагогических работников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1733" y="5985648"/>
            <a:ext cx="8338739" cy="395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условий труда (статья 74 ТК РФ).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48791" y="54687"/>
            <a:ext cx="8424936" cy="87210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Согласование локальных актов согласно ТРУДОВОМУ  Кодексу РФ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68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260648"/>
            <a:ext cx="8352928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согласованию с выборным органом первичной профсоюзной организации производится: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1436201"/>
            <a:ext cx="7704856" cy="4086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к присвоению почетных званий (статья 191 ТК РФ);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3608" y="1921823"/>
            <a:ext cx="7704856" cy="715089"/>
          </a:xfrm>
          <a:prstGeom prst="round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к награждению отраслевыми наградами и иными наградами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191 ТК РФ);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3608" y="2695476"/>
            <a:ext cx="7704856" cy="10215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увольнение по инициативе работодателя члена выборного органа первичной профсоюзной организации, участвующего в разрешении коллективного трудового спора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2 статьи 405 ТК РФ).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3608" y="3847604"/>
            <a:ext cx="7704856" cy="10215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форм профессиональной подготовки, переподготовки и повышения квалификации, работников, перечень необходимых профессий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(ст.196 ТК РФ);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3608" y="5018167"/>
            <a:ext cx="7704856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локальных нормативных актов организации, закрепляющих нормы профессиональной этики педагогических работников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49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7485" y="116632"/>
            <a:ext cx="715093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Осуществление  </a:t>
            </a:r>
            <a:r>
              <a:rPr lang="ru-RU" sz="2800" b="1" dirty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общественного  контроля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55345792"/>
              </p:ext>
            </p:extLst>
          </p:nvPr>
        </p:nvGraphicFramePr>
        <p:xfrm>
          <a:off x="1071538" y="785794"/>
          <a:ext cx="7388894" cy="591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Пользователь\OneDrive\Рабочий стол\Профсоюз образвания логоти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16632"/>
            <a:ext cx="720080" cy="841383"/>
          </a:xfrm>
          <a:prstGeom prst="rect">
            <a:avLst/>
          </a:prstGeom>
          <a:noFill/>
        </p:spPr>
      </p:pic>
      <p:pic>
        <p:nvPicPr>
          <p:cNvPr id="8" name="Рисунок 7" descr="3.1.Соглашение по Охране труд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305743" y="717869"/>
            <a:ext cx="1466032" cy="20162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 descr="3.3.Положение о комиссии по Охране труд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4221088"/>
            <a:ext cx="1800200" cy="2475806"/>
          </a:xfrm>
          <a:prstGeom prst="rect">
            <a:avLst/>
          </a:prstGeom>
        </p:spPr>
      </p:pic>
      <p:pic>
        <p:nvPicPr>
          <p:cNvPr id="11" name="Рисунок 10" descr="Кд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36296" y="764704"/>
            <a:ext cx="1757137" cy="25922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" y="771824"/>
            <a:ext cx="2384226" cy="1975202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475656" y="87015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Информационно-просветительская работа</a:t>
            </a:r>
            <a:endParaRPr lang="ru-RU" sz="2400" b="1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Пользователь\OneDrive\Рабочий стол\Профсоюз образвания 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720080" cy="841383"/>
          </a:xfrm>
          <a:prstGeom prst="rect">
            <a:avLst/>
          </a:prstGeom>
          <a:noFill/>
        </p:spPr>
      </p:pic>
      <p:pic>
        <p:nvPicPr>
          <p:cNvPr id="10" name="Рисунок 9" descr="Итогов оператив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26" y="2485992"/>
            <a:ext cx="2507284" cy="1410347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694103" y="933108"/>
            <a:ext cx="4198377" cy="1415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defTabSz="80010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Активная работа странички на сайте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«Детский сад №99»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рубриках «Профсоюзная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страничка», «Новости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Профсоюза» </a:t>
            </a:r>
            <a:r>
              <a:rPr lang="en-US" sz="1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</a:t>
            </a:r>
            <a:r>
              <a:rPr lang="en-US" sz="1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://ds99.mbdou.org/profsoyuznaya-stranichka.html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21634" y="5734997"/>
            <a:ext cx="4170846" cy="646331"/>
          </a:xfrm>
          <a:prstGeom prst="rect">
            <a:avLst/>
          </a:prstGeom>
          <a:solidFill>
            <a:srgbClr val="99FFCC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defTabSz="80010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</a:pP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группе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группе в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6"/>
              </a:rPr>
              <a:t>https://vk.com/club195738339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41062" y="4581128"/>
            <a:ext cx="4151417" cy="923330"/>
          </a:xfrm>
          <a:prstGeom prst="rect">
            <a:avLst/>
          </a:prstGeom>
          <a:solidFill>
            <a:srgbClr val="66CCFF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Подписка на периодические издания: </a:t>
            </a:r>
          </a:p>
          <a:p>
            <a:pPr lvl="0" defTabSz="8001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газета «Мой Профсоюз»,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Профсоюзная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трибуна»,  «Красный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Сормович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1634" y="3646765"/>
            <a:ext cx="4170846" cy="646331"/>
          </a:xfrm>
          <a:prstGeom prst="rect">
            <a:avLst/>
          </a:prstGeom>
          <a:solidFill>
            <a:srgbClr val="66FFFF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defTabSz="80010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Профсоюзный уголок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«Профсоюзный вестник»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21633" y="2697837"/>
            <a:ext cx="4170847" cy="659155"/>
          </a:xfrm>
          <a:prstGeom prst="rect">
            <a:avLst/>
          </a:prstGeom>
          <a:solidFill>
            <a:srgbClr val="66FF99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algn="just" defTabSz="80010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Информирование коллектива на общих     </a:t>
            </a:r>
          </a:p>
          <a:p>
            <a:pPr lvl="0" defTabSz="80010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собраниях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работников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59" y="771824"/>
            <a:ext cx="2406701" cy="1975202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2230860" y="2485992"/>
            <a:ext cx="2422800" cy="1410347"/>
          </a:xfrm>
          <a:prstGeom prst="rect">
            <a:avLst/>
          </a:prstGeom>
          <a:blipFill rotWithShape="0">
            <a:blip r:embed="rId8" cstate="print"/>
            <a:stretch>
              <a:fillRect/>
            </a:stretch>
          </a:blipFill>
          <a:ln>
            <a:solidFill>
              <a:srgbClr val="000099"/>
            </a:solidFill>
          </a:ln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21872"/>
              <a:satOff val="-11073"/>
              <a:lumOff val="-214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Прямоугольник 13"/>
          <p:cNvSpPr/>
          <p:nvPr/>
        </p:nvSpPr>
        <p:spPr>
          <a:xfrm>
            <a:off x="2246959" y="3356992"/>
            <a:ext cx="2406701" cy="1641277"/>
          </a:xfrm>
          <a:prstGeom prst="rect">
            <a:avLst/>
          </a:prstGeom>
          <a:blipFill rotWithShape="0">
            <a:blip r:embed="rId9" cstate="print"/>
            <a:stretch>
              <a:fillRect/>
            </a:stretch>
          </a:blipFill>
          <a:ln>
            <a:solidFill>
              <a:srgbClr val="0000CC"/>
            </a:solidFill>
          </a:ln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Рисунок 5" descr="IMG_059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-95046" y="3256068"/>
            <a:ext cx="1939197" cy="1634254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027" name="Picture 3" descr="IMG_31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185638" y="4041963"/>
            <a:ext cx="1965935" cy="222236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9" name="Рисунок 8" descr="сормович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16168" y="4177630"/>
            <a:ext cx="1388552" cy="1964135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9" y="4228319"/>
            <a:ext cx="3539585" cy="242214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2" y="3501008"/>
            <a:ext cx="3591236" cy="329792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0" y="5229200"/>
            <a:ext cx="4125144" cy="144016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16632"/>
            <a:ext cx="8229600" cy="671736"/>
          </a:xfrm>
          <a:prstGeom prst="rect">
            <a:avLst/>
          </a:prstGeom>
        </p:spPr>
        <p:txBody>
          <a:bodyPr vert="horz" anchor="t" anchorCtr="0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Социально –психологическая мотивация -</a:t>
            </a:r>
            <a:endParaRPr lang="ru-RU" sz="1600" dirty="0" smtClean="0">
              <a:solidFill>
                <a:srgbClr val="0000CC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 descr="FxQBQQ7Fc2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0527" y="692694"/>
            <a:ext cx="2045381" cy="273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15908" y="706223"/>
            <a:ext cx="3520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Взаимодействуем с районной организацией Профсоюза образования.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День Учител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754" y="692695"/>
            <a:ext cx="3689150" cy="27318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80112" y="5620598"/>
            <a:ext cx="329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администрацией МБДОУ «Детский сад №99»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15908" y="3187564"/>
            <a:ext cx="3363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  первичными профсоюзными организациями  детских садов и школ района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G_31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5" b="99080" l="34087" r="75304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3466" r="19920"/>
          <a:stretch>
            <a:fillRect/>
          </a:stretch>
        </p:blipFill>
        <p:spPr bwMode="auto">
          <a:xfrm rot="5400000">
            <a:off x="5902379" y="1243086"/>
            <a:ext cx="1238820" cy="201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ql3YeP6R59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8"/>
          <a:stretch>
            <a:fillRect/>
          </a:stretch>
        </p:blipFill>
        <p:spPr bwMode="auto">
          <a:xfrm>
            <a:off x="265754" y="2535188"/>
            <a:ext cx="5250154" cy="294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27" y="3090462"/>
            <a:ext cx="1605527" cy="2282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61" y="2538769"/>
            <a:ext cx="2232248" cy="2939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51629"/>
            <a:ext cx="3896236" cy="2922177"/>
          </a:xfrm>
          <a:prstGeom prst="rect">
            <a:avLst/>
          </a:prstGeom>
        </p:spPr>
      </p:pic>
      <p:pic>
        <p:nvPicPr>
          <p:cNvPr id="15" name="Рисунок 14" descr="IMG_20230203_131153.jpg"/>
          <p:cNvPicPr>
            <a:picLocks noChangeAspect="1"/>
          </p:cNvPicPr>
          <p:nvPr/>
        </p:nvPicPr>
        <p:blipFill>
          <a:blip r:embed="rId10" cstate="print"/>
          <a:srcRect l="13225" r="10733"/>
          <a:stretch>
            <a:fillRect/>
          </a:stretch>
        </p:blipFill>
        <p:spPr>
          <a:xfrm>
            <a:off x="246762" y="3797776"/>
            <a:ext cx="5269146" cy="3010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 anchor="t"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Социально –психологическая мотивация</a:t>
            </a:r>
            <a:endParaRPr lang="ru-RU" dirty="0">
              <a:solidFill>
                <a:srgbClr val="0000CC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719117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 педагогических  работников: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39284494"/>
              </p:ext>
            </p:extLst>
          </p:nvPr>
        </p:nvGraphicFramePr>
        <p:xfrm>
          <a:off x="251521" y="1700808"/>
          <a:ext cx="468051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1271214"/>
            <a:ext cx="2062638" cy="2924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55" y="1271214"/>
            <a:ext cx="2065824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18" y="3356992"/>
            <a:ext cx="2469674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2396</TotalTime>
  <Words>848</Words>
  <Application>Microsoft Office PowerPoint</Application>
  <PresentationFormat>Экран (4:3)</PresentationFormat>
  <Paragraphs>119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Начальная</vt:lpstr>
      <vt:lpstr>Презентация PowerPoint</vt:lpstr>
      <vt:lpstr>Презентация PowerPoint</vt:lpstr>
      <vt:lpstr>Правовая мотивация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 –психологическая мотивация</vt:lpstr>
      <vt:lpstr>Социально –психологическая мотивация</vt:lpstr>
      <vt:lpstr>Участие в конкурсах поддержка инициативы саморазвития </vt:lpstr>
      <vt:lpstr>Участие в АКЦИЯХ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Детский Сад № 99</cp:lastModifiedBy>
  <cp:revision>172</cp:revision>
  <dcterms:created xsi:type="dcterms:W3CDTF">2023-02-17T10:25:50Z</dcterms:created>
  <dcterms:modified xsi:type="dcterms:W3CDTF">2024-04-24T10:09:27Z</dcterms:modified>
</cp:coreProperties>
</file>