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9144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98" d="100"/>
          <a:sy n="98" d="100"/>
        </p:scale>
        <p:origin x="-1164" y="-102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1"/>
  <c:lang val="ru-RU"/>
  <c:roundedCorners val="0"/>
  <mc:AlternateContent>
    <mc:Choice Requires="c14">
      <c14:style val="102"/>
    </mc:Choice>
    <mc:Fallback>
      <c:style val="2"/>
    </mc:Fallback>
  </mc:AlternateContent>
  <c:chart>
    <c:plotArea>
      <c:layout>
        <c:manualLayout>
          <c:layoutTarget val="inner"/>
          <c:xMode val="edge"/>
          <c:yMode val="edge"/>
          <c:x val="0.093426702296945566"/>
          <c:y val="0.053279489911870703"/>
          <c:w val="0.79997180907942256"/>
          <c:h val="0.84317326500459855"/>
        </c:manualLayout>
      </c:layout>
      <c:barChart>
        <c:barDir val="col"/>
        <c:grouping val="clustered"/>
        <c:varyColors val="0"/>
        <c:dLbls>
          <c:showBubbleSize val="0"/>
          <c:showCatName val="0"/>
          <c:showLegendKey val="0"/>
          <c:showPercent val="0"/>
          <c:showSerName val="0"/>
          <c:showVal val="0"/>
        </c:dLbls>
        <c:gapWidth val="150"/>
        <c:axId val="46255104"/>
        <c:axId val="52564736"/>
      </c:barChart>
      <c:catAx>
        <c:axId val="46255104"/>
        <c:scaling>
          <c:orientation val="minMax"/>
        </c:scaling>
        <c:delete val="0"/>
        <c:axPos val="b"/>
        <c:majorTickMark val="out"/>
        <c:minorTickMark val="none"/>
        <c:tickLblPos val="nextTo"/>
        <c:crossAx val="52564736"/>
        <c:crosses val="autoZero"/>
        <c:auto val="1"/>
        <c:lblAlgn val="ctr"/>
        <c:lblOffset val="100"/>
        <c:noMultiLvlLbl val="0"/>
      </c:catAx>
      <c:valAx>
        <c:axId val="525647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255104"/>
        <c:crosses val="autoZero"/>
        <c:crossBetween val="between"/>
      </c:valAx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/>
      <c:overlay val="0"/>
    </c:legend>
    <c:plotVisOnly val="1"/>
    <c:showDLblsOverMax val="0"/>
  </c:chart>
  <c:spPr bwMode="auto">
    <a:xfrm>
      <a:off x="10404647" y="2332037"/>
      <a:ext cx="5565303" cy="4525963"/>
    </a:xfrm>
  </c:spPr>
  <c:txPr>
    <a:bodyPr/>
    <a:lstStyle/>
    <a:p>
      <a:pPr>
        <a:defRPr sz="1800"/>
      </a:pPr>
      <a:endParaRPr lang="ru-RU"/>
    </a:p>
  </c:txPr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Shape 1059"/>
          <p:cNvSpPr>
            <a:spLocks noChangeArrowheads="1" noGrp="1"/>
          </p:cNvSpPr>
          <p:nvPr userDrawn="1"/>
        </p:nvSpPr>
        <p:spPr bwMode="auto">
          <a:xfrm>
            <a:off x="1797049" y="2291401"/>
            <a:ext cx="4089399" cy="416511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12" y="3116"/>
                </a:moveTo>
                <a:lnTo>
                  <a:pt x="22112" y="3116"/>
                </a:lnTo>
                <a:cubicBezTo>
                  <a:pt x="22112" y="3116"/>
                  <a:pt x="27356" y="0"/>
                  <a:pt x="30300" y="4263"/>
                </a:cubicBezTo>
                <a:lnTo>
                  <a:pt x="30300" y="4263"/>
                </a:lnTo>
                <a:cubicBezTo>
                  <a:pt x="33277" y="8577"/>
                  <a:pt x="36666" y="13779"/>
                  <a:pt x="39369" y="17410"/>
                </a:cubicBezTo>
                <a:lnTo>
                  <a:pt x="39369" y="17410"/>
                </a:lnTo>
                <a:cubicBezTo>
                  <a:pt x="41761" y="20624"/>
                  <a:pt x="43200" y="22708"/>
                  <a:pt x="40979" y="26940"/>
                </a:cubicBezTo>
                <a:lnTo>
                  <a:pt x="40979" y="26940"/>
                </a:lnTo>
                <a:cubicBezTo>
                  <a:pt x="39655" y="29461"/>
                  <a:pt x="35076" y="35072"/>
                  <a:pt x="32639" y="38623"/>
                </a:cubicBezTo>
                <a:lnTo>
                  <a:pt x="32639" y="38623"/>
                </a:lnTo>
                <a:cubicBezTo>
                  <a:pt x="30200" y="42175"/>
                  <a:pt x="26202" y="43200"/>
                  <a:pt x="23268" y="42185"/>
                </a:cubicBezTo>
                <a:lnTo>
                  <a:pt x="23268" y="42185"/>
                </a:lnTo>
                <a:cubicBezTo>
                  <a:pt x="20331" y="41168"/>
                  <a:pt x="11584" y="38623"/>
                  <a:pt x="6213" y="36974"/>
                </a:cubicBezTo>
                <a:lnTo>
                  <a:pt x="6213" y="36974"/>
                </a:lnTo>
                <a:cubicBezTo>
                  <a:pt x="1431" y="35502"/>
                  <a:pt x="0" y="32900"/>
                  <a:pt x="214" y="31157"/>
                </a:cubicBezTo>
                <a:lnTo>
                  <a:pt x="214" y="31157"/>
                </a:lnTo>
                <a:cubicBezTo>
                  <a:pt x="760" y="26703"/>
                  <a:pt x="1113" y="19920"/>
                  <a:pt x="1214" y="16042"/>
                </a:cubicBezTo>
                <a:lnTo>
                  <a:pt x="1214" y="16042"/>
                </a:lnTo>
                <a:cubicBezTo>
                  <a:pt x="1303" y="12626"/>
                  <a:pt x="4203" y="11313"/>
                  <a:pt x="6907" y="9989"/>
                </a:cubicBezTo>
                <a:lnTo>
                  <a:pt x="6907" y="9989"/>
                </a:lnTo>
                <a:cubicBezTo>
                  <a:pt x="9245" y="8843"/>
                  <a:pt x="19774" y="4261"/>
                  <a:pt x="22112" y="3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" name="Shape 1060"/>
          <p:cNvSpPr>
            <a:spLocks noChangeArrowheads="1" noGrp="1"/>
          </p:cNvSpPr>
          <p:nvPr userDrawn="1"/>
        </p:nvSpPr>
        <p:spPr bwMode="auto">
          <a:xfrm>
            <a:off x="982135" y="1839834"/>
            <a:ext cx="3008840" cy="131432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0162" y="13104"/>
                </a:moveTo>
                <a:lnTo>
                  <a:pt x="40162" y="13104"/>
                </a:lnTo>
                <a:cubicBezTo>
                  <a:pt x="36799" y="16736"/>
                  <a:pt x="26204" y="28154"/>
                  <a:pt x="22676" y="31251"/>
                </a:cubicBezTo>
                <a:lnTo>
                  <a:pt x="22676" y="31251"/>
                </a:lnTo>
                <a:cubicBezTo>
                  <a:pt x="18513" y="34899"/>
                  <a:pt x="15093" y="37527"/>
                  <a:pt x="13136" y="38511"/>
                </a:cubicBezTo>
                <a:lnTo>
                  <a:pt x="13136" y="38511"/>
                </a:lnTo>
                <a:cubicBezTo>
                  <a:pt x="10861" y="39650"/>
                  <a:pt x="0" y="43200"/>
                  <a:pt x="422" y="38511"/>
                </a:cubicBezTo>
                <a:lnTo>
                  <a:pt x="422" y="38511"/>
                </a:lnTo>
                <a:cubicBezTo>
                  <a:pt x="750" y="34836"/>
                  <a:pt x="12785" y="17028"/>
                  <a:pt x="15584" y="14358"/>
                </a:cubicBezTo>
                <a:lnTo>
                  <a:pt x="15584" y="14358"/>
                </a:lnTo>
                <a:cubicBezTo>
                  <a:pt x="18382" y="11693"/>
                  <a:pt x="34508" y="0"/>
                  <a:pt x="36286" y="2133"/>
                </a:cubicBezTo>
                <a:lnTo>
                  <a:pt x="36286" y="2133"/>
                </a:lnTo>
                <a:cubicBezTo>
                  <a:pt x="38064" y="4272"/>
                  <a:pt x="43200" y="9825"/>
                  <a:pt x="40162" y="131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5" name="Shape 1061"/>
          <p:cNvSpPr>
            <a:spLocks noChangeArrowheads="1" noGrp="1"/>
          </p:cNvSpPr>
          <p:nvPr userDrawn="1"/>
        </p:nvSpPr>
        <p:spPr bwMode="auto">
          <a:xfrm>
            <a:off x="4925273" y="4629133"/>
            <a:ext cx="4046643" cy="2231707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42680" y="32337"/>
                  <a:pt x="42264" y="24810"/>
                  <a:pt x="41982" y="22533"/>
                </a:cubicBezTo>
                <a:lnTo>
                  <a:pt x="41982" y="22533"/>
                </a:lnTo>
                <a:cubicBezTo>
                  <a:pt x="41353" y="17445"/>
                  <a:pt x="31020" y="10782"/>
                  <a:pt x="25434" y="7567"/>
                </a:cubicBezTo>
                <a:lnTo>
                  <a:pt x="25434" y="7567"/>
                </a:lnTo>
                <a:cubicBezTo>
                  <a:pt x="20461" y="4707"/>
                  <a:pt x="15752" y="0"/>
                  <a:pt x="10688" y="12771"/>
                </a:cubicBezTo>
                <a:lnTo>
                  <a:pt x="10688" y="12771"/>
                </a:lnTo>
                <a:cubicBezTo>
                  <a:pt x="5409" y="26085"/>
                  <a:pt x="2329" y="33891"/>
                  <a:pt x="451" y="39632"/>
                </a:cubicBezTo>
                <a:lnTo>
                  <a:pt x="451" y="39632"/>
                </a:lnTo>
                <a:cubicBezTo>
                  <a:pt x="180" y="40459"/>
                  <a:pt x="44" y="41820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6" name="Shape 1062"/>
          <p:cNvSpPr>
            <a:spLocks noChangeArrowheads="1" noGrp="1"/>
          </p:cNvSpPr>
          <p:nvPr userDrawn="1"/>
        </p:nvSpPr>
        <p:spPr bwMode="auto">
          <a:xfrm>
            <a:off x="291890" y="6100774"/>
            <a:ext cx="3726390" cy="75999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37750" y="34083"/>
                  <a:pt x="28707" y="20178"/>
                  <a:pt x="28707" y="20178"/>
                </a:cubicBezTo>
                <a:lnTo>
                  <a:pt x="28707" y="20178"/>
                </a:lnTo>
                <a:cubicBezTo>
                  <a:pt x="23196" y="11772"/>
                  <a:pt x="17935" y="0"/>
                  <a:pt x="14588" y="1341"/>
                </a:cubicBezTo>
                <a:lnTo>
                  <a:pt x="14588" y="1341"/>
                </a:lnTo>
                <a:cubicBezTo>
                  <a:pt x="11240" y="2673"/>
                  <a:pt x="6350" y="22671"/>
                  <a:pt x="1602" y="37718"/>
                </a:cubicBezTo>
                <a:lnTo>
                  <a:pt x="1602" y="37718"/>
                </a:lnTo>
                <a:cubicBezTo>
                  <a:pt x="1072" y="39393"/>
                  <a:pt x="536" y="41175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7" name="Shape 1063"/>
          <p:cNvSpPr>
            <a:spLocks noChangeArrowheads="1" noGrp="1"/>
          </p:cNvSpPr>
          <p:nvPr userDrawn="1"/>
        </p:nvSpPr>
        <p:spPr bwMode="auto">
          <a:xfrm>
            <a:off x="0" y="3254701"/>
            <a:ext cx="1574799" cy="3343682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43200"/>
                </a:moveTo>
                <a:lnTo>
                  <a:pt x="0" y="43200"/>
                </a:lnTo>
                <a:cubicBezTo>
                  <a:pt x="10450" y="39319"/>
                  <a:pt x="26476" y="34991"/>
                  <a:pt x="31760" y="32779"/>
                </a:cubicBezTo>
                <a:lnTo>
                  <a:pt x="31760" y="32779"/>
                </a:lnTo>
                <a:cubicBezTo>
                  <a:pt x="38554" y="29929"/>
                  <a:pt x="35982" y="23868"/>
                  <a:pt x="39587" y="11934"/>
                </a:cubicBezTo>
                <a:lnTo>
                  <a:pt x="39587" y="11934"/>
                </a:lnTo>
                <a:cubicBezTo>
                  <a:pt x="43199" y="0"/>
                  <a:pt x="33409" y="2565"/>
                  <a:pt x="25082" y="2041"/>
                </a:cubicBezTo>
                <a:lnTo>
                  <a:pt x="25082" y="2041"/>
                </a:lnTo>
                <a:cubicBezTo>
                  <a:pt x="14497" y="1374"/>
                  <a:pt x="7053" y="4621"/>
                  <a:pt x="0" y="7243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491879" y="2708919"/>
            <a:ext cx="5040559" cy="72007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3446874" y="1808820"/>
            <a:ext cx="5040559" cy="720079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1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8199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2174874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535113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7" y="2174874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2" y="273049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75049" y="273051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2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7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7" y="612774"/>
            <a:ext cx="54864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7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9"/>
            <a:ext cx="20574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9"/>
            <a:ext cx="60197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059"/>
          <p:cNvSpPr>
            <a:spLocks noChangeArrowheads="1" noGrp="1"/>
          </p:cNvSpPr>
          <p:nvPr userDrawn="1"/>
        </p:nvSpPr>
        <p:spPr bwMode="auto">
          <a:xfrm>
            <a:off x="3732529" y="2"/>
            <a:ext cx="2293619" cy="89379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0" y="0"/>
                </a:moveTo>
                <a:lnTo>
                  <a:pt x="0" y="0"/>
                </a:lnTo>
                <a:cubicBezTo>
                  <a:pt x="1690" y="6213"/>
                  <a:pt x="3698" y="13338"/>
                  <a:pt x="6091" y="21902"/>
                </a:cubicBezTo>
                <a:lnTo>
                  <a:pt x="6091" y="21902"/>
                </a:lnTo>
                <a:cubicBezTo>
                  <a:pt x="12043" y="43199"/>
                  <a:pt x="17573" y="35347"/>
                  <a:pt x="23417" y="30579"/>
                </a:cubicBezTo>
                <a:lnTo>
                  <a:pt x="23417" y="30579"/>
                </a:lnTo>
                <a:cubicBezTo>
                  <a:pt x="29984" y="25223"/>
                  <a:pt x="42123" y="14119"/>
                  <a:pt x="42860" y="5640"/>
                </a:cubicBezTo>
                <a:lnTo>
                  <a:pt x="42860" y="5640"/>
                </a:lnTo>
                <a:cubicBezTo>
                  <a:pt x="42960" y="4507"/>
                  <a:pt x="43072" y="2479"/>
                  <a:pt x="432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60"/>
          <p:cNvSpPr>
            <a:spLocks noChangeArrowheads="1" noGrp="1"/>
          </p:cNvSpPr>
          <p:nvPr userDrawn="1"/>
        </p:nvSpPr>
        <p:spPr bwMode="auto">
          <a:xfrm>
            <a:off x="-18509" y="1"/>
            <a:ext cx="1049654" cy="179755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1743" y="2484"/>
                </a:moveTo>
                <a:lnTo>
                  <a:pt x="31743" y="2484"/>
                </a:lnTo>
                <a:cubicBezTo>
                  <a:pt x="30428" y="1799"/>
                  <a:pt x="28450" y="1080"/>
                  <a:pt x="26054" y="0"/>
                </a:cubicBezTo>
                <a:lnTo>
                  <a:pt x="0" y="0"/>
                </a:lnTo>
                <a:lnTo>
                  <a:pt x="0" y="34200"/>
                </a:lnTo>
                <a:lnTo>
                  <a:pt x="0" y="34200"/>
                </a:lnTo>
                <a:cubicBezTo>
                  <a:pt x="7029" y="37461"/>
                  <a:pt x="14504" y="41491"/>
                  <a:pt x="25070" y="40664"/>
                </a:cubicBezTo>
                <a:lnTo>
                  <a:pt x="25070" y="40664"/>
                </a:lnTo>
                <a:cubicBezTo>
                  <a:pt x="33399" y="40015"/>
                  <a:pt x="43200" y="43200"/>
                  <a:pt x="39593" y="28375"/>
                </a:cubicBezTo>
                <a:lnTo>
                  <a:pt x="39593" y="28375"/>
                </a:lnTo>
                <a:cubicBezTo>
                  <a:pt x="35986" y="13550"/>
                  <a:pt x="38530" y="6023"/>
                  <a:pt x="31743" y="24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9" name="Shape 1061"/>
          <p:cNvSpPr>
            <a:spLocks noChangeArrowheads="1" noGrp="1"/>
          </p:cNvSpPr>
          <p:nvPr userDrawn="1"/>
        </p:nvSpPr>
        <p:spPr bwMode="auto">
          <a:xfrm>
            <a:off x="1228092" y="1"/>
            <a:ext cx="2879724" cy="260965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2864" y="0"/>
                </a:moveTo>
                <a:lnTo>
                  <a:pt x="10583" y="0"/>
                </a:lnTo>
                <a:lnTo>
                  <a:pt x="10583" y="0"/>
                </a:lnTo>
                <a:cubicBezTo>
                  <a:pt x="9017" y="532"/>
                  <a:pt x="7515" y="1058"/>
                  <a:pt x="6214" y="1509"/>
                </a:cubicBezTo>
                <a:lnTo>
                  <a:pt x="6214" y="1509"/>
                </a:lnTo>
                <a:cubicBezTo>
                  <a:pt x="1428" y="3166"/>
                  <a:pt x="0" y="6109"/>
                  <a:pt x="212" y="8072"/>
                </a:cubicBezTo>
                <a:lnTo>
                  <a:pt x="212" y="8072"/>
                </a:lnTo>
                <a:cubicBezTo>
                  <a:pt x="758" y="13092"/>
                  <a:pt x="1111" y="20742"/>
                  <a:pt x="1212" y="25114"/>
                </a:cubicBezTo>
                <a:lnTo>
                  <a:pt x="1212" y="25114"/>
                </a:lnTo>
                <a:cubicBezTo>
                  <a:pt x="1301" y="28962"/>
                  <a:pt x="4204" y="30446"/>
                  <a:pt x="6906" y="31937"/>
                </a:cubicBezTo>
                <a:lnTo>
                  <a:pt x="6906" y="31937"/>
                </a:lnTo>
                <a:cubicBezTo>
                  <a:pt x="9246" y="33229"/>
                  <a:pt x="19775" y="38395"/>
                  <a:pt x="22112" y="39685"/>
                </a:cubicBezTo>
                <a:lnTo>
                  <a:pt x="22112" y="39685"/>
                </a:lnTo>
                <a:cubicBezTo>
                  <a:pt x="22112" y="39685"/>
                  <a:pt x="27355" y="43200"/>
                  <a:pt x="30298" y="38395"/>
                </a:cubicBezTo>
                <a:lnTo>
                  <a:pt x="30298" y="38395"/>
                </a:lnTo>
                <a:cubicBezTo>
                  <a:pt x="33277" y="33533"/>
                  <a:pt x="36665" y="27667"/>
                  <a:pt x="39367" y="23576"/>
                </a:cubicBezTo>
                <a:lnTo>
                  <a:pt x="39367" y="23576"/>
                </a:lnTo>
                <a:cubicBezTo>
                  <a:pt x="41761" y="19953"/>
                  <a:pt x="43200" y="17587"/>
                  <a:pt x="40977" y="12816"/>
                </a:cubicBezTo>
                <a:lnTo>
                  <a:pt x="40977" y="12816"/>
                </a:lnTo>
                <a:cubicBezTo>
                  <a:pt x="39697" y="10062"/>
                  <a:pt x="35347" y="3936"/>
                  <a:pt x="328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9D51E0-3758-456B-809F-07B187805C7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199" y="6356351"/>
            <a:ext cx="289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199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3B38E7-149F-4D77-9EEF-9309C2CB69A9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5188024" y="4509120"/>
            <a:ext cx="3955976" cy="2016224"/>
          </a:xfrm>
        </p:spPr>
        <p:txBody>
          <a:bodyPr/>
          <a:lstStyle/>
          <a:p>
            <a:pPr algn="ctr">
              <a:defRPr/>
            </a:pPr>
            <a:r>
              <a:rPr lang="ru-RU" sz="2000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</a:rPr>
              <a:t>Подготовила:</a:t>
            </a:r>
            <a:br>
              <a:rPr lang="ru-RU" sz="2000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</a:rPr>
            </a:br>
            <a:r>
              <a:rPr lang="ru-RU" sz="2000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  <a:cs typeface="Times New Roman"/>
              </a:rPr>
              <a:t>воспитатель </a:t>
            </a:r>
            <a:br>
              <a:rPr lang="ru-RU" sz="2000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  <a:cs typeface="Times New Roman"/>
              </a:rPr>
            </a:br>
            <a:r>
              <a:rPr lang="ru-RU" sz="2000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  <a:cs typeface="Times New Roman"/>
              </a:rPr>
              <a:t>Козлова А.В.</a:t>
            </a:r>
            <a:endParaRPr lang="ru-RU" sz="2000" u="sng">
              <a:solidFill>
                <a:schemeClr val="tx2">
                  <a:lumMod val="75000"/>
                </a:schemeClr>
              </a:solidFill>
              <a:latin typeface="Comic Sans MS"/>
              <a:ea typeface="BatangChe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 bwMode="auto">
          <a:xfrm>
            <a:off x="1475656" y="3140968"/>
            <a:ext cx="6803033" cy="1500187"/>
          </a:xfrm>
        </p:spPr>
        <p:txBody>
          <a:bodyPr rtlCol="0"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</a:rPr>
              <a:t>« </a:t>
            </a:r>
            <a:r>
              <a:rPr lang="ru-RU" sz="3600" b="1">
                <a:solidFill>
                  <a:schemeClr val="tx2">
                    <a:lumMod val="75000"/>
                  </a:schemeClr>
                </a:solidFill>
                <a:latin typeface="Comic Sans MS"/>
                <a:ea typeface="BatangChe"/>
              </a:rPr>
              <a:t>Пластилинография»</a:t>
            </a:r>
            <a:br>
              <a:rPr lang="ru-RU" sz="3600" b="1" i="1">
                <a:solidFill>
                  <a:schemeClr val="tx2">
                    <a:lumMod val="75000"/>
                  </a:schemeClr>
                </a:solidFill>
                <a:latin typeface="Calibri"/>
                <a:ea typeface="BatangChe"/>
              </a:rPr>
            </a:b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1403647" y="805961"/>
            <a:ext cx="6852999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                          МБДОУ «Детский сад № 53» </a:t>
            </a:r>
            <a:endParaRPr lang="ru-RU">
              <a:solidFill>
                <a:schemeClr val="accent3">
                  <a:lumMod val="50000"/>
                </a:schemeClr>
              </a:solidFill>
              <a:latin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28625" y="2000250"/>
            <a:ext cx="8229600" cy="1000125"/>
          </a:xfrm>
        </p:spPr>
        <p:txBody>
          <a:bodyPr/>
          <a:lstStyle/>
          <a:p>
            <a:pPr>
              <a:defRPr/>
            </a:pPr>
            <a:r>
              <a:rPr lang="ru-RU" sz="4800" b="1" i="1">
                <a:solidFill>
                  <a:srgbClr val="002060"/>
                </a:solidFill>
              </a:rPr>
              <a:t>                                                  </a:t>
            </a:r>
            <a:endParaRPr lang="ru-RU" sz="280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 bwMode="auto">
          <a:xfrm>
            <a:off x="323528" y="1844824"/>
            <a:ext cx="8604448" cy="1512168"/>
          </a:xfrm>
        </p:spPr>
        <p:txBody>
          <a:bodyPr/>
          <a:lstStyle/>
          <a:p>
            <a:pPr>
              <a:buNone/>
              <a:defRPr/>
            </a:pPr>
            <a:r>
              <a:rPr lang="ru-RU" b="1" i="1">
                <a:solidFill>
                  <a:srgbClr val="002060"/>
                </a:solidFill>
              </a:rPr>
              <a:t>     </a:t>
            </a:r>
            <a:r>
              <a:rPr lang="ru-RU" b="1">
                <a:solidFill>
                  <a:srgbClr val="7030A0"/>
                </a:solidFill>
                <a:latin typeface="Comic Sans MS"/>
              </a:rPr>
              <a:t>Пластилинография – </a:t>
            </a:r>
            <a:br>
              <a:rPr lang="ru-RU" sz="2800">
                <a:solidFill>
                  <a:srgbClr val="7030A0"/>
                </a:solidFill>
                <a:latin typeface="Comic Sans MS"/>
              </a:rPr>
            </a:br>
            <a:r>
              <a:rPr lang="ru-RU" sz="2400" b="1">
                <a:solidFill>
                  <a:srgbClr val="7030A0"/>
                </a:solidFill>
                <a:latin typeface="Comic Sans MS"/>
              </a:rPr>
              <a:t>создание на основе пластилина лепных  картин с изображением выпуклых,   полуобъемных объектов на   горизонтальной поверхности</a:t>
            </a:r>
            <a:r>
              <a:rPr lang="ru-RU" sz="2000" b="1">
                <a:solidFill>
                  <a:srgbClr val="002060"/>
                </a:solidFill>
              </a:rPr>
              <a:t>.</a:t>
            </a:r>
            <a:endParaRPr lang="ru-RU" sz="2000"/>
          </a:p>
          <a:p>
            <a:pPr>
              <a:buNone/>
              <a:defRPr/>
            </a:pPr>
            <a:r>
              <a:rPr lang="ru-RU"/>
              <a:t>             </a:t>
            </a:r>
            <a:endParaRPr/>
          </a:p>
          <a:p>
            <a:pPr>
              <a:buNone/>
              <a:defRPr/>
            </a:pPr>
            <a:r>
              <a:rPr lang="ru-RU"/>
              <a:t>                                             </a:t>
            </a:r>
            <a:endParaRPr/>
          </a:p>
        </p:txBody>
      </p:sp>
      <p:pic>
        <p:nvPicPr>
          <p:cNvPr id="2" name="Picture 2" descr="D:\Юля-2\Все о пластилине\Пластилиновые поделки\detsad-115314-1415422885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83568" y="3645024"/>
            <a:ext cx="3544655" cy="265531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3" name="Picture 3" descr="D:\Юля-2\Все о пластилине\Пластилиновые поделки\detsad-61881-1418053826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004048" y="3501008"/>
            <a:ext cx="3524730" cy="321297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2346115" y="131884"/>
            <a:ext cx="3626674" cy="706089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ru-RU" sz="4800" b="1">
                <a:solidFill>
                  <a:srgbClr val="7030A0"/>
                </a:solidFill>
                <a:latin typeface="Comic Sans MS"/>
              </a:rPr>
              <a:t>Задачи:</a:t>
            </a:r>
            <a:endParaRPr lang="ru-RU" sz="4800" b="1">
              <a:solidFill>
                <a:srgbClr val="7030A0"/>
              </a:solidFill>
              <a:latin typeface="Comic Sans MS"/>
            </a:endParaRPr>
          </a:p>
        </p:txBody>
      </p:sp>
      <p:graphicFrame>
        <p:nvGraphicFramePr>
          <p:cNvPr id="4" name="Содержимое 3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10404647" y="2332037"/>
          <a:ext cx="5565303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19" y="1801982"/>
            <a:ext cx="8435735" cy="478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формирование навыков работы с пластилином, пробуждение интереса к лепке;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освоение новых приемов (скатывания, надавливания, размазывания и др.) и создание с их помощью сюжетных картин;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обучение умению ориентироваться на листе бумаги;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развитие мелкой моторики;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ознакомление с окружающим миром;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u="none" strike="noStrike" cap="none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развитие творческих способностей, воображения, фантазии.</a:t>
            </a:r>
            <a:endParaRPr lang="ru-RU" sz="2800" u="none" strike="noStrike" cap="none">
              <a:ln>
                <a:noFill/>
              </a:ln>
              <a:solidFill>
                <a:schemeClr val="accent1">
                  <a:lumMod val="50000"/>
                </a:schemeClr>
              </a:solidFill>
              <a:latin typeface="Comic Sans MS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428627" y="669543"/>
            <a:ext cx="8425296" cy="48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lang="ru-RU" sz="4400" b="1" u="none" strike="noStrike" cap="none">
                <a:ln>
                  <a:noFill/>
                </a:ln>
                <a:solidFill>
                  <a:srgbClr val="002060"/>
                </a:solidFill>
                <a:latin typeface="Comic Sans MS"/>
                <a:ea typeface="Times New Roman"/>
                <a:cs typeface="Arial"/>
              </a:rPr>
              <a:t>         </a:t>
            </a:r>
            <a:r>
              <a:rPr lang="ru-RU" sz="4400" b="1">
                <a:solidFill>
                  <a:srgbClr val="7030A0"/>
                </a:solidFill>
                <a:latin typeface="Comic Sans MS"/>
                <a:ea typeface="Times New Roman"/>
                <a:cs typeface="Arial"/>
              </a:rPr>
              <a:t>Р</a:t>
            </a:r>
            <a:r>
              <a:rPr lang="ru-RU" sz="4400" b="1" u="none" strike="noStrike" cap="none">
                <a:ln>
                  <a:noFill/>
                </a:ln>
                <a:solidFill>
                  <a:srgbClr val="7030A0"/>
                </a:solidFill>
                <a:latin typeface="Comic Sans MS"/>
                <a:ea typeface="Times New Roman"/>
                <a:cs typeface="Arial"/>
              </a:rPr>
              <a:t>екомендации:</a:t>
            </a:r>
            <a:endParaRPr lang="ru-RU" sz="3400" b="1" i="1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Times New Roman"/>
              <a:cs typeface="Arial"/>
            </a:endParaRPr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Твердый пластилин можно разогреть. 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Использовать в работе плотный картон. 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Поверхность картона можно покрыть скотчем. 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Можно покрыть готовую работу лаком для волос.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Использовать физкультминутки. </a:t>
            </a:r>
            <a:endParaRPr/>
          </a:p>
          <a:p>
            <a:pPr algn="just">
              <a:buFont typeface="Arial"/>
              <a:buChar char="•"/>
              <a:defRPr/>
            </a:pPr>
            <a:r>
              <a:rPr lang="ru-RU" sz="30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При работе можно использовать спокойную, лирическую музыку.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-171400"/>
            <a:ext cx="7884368" cy="1224136"/>
          </a:xfrm>
        </p:spPr>
        <p:txBody>
          <a:bodyPr/>
          <a:lstStyle/>
          <a:p>
            <a:pPr>
              <a:defRPr/>
            </a:pPr>
            <a:br>
              <a:rPr lang="ru-RU"/>
            </a:br>
            <a:r>
              <a:rPr lang="ru-RU" sz="3500" b="1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Материалы для создания пластилиновой картины</a:t>
            </a:r>
            <a:r>
              <a:rPr lang="ru-RU" sz="3500" b="1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sz="3500" b="1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 bwMode="auto">
          <a:xfrm>
            <a:off x="0" y="1412776"/>
            <a:ext cx="7308304" cy="5445224"/>
          </a:xfrm>
        </p:spPr>
        <p:txBody>
          <a:bodyPr/>
          <a:lstStyle/>
          <a:p>
            <a:pPr lvl="0">
              <a:buFont typeface="Arial"/>
              <a:buChar char="•"/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Картонная основа с контурным рисунком</a:t>
            </a:r>
            <a:endParaRPr/>
          </a:p>
          <a:p>
            <a:pPr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Набор сюжетных картинок</a:t>
            </a:r>
            <a:endParaRPr/>
          </a:p>
          <a:p>
            <a:pPr lvl="0"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Набор пластилина</a:t>
            </a:r>
            <a:endParaRPr/>
          </a:p>
          <a:p>
            <a:pPr lvl="0"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Набор стеков</a:t>
            </a:r>
            <a:endParaRPr/>
          </a:p>
          <a:p>
            <a:pPr lvl="0"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Доска</a:t>
            </a:r>
            <a:endParaRPr/>
          </a:p>
          <a:p>
            <a:pPr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Салфетка для рук</a:t>
            </a:r>
            <a:endParaRPr/>
          </a:p>
          <a:p>
            <a:pPr lvl="0">
              <a:defRPr/>
            </a:pPr>
            <a:r>
              <a:rPr lang="ru-RU" sz="3400" b="1">
                <a:solidFill>
                  <a:schemeClr val="accent1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Бросовый и природный материалы</a:t>
            </a:r>
            <a:r>
              <a:rPr lang="ru-RU" sz="3400" b="1" i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  <a:endParaRPr/>
          </a:p>
          <a:p>
            <a:pPr lvl="0">
              <a:buNone/>
              <a:defRPr/>
            </a:pPr>
            <a:r>
              <a:rPr lang="ru-RU" sz="3600" b="1" i="1">
                <a:solidFill>
                  <a:schemeClr val="accent4">
                    <a:lumMod val="75000"/>
                  </a:schemeClr>
                </a:solidFill>
              </a:rPr>
              <a:t> </a:t>
            </a:r>
            <a:endParaRPr/>
          </a:p>
        </p:txBody>
      </p:sp>
      <p:pic>
        <p:nvPicPr>
          <p:cNvPr id="1027" name="Picture 3" descr="D:\Юля-2\Все о пластилине\Пластилиновые поделки\487302_f381a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20287734">
            <a:off x="4995755" y="3044306"/>
            <a:ext cx="3376675" cy="215429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594230" y="318301"/>
            <a:ext cx="7955538" cy="76470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ru-RU" sz="3400" b="1">
                <a:solidFill>
                  <a:srgbClr val="002060"/>
                </a:solidFill>
                <a:latin typeface="Comic Sans MS"/>
              </a:rPr>
              <a:t>Основные приемы лепки, </a:t>
            </a:r>
            <a:br>
              <a:rPr lang="ru-RU" sz="3400" b="1">
                <a:solidFill>
                  <a:srgbClr val="002060"/>
                </a:solidFill>
                <a:latin typeface="Comic Sans MS"/>
              </a:rPr>
            </a:br>
            <a:r>
              <a:rPr lang="ru-RU" sz="3400" b="1">
                <a:solidFill>
                  <a:srgbClr val="002060"/>
                </a:solidFill>
                <a:latin typeface="Comic Sans MS"/>
              </a:rPr>
              <a:t>используемые в пластилинографии</a:t>
            </a:r>
            <a:endParaRPr lang="ru-RU" sz="3400" b="1">
              <a:solidFill>
                <a:schemeClr val="tx2">
                  <a:lumMod val="50000"/>
                </a:schemeClr>
              </a:solidFill>
              <a:latin typeface="Comic Sans M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67544" y="3284984"/>
            <a:ext cx="8208912" cy="3041179"/>
          </a:xfrm>
        </p:spPr>
        <p:txBody>
          <a:bodyPr/>
          <a:lstStyle/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rgbClr val="C00000"/>
                </a:solidFill>
                <a:latin typeface="Comic Sans MS"/>
              </a:rPr>
              <a:t>Разминание                           Вдавливание            </a:t>
            </a:r>
            <a:endParaRPr/>
          </a:p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Отщипывание                       Надавливание</a:t>
            </a:r>
            <a:endParaRPr/>
          </a:p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rgbClr val="FF0000"/>
                </a:solidFill>
                <a:latin typeface="Comic Sans MS"/>
              </a:rPr>
              <a:t>Сплющивание                       Процарапывание</a:t>
            </a:r>
            <a:endParaRPr/>
          </a:p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rgbClr val="00B050"/>
                </a:solidFill>
                <a:latin typeface="Comic Sans MS"/>
              </a:rPr>
              <a:t> Раскатывание                        Размазывание(мазок)</a:t>
            </a:r>
            <a:endParaRPr/>
          </a:p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rgbClr val="00B050"/>
                </a:solidFill>
                <a:latin typeface="Comic Sans MS"/>
              </a:rPr>
              <a:t> </a:t>
            </a:r>
            <a:r>
              <a:rPr lang="ru-RU" sz="2400">
                <a:solidFill>
                  <a:srgbClr val="C00000"/>
                </a:solidFill>
                <a:latin typeface="Comic Sans MS"/>
              </a:rPr>
              <a:t>Скатывание                           Соединение деталей</a:t>
            </a:r>
            <a:endParaRPr/>
          </a:p>
          <a:p>
            <a:pPr algn="just">
              <a:buFont typeface="Wingdings"/>
              <a:buChar char="v"/>
              <a:defRPr/>
            </a:pPr>
            <a:r>
              <a:rPr lang="ru-RU" sz="2400">
                <a:solidFill>
                  <a:srgbClr val="0070C0"/>
                </a:solidFill>
                <a:latin typeface="Comic Sans MS"/>
              </a:rPr>
              <a:t> Вытягивание                         Налеп</a:t>
            </a:r>
            <a:endParaRPr/>
          </a:p>
          <a:p>
            <a:pPr algn="just">
              <a:buNone/>
              <a:defRPr/>
            </a:pPr>
            <a:endParaRPr lang="ru-RU" sz="3000">
              <a:solidFill>
                <a:schemeClr val="accent4">
                  <a:lumMod val="75000"/>
                </a:schemeClr>
              </a:solidFill>
              <a:latin typeface="Comic Sans MS"/>
            </a:endParaRPr>
          </a:p>
          <a:p>
            <a:pPr>
              <a:buNone/>
              <a:defRPr/>
            </a:pPr>
            <a:br>
              <a:rPr lang="ru-RU" sz="3600"/>
            </a:br>
            <a:endParaRPr lang="ru-RU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5779" y="958377"/>
            <a:ext cx="8532440" cy="4104456"/>
          </a:xfrm>
        </p:spPr>
        <p:txBody>
          <a:bodyPr/>
          <a:lstStyle/>
          <a:p>
            <a:pPr>
              <a:defRPr/>
            </a:pPr>
            <a:br>
              <a:rPr lang="ru-RU" sz="4000" b="1">
                <a:solidFill>
                  <a:srgbClr val="002060"/>
                </a:solidFill>
                <a:latin typeface="Comic Sans MS"/>
              </a:rPr>
            </a:br>
            <a:br>
              <a:rPr lang="ru-RU" sz="4000" b="1">
                <a:solidFill>
                  <a:srgbClr val="002060"/>
                </a:solidFill>
                <a:latin typeface="Comic Sans MS"/>
              </a:rPr>
            </a:br>
            <a:br>
              <a:rPr lang="ru-RU" sz="4000" b="1">
                <a:solidFill>
                  <a:srgbClr val="002060"/>
                </a:solidFill>
                <a:latin typeface="Comic Sans MS"/>
              </a:rPr>
            </a:br>
            <a:r>
              <a:rPr lang="ru-RU" sz="4000" b="1">
                <a:solidFill>
                  <a:srgbClr val="002060"/>
                </a:solidFill>
                <a:latin typeface="Comic Sans MS"/>
              </a:rPr>
              <a:t>Виды пластилинографии:</a:t>
            </a:r>
            <a:br>
              <a:rPr lang="ru-RU" sz="4000" b="1">
                <a:solidFill>
                  <a:srgbClr val="002060"/>
                </a:solidFill>
                <a:latin typeface="Comic Sans MS"/>
              </a:rPr>
            </a:b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Прямая пластилинография </a:t>
            </a:r>
            <a:b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</a:b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  Обратная пластилинография (витражная)      Контурная пластилинография </a:t>
            </a:r>
            <a:b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</a:b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Многослойная пластилинография Модульная пластилинография </a:t>
            </a:r>
            <a:b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</a:b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Мозаичная пластилинография </a:t>
            </a:r>
            <a:b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</a:b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Фактурная пластилинография </a:t>
            </a:r>
            <a:br>
              <a:rPr lang="ru-RU">
                <a:latin typeface="Comic Sans MS"/>
              </a:rPr>
            </a:br>
            <a:br>
              <a:rPr lang="ru-RU" b="1">
                <a:solidFill>
                  <a:srgbClr val="002060"/>
                </a:solidFill>
                <a:latin typeface="Comic Sans MS"/>
              </a:rPr>
            </a:br>
            <a:br>
              <a:rPr lang="ru-RU" b="1" i="1">
                <a:solidFill>
                  <a:srgbClr val="002060"/>
                </a:solidFill>
              </a:rPr>
            </a:br>
            <a:br>
              <a:rPr lang="ru-RU" i="1">
                <a:solidFill>
                  <a:srgbClr val="002060"/>
                </a:solidFill>
              </a:rPr>
            </a:br>
            <a:endParaRPr lang="ru-RU" i="1">
              <a:solidFill>
                <a:srgbClr val="002060"/>
              </a:solidFill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 rot="10800000" flipV="1">
            <a:off x="323527" y="4513833"/>
            <a:ext cx="5256943" cy="54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400" b="1" i="1" u="none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3000" b="0" u="none" strike="noStrike" cap="none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omic Sans MS"/>
              <a:cs typeface="Arial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937510"/>
            <a:ext cx="183636" cy="64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>
              <a:ln>
                <a:noFill/>
              </a:ln>
              <a:solidFill>
                <a:srgbClr val="000000"/>
              </a:solidFill>
              <a:latin typeface="Arial"/>
              <a:ea typeface="Times New Roman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>
                <a:ln>
                  <a:noFill/>
                </a:ln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                            </a:t>
            </a:r>
            <a:r>
              <a:rPr lang="ru-RU" sz="800" b="0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23527" y="2924943"/>
            <a:ext cx="4572360" cy="26521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tabLst>
                <a:tab pos="714375" algn="l"/>
              </a:tabLst>
              <a:defRPr/>
            </a:pPr>
            <a:r>
              <a:rPr lang="ru-RU" sz="1400" b="1" i="1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Прямая пластилинография</a:t>
            </a:r>
            <a:r>
              <a:rPr lang="ru-RU" sz="2800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изображение лепной </a:t>
            </a:r>
            <a:endParaRPr/>
          </a:p>
          <a:p>
            <a:pPr lvl="0">
              <a:tabLst>
                <a:tab pos="714375" algn="l"/>
              </a:tabLst>
              <a:defRPr/>
            </a:pPr>
            <a:r>
              <a:rPr lang="ru-RU" sz="2800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картины на горизонтальной </a:t>
            </a:r>
            <a:endParaRPr lang="ru-RU" sz="2800">
              <a:solidFill>
                <a:schemeClr val="accent3">
                  <a:lumMod val="50000"/>
                </a:schemeClr>
              </a:solidFill>
              <a:latin typeface="Comic Sans MS"/>
              <a:cs typeface="Arial"/>
            </a:endParaRPr>
          </a:p>
          <a:p>
            <a:pPr lvl="0">
              <a:tabLst>
                <a:tab pos="714375" algn="l"/>
              </a:tabLst>
              <a:defRPr/>
            </a:pPr>
            <a:r>
              <a:rPr lang="ru-RU" sz="2800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поверхности.</a:t>
            </a:r>
            <a:endParaRPr lang="ru-RU" sz="2800"/>
          </a:p>
        </p:txBody>
      </p:sp>
      <p:pic>
        <p:nvPicPr>
          <p:cNvPr id="3" name="Picture 2" descr="D:\Юля-2\Все о пластилине\Пластилиновые поделки\2254_43ceb250c020f718bcef2e1c4f602207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16016" y="2420888"/>
            <a:ext cx="3960440" cy="303258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004048" y="2276872"/>
            <a:ext cx="4320480" cy="3384376"/>
          </a:xfrm>
        </p:spPr>
        <p:txBody>
          <a:bodyPr/>
          <a:lstStyle/>
          <a:p>
            <a:pPr algn="l">
              <a:defRPr/>
            </a:pP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Обратная  пластилинография (витражная) -</a:t>
            </a:r>
            <a:b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</a:b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изображение лепной картины с</a:t>
            </a: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 </a:t>
            </a: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cs typeface="Times New Roman"/>
              </a:rPr>
              <a:t>  обратной стороны горизонтальной поверхности </a:t>
            </a:r>
            <a:b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cs typeface="Times New Roman"/>
              </a:rPr>
            </a:b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cs typeface="Times New Roman"/>
              </a:rPr>
              <a:t>(с обозначением контура).</a:t>
            </a: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 </a:t>
            </a:r>
            <a:br>
              <a:rPr lang="ru-RU" sz="2000">
                <a:solidFill>
                  <a:schemeClr val="accent3">
                    <a:lumMod val="50000"/>
                  </a:schemeClr>
                </a:solidFill>
                <a:latin typeface="Comic Sans MS"/>
                <a:cs typeface="Times New Roman"/>
              </a:rPr>
            </a:br>
            <a:endParaRPr lang="ru-RU" sz="2000">
              <a:solidFill>
                <a:schemeClr val="accent3">
                  <a:lumMod val="50000"/>
                </a:schemeClr>
              </a:solidFill>
              <a:latin typeface="Comic Sans MS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830887" y="1549836"/>
            <a:ext cx="2286360" cy="8537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20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</a:t>
            </a:r>
            <a:br>
              <a:rPr lang="ru-RU" sz="3200">
                <a:solidFill>
                  <a:prstClr val="black"/>
                </a:solidFill>
                <a:latin typeface="Arial"/>
                <a:ea typeface="+mj-ea"/>
                <a:cs typeface="Arial"/>
              </a:rPr>
            </a:br>
            <a:endParaRPr lang="ru-RU"/>
          </a:p>
        </p:txBody>
      </p:sp>
      <p:pic>
        <p:nvPicPr>
          <p:cNvPr id="6146" name="Picture 2" descr="D:\Юля-2\Все о пластилине\Пластилиновые поделки\6(150)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79512" y="2204864"/>
            <a:ext cx="4650271" cy="3869829"/>
          </a:xfrm>
          <a:prstGeom prst="flowChartAlternateProcess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flipV="1">
            <a:off x="457200" y="-459432"/>
            <a:ext cx="8229600" cy="72008"/>
          </a:xfrm>
        </p:spPr>
        <p:txBody>
          <a:bodyPr/>
          <a:lstStyle/>
          <a:p>
            <a:pPr>
              <a:defRPr/>
            </a:pPr>
            <a:r>
              <a:rPr lang="ru-RU"/>
              <a:t> 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 rot="10800000" flipV="1">
            <a:off x="395536" y="1844824"/>
            <a:ext cx="8229600" cy="1008112"/>
          </a:xfrm>
        </p:spPr>
        <p:txBody>
          <a:bodyPr/>
          <a:lstStyle/>
          <a:p>
            <a:pPr>
              <a:buNone/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Контурная пластилинография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-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  <a:cs typeface="Times New Roman"/>
              </a:rPr>
              <a:t>изображение объекта по контуру, с    использованием «жгутиков».</a:t>
            </a:r>
            <a:endParaRPr/>
          </a:p>
          <a:p>
            <a:pPr>
              <a:buNone/>
              <a:defRPr/>
            </a:pPr>
            <a:endParaRPr lang="ru-RU"/>
          </a:p>
        </p:txBody>
      </p:sp>
      <p:pic>
        <p:nvPicPr>
          <p:cNvPr id="8196" name="Picture 4" descr="D:\Юля-2\Все о пластилине\Пластилиновые поделки\blog3039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588224" y="2852936"/>
            <a:ext cx="2352675" cy="32861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1028" name="Picture 4" descr="D:\Юля-2\image-12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771800" y="4437112"/>
            <a:ext cx="3651308" cy="21821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1030" name="Picture 6" descr="D:\Юля-2\image-3.jpe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9512" y="2708920"/>
            <a:ext cx="3454619" cy="246978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 descr="D:\Юля-2\Все о пластилине\Пластилиновые поделки\dsc_10741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 flipH="0" flipV="0">
            <a:off x="296742" y="1779976"/>
            <a:ext cx="3558718" cy="46893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Picture 2" descr="D:\Юля-2\Все о пластилине\Пластилиновые поделки\595_eb76c0c98ac56d62c03f34530cd1ee71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flipH="0" flipV="0">
            <a:off x="4705384" y="701642"/>
            <a:ext cx="4214283" cy="316071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2576" y="579166"/>
            <a:ext cx="9073368" cy="189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8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Модульная пластилинография</a:t>
            </a: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ru-RU" sz="2200" b="1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–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200" b="1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 изображение лепной картины на горизонтальной поверхности с использованием валиков, шариков, косичек, многослойных дисков.</a:t>
            </a:r>
            <a:endParaRPr lang="ru-RU" sz="2200" b="1" u="none" strike="noStrike" cap="none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omic Sans MS"/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endParaRPr lang="ru-RU" sz="24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4578" name="Рисунок 10" descr="C:\Users\Лена\Desktop\podelki_iz_testa12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 rot="528192">
            <a:off x="5230278" y="3284984"/>
            <a:ext cx="3358964" cy="324402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5122" name="Picture 2" descr="D:\Юля-2\Все о пластилине\Пластилиновые поделки\6563_54a71df096b1be718120c2cf75490c1b.jpg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21194835">
            <a:off x="1091932" y="2640051"/>
            <a:ext cx="2864642" cy="345638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89575" y="1100759"/>
            <a:ext cx="8964847" cy="118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Мозаичная пластилинография (пластилиновая мозаика)  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4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изображение лепной картины на</a:t>
            </a:r>
            <a:r>
              <a:rPr lang="ru-RU" sz="24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ru-RU" sz="24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горизонтальной поверхности с помощью шариков из пластилина.</a:t>
            </a:r>
            <a:endParaRPr lang="ru-RU" sz="2400" b="0" u="none" strike="noStrike" cap="none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omic Sans MS"/>
              <a:cs typeface="Times New Roman"/>
            </a:endParaRPr>
          </a:p>
        </p:txBody>
      </p:sp>
      <p:pic>
        <p:nvPicPr>
          <p:cNvPr id="3" name="Picture 4" descr="D:\Юля-2\Все о пластилине\Пластилиновые поделки\vOanlvSiloY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211960" y="3284984"/>
            <a:ext cx="4680520" cy="332481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Рисунок 3" descr="http://ped-kopilka.ru/upload/blogs/4a45673a45acf08fcd89c7c92f1680b3.jpg.jpg"/>
          <p:cNvPicPr/>
          <p:nvPr/>
        </p:nvPicPr>
        <p:blipFill>
          <a:blip r:embed="rId3"/>
          <a:stretch/>
        </p:blipFill>
        <p:spPr bwMode="auto">
          <a:xfrm>
            <a:off x="179512" y="3573016"/>
            <a:ext cx="3744416" cy="2455669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67543" y="2132856"/>
            <a:ext cx="8209271" cy="128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Фактурная пластилинография - </a:t>
            </a:r>
            <a:r>
              <a:rPr lang="ru-RU" sz="26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изображение больших участков картины на горизонтальной поверхности и придание им фактуры. </a:t>
            </a:r>
            <a:endParaRPr lang="ru-RU" sz="2600">
              <a:solidFill>
                <a:schemeClr val="accent3">
                  <a:lumMod val="50000"/>
                </a:schemeClr>
              </a:solidFill>
              <a:latin typeface="Comic Sans MS"/>
            </a:endParaRPr>
          </a:p>
        </p:txBody>
      </p:sp>
      <p:pic>
        <p:nvPicPr>
          <p:cNvPr id="3" name="Рисунок 2" descr="C:\Users\Taechka\Desktop\фото 2\DSCN1614.JPG"/>
          <p:cNvPicPr/>
          <p:nvPr/>
        </p:nvPicPr>
        <p:blipFill>
          <a:blip r:embed="rId2"/>
          <a:stretch/>
        </p:blipFill>
        <p:spPr bwMode="auto">
          <a:xfrm rot="21100580">
            <a:off x="839259" y="3784620"/>
            <a:ext cx="3096344" cy="23762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Объект 3" descr="лепим из пластилина"/>
          <p:cNvPicPr/>
          <p:nvPr/>
        </p:nvPicPr>
        <p:blipFill>
          <a:blip r:embed="rId3"/>
          <a:stretch/>
        </p:blipFill>
        <p:spPr bwMode="auto">
          <a:xfrm rot="261046">
            <a:off x="4893425" y="3628060"/>
            <a:ext cx="3460085" cy="2910179"/>
          </a:xfrm>
          <a:prstGeom prst="rect">
            <a:avLst/>
          </a:prstGeom>
          <a:noFill/>
          <a:ln w="88900" cmpd="tri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 rot="10800000" flipV="1">
            <a:off x="539551" y="2647180"/>
            <a:ext cx="8100751" cy="210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3000" b="1"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Многослойная пластилинография </a:t>
            </a:r>
            <a:r>
              <a:rPr lang="ru-RU" sz="20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– </a:t>
            </a:r>
            <a:r>
              <a:rPr lang="ru-RU" sz="3000" b="1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миллефиори </a:t>
            </a:r>
            <a:r>
              <a:rPr lang="ru-RU" sz="20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- </a:t>
            </a:r>
            <a:endParaRPr lang="ru-RU" sz="2000">
              <a:solidFill>
                <a:schemeClr val="accent3">
                  <a:lumMod val="50000"/>
                </a:schemeClr>
              </a:solidFill>
              <a:latin typeface="Comic Sans MS"/>
              <a:ea typeface="Calibri"/>
              <a:cs typeface="Times New Roman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4375" algn="l"/>
              </a:tabLst>
              <a:defRPr/>
            </a:pPr>
            <a:r>
              <a:rPr lang="ru-RU" sz="2400" b="0" u="none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omic Sans MS"/>
                <a:ea typeface="Calibri"/>
                <a:cs typeface="Times New Roman"/>
              </a:rPr>
              <a:t>объемное изображение лепной картины  на  горизонтальной поверхности, с последовательным нанесением слоев.</a:t>
            </a:r>
            <a:endParaRPr lang="ru-RU" sz="2400" b="0" u="none" strike="noStrike" cap="none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omic Sans MS"/>
              <a:cs typeface="Times New Roman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45720"/>
            <a:ext cx="183636" cy="36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2017395"/>
            <a:ext cx="183636" cy="36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0" i="0" u="none" strike="noStrike" cap="none">
                <a:ln>
                  <a:noFill/>
                </a:ln>
                <a:solidFill>
                  <a:srgbClr val="222222"/>
                </a:solidFill>
                <a:latin typeface="Arial"/>
                <a:ea typeface="Times New Roman"/>
                <a:cs typeface="Times New Roman"/>
              </a:rPr>
              <a:t>    </a:t>
            </a: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3674745"/>
            <a:ext cx="183636" cy="36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0" i="0" u="none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</a:t>
            </a: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5332094"/>
            <a:ext cx="183636" cy="36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225" descr="alt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931462" y="2060848"/>
            <a:ext cx="2961018" cy="2563270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  <p:pic>
        <p:nvPicPr>
          <p:cNvPr id="4" name="Рисунок 227" descr="alt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987825" y="4089201"/>
            <a:ext cx="2821553" cy="2583949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  <p:pic>
        <p:nvPicPr>
          <p:cNvPr id="5" name="Рисунок 212" descr="alt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9512" y="1988840"/>
            <a:ext cx="2736304" cy="2520280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maam.ru/upload/blogs/c84b672aa24552d11d8f50bea52c02ba.jpg.jpg"/>
          <p:cNvPicPr/>
          <p:nvPr/>
        </p:nvPicPr>
        <p:blipFill>
          <a:blip r:embed="rId2"/>
          <a:stretch/>
        </p:blipFill>
        <p:spPr bwMode="auto">
          <a:xfrm>
            <a:off x="683568" y="2564904"/>
            <a:ext cx="3600400" cy="3312368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4" name="Рисунок 3" descr="http://www.maam.ru/upload/blogs/detsad-137071-1423305781.jpg"/>
          <p:cNvPicPr/>
          <p:nvPr/>
        </p:nvPicPr>
        <p:blipFill>
          <a:blip r:embed="rId3"/>
          <a:stretch/>
        </p:blipFill>
        <p:spPr bwMode="auto">
          <a:xfrm>
            <a:off x="4788024" y="1988840"/>
            <a:ext cx="4097318" cy="464176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19" y="1988839"/>
            <a:ext cx="8748823" cy="4054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rgbClr val="002060"/>
                </a:solidFill>
                <a:latin typeface="Comic Sans MS"/>
              </a:rPr>
              <a:t>Этапы осваивания различных видов пластилинографии:</a:t>
            </a:r>
            <a:endParaRPr/>
          </a:p>
          <a:p>
            <a:pPr>
              <a:defRPr/>
            </a:pPr>
            <a:endParaRPr lang="ru-RU">
              <a:latin typeface="Comic Sans MS"/>
            </a:endParaRPr>
          </a:p>
          <a:p>
            <a:pPr algn="ctr">
              <a:defRPr/>
            </a:pPr>
            <a:r>
              <a:rPr lang="ru-RU" sz="2400" b="1">
                <a:solidFill>
                  <a:srgbClr val="0070C0"/>
                </a:solidFill>
                <a:latin typeface="Comic Sans MS"/>
              </a:rPr>
              <a:t>Вторая младшая группа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– прямая пластилинография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accent2">
                    <a:lumMod val="50000"/>
                  </a:schemeClr>
                </a:solidFill>
                <a:latin typeface="Comic Sans MS"/>
              </a:rPr>
              <a:t>Средняя группа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– мозаичная пластилинография, контурная пластилинография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C00000"/>
                </a:solidFill>
                <a:latin typeface="Comic Sans MS"/>
              </a:rPr>
              <a:t>Старшая группа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- фактурная пластилинография, модульная пластилинография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00B050"/>
                </a:solidFill>
                <a:latin typeface="Comic Sans MS"/>
              </a:rPr>
              <a:t>Подготовительная группа </a:t>
            </a: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-  многослойная пластилинография (миллефиори)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710353" y="586800"/>
            <a:ext cx="7561199" cy="5090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4400" i="1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Таким образом,</a:t>
            </a:r>
            <a:endParaRPr lang="ru-RU" sz="2000">
              <a:solidFill>
                <a:schemeClr val="accent3">
                  <a:lumMod val="50000"/>
                </a:schemeClr>
              </a:solidFill>
              <a:latin typeface="Comic Sans MS"/>
            </a:endParaRPr>
          </a:p>
          <a:p>
            <a:pPr algn="just">
              <a:defRPr/>
            </a:pPr>
            <a:r>
              <a:rPr lang="ru-RU" sz="24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 </a:t>
            </a:r>
            <a:r>
              <a:rPr lang="ru-RU" sz="2000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организация работы по созданию продуктов детского творчества в технике пластилинография позволяет решать не только практические, но и воспитательно-образовательные задачи, способствует всестороннему развитию личности ребенка. В игровой форме дети учатся выделять в своих художественных работах главный замысел и оттенять второстепенные детали. Дошкольники получают знания, умения и навыки, знакомятся с миром предметов в процессе частичного использования бросового материала. При этом расширяются возможности изобразительной деятельности детей, раскрываются методы обучения основным правилам, приемам и средствам композиции.</a:t>
            </a:r>
            <a:endParaRPr lang="ru-RU" sz="2000">
              <a:solidFill>
                <a:schemeClr val="accent3">
                  <a:lumMod val="50000"/>
                </a:schemeClr>
              </a:solidFill>
              <a:latin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3" name="Picture 3" descr="D:\Юля-2\Пластилиновые работы моих детей\Цветок для мамы.jpe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508463" y="1064386"/>
            <a:ext cx="3168351" cy="41764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" name="Picture 4" descr="D:\Юля-2\Пластилиновые работы моих детей\Ракета-2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5400000">
            <a:off x="971599" y="1036339"/>
            <a:ext cx="3456386" cy="460851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6" name="TextBox 5"/>
          <p:cNvSpPr txBox="1"/>
          <p:nvPr/>
        </p:nvSpPr>
        <p:spPr bwMode="auto">
          <a:xfrm>
            <a:off x="1152491" y="5349606"/>
            <a:ext cx="331380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Comic Sans MS"/>
              </a:rPr>
              <a:t>Лев</a:t>
            </a:r>
            <a:endParaRPr lang="ru-RU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724127" y="5532666"/>
            <a:ext cx="296384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Comic Sans MS"/>
              </a:rPr>
              <a:t>                Богдан</a:t>
            </a:r>
            <a:endParaRPr lang="ru-RU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840021208" name=""/>
          <p:cNvSpPr txBox="1"/>
          <p:nvPr/>
        </p:nvSpPr>
        <p:spPr bwMode="auto">
          <a:xfrm flipH="0" flipV="0">
            <a:off x="602307" y="295421"/>
            <a:ext cx="7929530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Мы волшебным пластилином создаём </a:t>
            </a:r>
            <a:endParaRPr sz="2400"/>
          </a:p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Comic Sans MS"/>
              </a:rPr>
              <a:t>свои картины.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46" name="Picture 2" descr="D:\Юля-2\Пластилиновые работы моих детей\Матрешка-3.jpe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96960" y="993639"/>
            <a:ext cx="3384376" cy="451250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6147" name="Picture 3" descr="D:\Юля-2\Пластилиновые работы моих детей\Ландыши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150586" y="1209663"/>
            <a:ext cx="3240360" cy="408045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5" name="TextBox 4"/>
          <p:cNvSpPr txBox="1"/>
          <p:nvPr/>
        </p:nvSpPr>
        <p:spPr bwMode="auto">
          <a:xfrm>
            <a:off x="1115615" y="6488667"/>
            <a:ext cx="367276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580111" y="6309319"/>
            <a:ext cx="295268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424820083" name=""/>
          <p:cNvSpPr txBox="1"/>
          <p:nvPr/>
        </p:nvSpPr>
        <p:spPr bwMode="auto">
          <a:xfrm flipH="0" flipV="0">
            <a:off x="1408268" y="5649170"/>
            <a:ext cx="159906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Софья</a:t>
            </a:r>
            <a:endParaRPr/>
          </a:p>
        </p:txBody>
      </p:sp>
      <p:sp>
        <p:nvSpPr>
          <p:cNvPr id="125475482" name=""/>
          <p:cNvSpPr txBox="1"/>
          <p:nvPr/>
        </p:nvSpPr>
        <p:spPr bwMode="auto">
          <a:xfrm flipH="0" flipV="0">
            <a:off x="5775115" y="5656384"/>
            <a:ext cx="242076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Вероника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3" descr="D:\Юля-2\Пластилиновые работы моих детей\IMG_20151201_17234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355976" y="2636912"/>
            <a:ext cx="4392488" cy="316835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3" name="Picture 4" descr="D:\Юля-2\Пластилиновые работы моих детей\Вишенки Яся прямая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55576" y="2060848"/>
            <a:ext cx="2952328" cy="403244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4" name="TextBox 3"/>
          <p:cNvSpPr txBox="1"/>
          <p:nvPr/>
        </p:nvSpPr>
        <p:spPr bwMode="auto">
          <a:xfrm flipH="0" flipV="0">
            <a:off x="1385691" y="6237311"/>
            <a:ext cx="135679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Comic Sans MS"/>
              </a:rPr>
              <a:t>Вика</a:t>
            </a:r>
            <a:endParaRPr lang="ru-RU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 flipH="0" flipV="0">
            <a:off x="6124826" y="5949279"/>
            <a:ext cx="1687893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  <a:latin typeface="Comic Sans MS"/>
              </a:rPr>
              <a:t>Никита</a:t>
            </a:r>
            <a:endParaRPr lang="ru-RU">
              <a:solidFill>
                <a:srgbClr val="C00000"/>
              </a:solidFill>
              <a:latin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 rot="769336">
            <a:off x="449767" y="4650452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tx2">
                    <a:lumMod val="75000"/>
                  </a:schemeClr>
                </a:solidFill>
                <a:latin typeface="Comic Sans MS"/>
              </a:rPr>
              <a:t>ЗА ВНИМАНИЕ!</a:t>
            </a:r>
            <a:endParaRPr lang="ru-RU">
              <a:solidFill>
                <a:schemeClr val="tx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 rot="20631411">
            <a:off x="-269222" y="2175680"/>
            <a:ext cx="7772400" cy="1500187"/>
          </a:xfrm>
        </p:spPr>
        <p:txBody>
          <a:bodyPr/>
          <a:lstStyle/>
          <a:p>
            <a:pPr>
              <a:defRPr/>
            </a:pPr>
            <a:r>
              <a:rPr lang="ru-RU" sz="720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ru-RU" sz="7200">
                <a:solidFill>
                  <a:schemeClr val="accent6">
                    <a:lumMod val="75000"/>
                  </a:schemeClr>
                </a:solidFill>
                <a:latin typeface="Comic Sans MS"/>
              </a:rPr>
              <a:t>СПАСИБО</a:t>
            </a:r>
            <a:endParaRPr lang="ru-RU" sz="7200">
              <a:solidFill>
                <a:schemeClr val="accent6">
                  <a:lumMod val="75000"/>
                </a:schemeClr>
              </a:solidFill>
              <a:latin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ur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0</TotalTime>
  <Words>0</Words>
  <Application>Р7-Офис/7.3.3.0</Application>
  <DocSecurity>0</DocSecurity>
  <PresentationFormat>Экран (4:3)</PresentationFormat>
  <Paragraphs>0</Paragraphs>
  <Slides>23</Slides>
  <Notes>23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Рисуем пластилином.</dc:title>
  <dc:subject/>
  <dc:creator>ЛЮБАША</dc:creator>
  <cp:keywords/>
  <dc:description/>
  <dc:identifier/>
  <dc:language/>
  <cp:lastModifiedBy/>
  <cp:revision>143</cp:revision>
  <dcterms:created xsi:type="dcterms:W3CDTF">2014-02-22T19:28:09Z</dcterms:created>
  <dcterms:modified xsi:type="dcterms:W3CDTF">2026-09-24T08:37:25Z</dcterms:modified>
  <cp:category/>
  <cp:contentStatus/>
  <cp:version/>
</cp:coreProperties>
</file>