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307" r:id="rId2"/>
    <p:sldId id="727" r:id="rId3"/>
    <p:sldId id="703" r:id="rId4"/>
    <p:sldId id="706" r:id="rId5"/>
    <p:sldId id="724" r:id="rId6"/>
    <p:sldId id="709" r:id="rId7"/>
    <p:sldId id="710" r:id="rId8"/>
    <p:sldId id="713" r:id="rId9"/>
    <p:sldId id="714" r:id="rId10"/>
    <p:sldId id="715" r:id="rId11"/>
    <p:sldId id="725" r:id="rId12"/>
    <p:sldId id="717" r:id="rId13"/>
    <p:sldId id="719" r:id="rId14"/>
    <p:sldId id="723" r:id="rId15"/>
  </p:sldIdLst>
  <p:sldSz cx="9144000" cy="6858000" type="screen4x3"/>
  <p:notesSz cx="6889750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6" y="1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8F4DF-587D-43E0-BBA9-A81E586D4615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8651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6" y="9518651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36784-C9DF-4C66-BE06-1F96DF700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382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1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4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1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1.png"/><Relationship Id="rId7" Type="http://schemas.openxmlformats.org/officeDocument/2006/relationships/image" Target="../media/image5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4512" y="3576692"/>
            <a:ext cx="6330315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1" b="1" dirty="0">
                <a:solidFill>
                  <a:srgbClr val="2C4F7E"/>
                </a:solidFill>
                <a:latin typeface="Montserrat Black" panose="00000A00000000000000" charset="0"/>
                <a:ea typeface="Verdana" panose="020B0604030504040204" pitchFamily="34" charset="0"/>
                <a:cs typeface="Montserrat Black" panose="00000A00000000000000" charset="0"/>
              </a:rPr>
              <a:t>«Проектирование воспитательных компонентов РППС в ДОО»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2630" y="1133317"/>
            <a:ext cx="2128619" cy="163401"/>
          </a:xfrm>
          <a:prstGeom prst="rect">
            <a:avLst/>
          </a:prstGeom>
        </p:spPr>
      </p:pic>
      <p:pic>
        <p:nvPicPr>
          <p:cNvPr id="9" name="Picture 3" descr="E:\Downloads\21-10-2025_09-21-27\nkprF3GdMpE.jpg">
            <a:extLst>
              <a:ext uri="{FF2B5EF4-FFF2-40B4-BE49-F238E27FC236}">
                <a16:creationId xmlns:a16="http://schemas.microsoft.com/office/drawing/2014/main" id="{0FFEE65D-23C4-4B50-A49E-1DB6D3519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31" y="865108"/>
            <a:ext cx="1593055" cy="283209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Downloads\21-10-2025_09-21-27\PzZCD_1s3Rw.jpg">
            <a:extLst>
              <a:ext uri="{FF2B5EF4-FFF2-40B4-BE49-F238E27FC236}">
                <a16:creationId xmlns:a16="http://schemas.microsoft.com/office/drawing/2014/main" id="{3FE05D31-211B-4144-9C12-95D67AF7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86" y="1938079"/>
            <a:ext cx="1646614" cy="2190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Downloads\21-10-2025_09-21-27\wkzMEmxC-eI.jpg">
            <a:extLst>
              <a:ext uri="{FF2B5EF4-FFF2-40B4-BE49-F238E27FC236}">
                <a16:creationId xmlns:a16="http://schemas.microsoft.com/office/drawing/2014/main" id="{4FF47C3A-8243-4013-B522-2F96EC4E5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23" y="4137907"/>
            <a:ext cx="2556100" cy="191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1012974" y="303268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Семья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784142" y="1572942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фотоколлажи «Семья», «Семейное дерево», «Семейные альбомы» </a:t>
            </a:r>
            <a:endParaRPr lang="en-US" altLang="ru-RU" sz="1143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69848" y="1573514"/>
            <a:ext cx="308648" cy="257207"/>
            <a:chOff x="-574755" y="1639871"/>
            <a:chExt cx="432000" cy="360000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2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27" name="TextBox 129"/>
          <p:cNvSpPr txBox="1"/>
          <p:nvPr/>
        </p:nvSpPr>
        <p:spPr bwMode="auto">
          <a:xfrm>
            <a:off x="3845645" y="3979278"/>
            <a:ext cx="4773999" cy="16927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стенды «Семейные ценности»</a:t>
            </a:r>
            <a:endParaRPr lang="en-US" altLang="ru-RU" sz="1100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4" y="1982138"/>
            <a:ext cx="1937913" cy="145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98" y="2008592"/>
            <a:ext cx="1878870" cy="1405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87" y="2733275"/>
            <a:ext cx="1784433" cy="1262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Downloads\photo_5231167873751911831_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03" y="2550928"/>
            <a:ext cx="2004564" cy="2070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Downloads\photo_5231206502687771646_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10" y="4826462"/>
            <a:ext cx="2135437" cy="1601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Downloads\фото сегодня\IMG_20251112_084301_5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19615"/>
            <a:ext cx="1730368" cy="2389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73">
            <a:extLst>
              <a:ext uri="{FF2B5EF4-FFF2-40B4-BE49-F238E27FC236}">
                <a16:creationId xmlns:a16="http://schemas.microsoft.com/office/drawing/2014/main" id="{426EE1E9-E79A-4243-B2B4-60C7A7B93F1D}"/>
              </a:ext>
            </a:extLst>
          </p:cNvPr>
          <p:cNvSpPr txBox="1"/>
          <p:nvPr/>
        </p:nvSpPr>
        <p:spPr bwMode="auto">
          <a:xfrm>
            <a:off x="432190" y="920741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Arial" panose="020B0604020202020204"/>
                <a:cs typeface="Times New Roman" pitchFamily="18" charset="0"/>
              </a:rPr>
              <a:t>Проведение совместных спортивных мероприятий</a:t>
            </a:r>
            <a:endParaRPr lang="en-US" altLang="ru-RU" sz="1143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21E634C-00C8-4F99-A7F3-A655332973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09483" y="583744"/>
            <a:ext cx="3134644" cy="1452060"/>
          </a:xfrm>
          <a:prstGeom prst="rect">
            <a:avLst/>
          </a:prstGeom>
        </p:spPr>
      </p:pic>
      <p:pic>
        <p:nvPicPr>
          <p:cNvPr id="32" name="Picture 3" descr="E:\Downloads\21-10-2025_09-21-27\_TaZlfidF9M.jpg">
            <a:extLst>
              <a:ext uri="{FF2B5EF4-FFF2-40B4-BE49-F238E27FC236}">
                <a16:creationId xmlns:a16="http://schemas.microsoft.com/office/drawing/2014/main" id="{24FF0152-5928-4B58-BB70-E98F2179C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1" y="5004745"/>
            <a:ext cx="2356439" cy="176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129">
            <a:extLst>
              <a:ext uri="{FF2B5EF4-FFF2-40B4-BE49-F238E27FC236}">
                <a16:creationId xmlns:a16="http://schemas.microsoft.com/office/drawing/2014/main" id="{FC969199-059F-4FFE-BBC1-FBE23520D681}"/>
              </a:ext>
            </a:extLst>
          </p:cNvPr>
          <p:cNvSpPr txBox="1"/>
          <p:nvPr/>
        </p:nvSpPr>
        <p:spPr bwMode="auto">
          <a:xfrm>
            <a:off x="251520" y="4747406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Проведение мастер классов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794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1012974" y="303268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Семья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784142" y="1572942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«Уголки для родителей», афиша «Куда пойти с ребёнком в выходной»</a:t>
            </a:r>
            <a:endParaRPr lang="en-US" altLang="ru-RU" sz="1143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69848" y="1573514"/>
            <a:ext cx="308648" cy="257207"/>
            <a:chOff x="-574755" y="1639871"/>
            <a:chExt cx="432000" cy="360000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2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27" name="TextBox 129"/>
          <p:cNvSpPr txBox="1"/>
          <p:nvPr/>
        </p:nvSpPr>
        <p:spPr bwMode="auto">
          <a:xfrm>
            <a:off x="794444" y="4395363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проведение конкурсов,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флэшмобов</a:t>
            </a:r>
            <a:endParaRPr lang="en-US" altLang="ru-RU" sz="1200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369848" y="4365897"/>
            <a:ext cx="308648" cy="257207"/>
            <a:chOff x="-574755" y="1639871"/>
            <a:chExt cx="432000" cy="360000"/>
          </a:xfrm>
        </p:grpSpPr>
        <p:sp>
          <p:nvSpPr>
            <p:cNvPr id="35" name="Шестиугольник 3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48" y="1032459"/>
            <a:ext cx="1793160" cy="29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 descr="E:\Downloads\21-10-2025_09-21-27\jaQCO5IwSq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391" y="1922563"/>
            <a:ext cx="1599426" cy="213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E:\Downloads\21-10-2025_09-21-27\Screenshot_2025-10-20-21-34-42-683_com.vkontakte.androi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54775"/>
            <a:ext cx="1403672" cy="31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605" y="4358499"/>
            <a:ext cx="1797920" cy="210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15" y="4149080"/>
            <a:ext cx="1395861" cy="232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576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1012974" y="303268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Труд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724119" y="1268760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Arial" panose="020B0604020202020204"/>
                <a:cs typeface="Times New Roman" pitchFamily="18" charset="0"/>
              </a:rPr>
              <a:t>«Дежурство», «Мы сажали огород»</a:t>
            </a:r>
            <a:endParaRPr lang="en-US" altLang="ru-RU" sz="1143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74312" y="1268760"/>
            <a:ext cx="308648" cy="257207"/>
            <a:chOff x="-574755" y="1639871"/>
            <a:chExt cx="432000" cy="360000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2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27" name="TextBox 129"/>
          <p:cNvSpPr txBox="1"/>
          <p:nvPr/>
        </p:nvSpPr>
        <p:spPr bwMode="auto">
          <a:xfrm>
            <a:off x="794444" y="3999060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«Знакомство с профессиями родителей»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372080" y="3973835"/>
            <a:ext cx="308648" cy="257207"/>
            <a:chOff x="-574755" y="1639871"/>
            <a:chExt cx="432000" cy="360000"/>
          </a:xfrm>
        </p:grpSpPr>
        <p:sp>
          <p:nvSpPr>
            <p:cNvPr id="35" name="Шестиугольник 3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4098" name="Picture 2" descr="E:\Downloads\фото сегодня\IMG_20251111_203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" y="4350219"/>
            <a:ext cx="2096394" cy="20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ownloads\фото сегодня\IMG_20251111_203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39806"/>
            <a:ext cx="2123371" cy="21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ownloads\фото сегодня\IMG_20251111_203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45" y="4339806"/>
            <a:ext cx="2123371" cy="21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Downloads\фото сегодня\wykbYzFzdM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34" y="1633222"/>
            <a:ext cx="1019661" cy="226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Downloads\фото сегодня\IMG_20251112_075303_8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622" y="1641732"/>
            <a:ext cx="1693053" cy="22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:\Downloads\фото сегодня\Новый точечный рисунок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322" y="4725144"/>
            <a:ext cx="2497374" cy="17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73">
            <a:extLst>
              <a:ext uri="{FF2B5EF4-FFF2-40B4-BE49-F238E27FC236}">
                <a16:creationId xmlns:a16="http://schemas.microsoft.com/office/drawing/2014/main" id="{3FDBF084-7367-49A8-BA1D-46C4B255BE32}"/>
              </a:ext>
            </a:extLst>
          </p:cNvPr>
          <p:cNvSpPr txBox="1"/>
          <p:nvPr/>
        </p:nvSpPr>
        <p:spPr bwMode="auto">
          <a:xfrm>
            <a:off x="3707904" y="847898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Arial" panose="020B0604020202020204"/>
                <a:cs typeface="Times New Roman" pitchFamily="18" charset="0"/>
              </a:rPr>
              <a:t>оборудование для сюжетно – ролевых игр «Больница», «Парикмахерская» и др.»</a:t>
            </a:r>
            <a:endParaRPr lang="en-US" altLang="ru-RU" sz="1143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pic>
        <p:nvPicPr>
          <p:cNvPr id="29" name="Picture 7" descr="E:\Downloads\21-10-2025_09-21-27\doUKkKDbwH0.jpg">
            <a:extLst>
              <a:ext uri="{FF2B5EF4-FFF2-40B4-BE49-F238E27FC236}">
                <a16:creationId xmlns:a16="http://schemas.microsoft.com/office/drawing/2014/main" id="{BA874E3F-DC04-499A-8865-9878AF0E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93" y="1188644"/>
            <a:ext cx="1588205" cy="211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Downloads\21-10-2025_09-21-27\sq8XRWGz58M.jpg">
            <a:extLst>
              <a:ext uri="{FF2B5EF4-FFF2-40B4-BE49-F238E27FC236}">
                <a16:creationId xmlns:a16="http://schemas.microsoft.com/office/drawing/2014/main" id="{4B4DA03E-D9DE-4276-8109-7176F9B8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91" y="1194168"/>
            <a:ext cx="1590663" cy="211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E:\Downloads\21-10-2025_09-21-27\Zvlup5bbUNk.jpg">
            <a:extLst>
              <a:ext uri="{FF2B5EF4-FFF2-40B4-BE49-F238E27FC236}">
                <a16:creationId xmlns:a16="http://schemas.microsoft.com/office/drawing/2014/main" id="{201783CF-9748-475B-BEC9-21916BF82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49" y="2400915"/>
            <a:ext cx="1743494" cy="23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4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1012974" y="303268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Вера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784142" y="1572942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/>
              <a:t>Информационные ролики (доверие к детскому саду и воспитателям)</a:t>
            </a:r>
            <a:endParaRPr lang="en-US" altLang="ru-RU" sz="1143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69848" y="1573514"/>
            <a:ext cx="308648" cy="257207"/>
            <a:chOff x="-574755" y="1639871"/>
            <a:chExt cx="432000" cy="360000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2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27" name="TextBox 129"/>
          <p:cNvSpPr txBox="1"/>
          <p:nvPr/>
        </p:nvSpPr>
        <p:spPr bwMode="auto">
          <a:xfrm>
            <a:off x="804931" y="1830721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/>
              <a:t>«Памятка для родителей будущих первоклассников», «Помните уважаемые родители…» 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959982-1F12-4564-BEA5-7A03AD331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38" y="2405289"/>
            <a:ext cx="1319814" cy="2223355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FDC0DCD-5BD9-4895-ABEE-8F77B774E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68" y="2403158"/>
            <a:ext cx="1440160" cy="242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082238"/>
            <a:ext cx="1610229" cy="231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82237"/>
            <a:ext cx="1663954" cy="227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18" y="4055131"/>
            <a:ext cx="1704415" cy="231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993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1012974" y="303268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Вера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784142" y="1572942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Arial" panose="020B0604020202020204"/>
                <a:cs typeface="Times New Roman" pitchFamily="18" charset="0"/>
              </a:rPr>
              <a:t>медиатека произведений о добре и зле </a:t>
            </a:r>
            <a:endParaRPr lang="en-US" altLang="ru-RU" sz="1143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69848" y="1573514"/>
            <a:ext cx="308648" cy="257207"/>
            <a:chOff x="-574755" y="1639871"/>
            <a:chExt cx="432000" cy="360000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2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27" name="TextBox 129"/>
          <p:cNvSpPr txBox="1"/>
          <p:nvPr/>
        </p:nvSpPr>
        <p:spPr bwMode="auto">
          <a:xfrm>
            <a:off x="818743" y="5610061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участие в Районных мероприятиях, проведение праздников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369848" y="5604792"/>
            <a:ext cx="308648" cy="257207"/>
            <a:chOff x="-574755" y="1639871"/>
            <a:chExt cx="432000" cy="360000"/>
          </a:xfrm>
        </p:grpSpPr>
        <p:sp>
          <p:nvSpPr>
            <p:cNvPr id="35" name="Шестиугольник 3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96D9FC5-6865-4597-BAB2-025E6A7E7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33" y="4270101"/>
            <a:ext cx="1891737" cy="209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E:\Downloads\21-10-2025_09-21-27\rGw5W3Wuxv0.jpg">
            <a:extLst>
              <a:ext uri="{FF2B5EF4-FFF2-40B4-BE49-F238E27FC236}">
                <a16:creationId xmlns:a16="http://schemas.microsoft.com/office/drawing/2014/main" id="{73E559B5-CEFD-40CB-98B5-52F004E5E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289" y="3958311"/>
            <a:ext cx="1809219" cy="24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5A2845F-944F-437B-B678-6CAE3EE9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98" y="737443"/>
            <a:ext cx="2562225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98CFBB71-CF27-43DF-AC57-7B20D414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01" y="1841755"/>
            <a:ext cx="1663831" cy="274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E:\Downloads\21-10-2025_09-21-27\Mh_ZfCoIpEo.jpg">
            <a:extLst>
              <a:ext uri="{FF2B5EF4-FFF2-40B4-BE49-F238E27FC236}">
                <a16:creationId xmlns:a16="http://schemas.microsoft.com/office/drawing/2014/main" id="{4B4C541B-24FA-4A81-84A9-3E42202D5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98" y="3789040"/>
            <a:ext cx="1377190" cy="18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Downloads\фото сегодня\jC4eEkVhsI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58634"/>
            <a:ext cx="2892791" cy="130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368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4322221" name="TextBox 112"/>
          <p:cNvSpPr txBox="1"/>
          <p:nvPr/>
        </p:nvSpPr>
        <p:spPr bwMode="auto">
          <a:xfrm>
            <a:off x="1836782" y="994752"/>
            <a:ext cx="6911682" cy="59989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ctr">
            <a:noAutofit/>
          </a:bodyPr>
          <a:lstStyle>
            <a:defPPr>
              <a:defRPr lang="ru-RU"/>
            </a:defPPr>
            <a:lvl1pPr>
              <a:tabLst>
                <a:tab pos="0" algn="l"/>
                <a:tab pos="723900" algn="l"/>
                <a:tab pos="1447800" algn="l"/>
                <a:tab pos="2171700" algn="l"/>
                <a:tab pos="2894965" algn="l"/>
                <a:tab pos="3618865" algn="l"/>
                <a:tab pos="4343400" algn="l"/>
                <a:tab pos="5067300" algn="l"/>
                <a:tab pos="5791200" algn="l"/>
                <a:tab pos="6515100" algn="l"/>
                <a:tab pos="7238365" algn="l"/>
                <a:tab pos="7637145" algn="l"/>
                <a:tab pos="8086090" algn="l"/>
                <a:tab pos="8535670" algn="l"/>
                <a:tab pos="8984615" algn="l"/>
                <a:tab pos="9434195" algn="l"/>
                <a:tab pos="9883775" algn="l"/>
                <a:tab pos="10332720" algn="l"/>
                <a:tab pos="10782300" algn="l"/>
              </a:tabLst>
              <a:defRPr sz="2400" spc="0">
                <a:solidFill>
                  <a:srgbClr val="001933"/>
                </a:solidFill>
                <a:latin typeface="Gramatika Medium" panose="00000600000000000000"/>
              </a:defRPr>
            </a:lvl1pPr>
          </a:lstStyle>
          <a:p>
            <a:pPr>
              <a:defRPr/>
            </a:pPr>
            <a:r>
              <a:rPr lang="ru-RU" sz="1300" b="1" u="sng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– Родина - воспитывает патриотизм и любовь к своей стране. Уважение к истории и культуре России формирует у детей чувство принадлежности и гордости за свою страну.    </a:t>
            </a:r>
            <a:endParaRPr lang="en-US" altLang="ru-RU" sz="1300" b="1" u="sng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pic>
        <p:nvPicPr>
          <p:cNvPr id="2137536021" name="Рисунок 18455297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54259" y="836712"/>
            <a:ext cx="429241" cy="565652"/>
          </a:xfrm>
          <a:prstGeom prst="rect">
            <a:avLst/>
          </a:prstGeom>
        </p:spPr>
      </p:pic>
      <p:sp>
        <p:nvSpPr>
          <p:cNvPr id="37" name="Прямоугольник 26"/>
          <p:cNvSpPr/>
          <p:nvPr/>
        </p:nvSpPr>
        <p:spPr bwMode="auto">
          <a:xfrm>
            <a:off x="931786" y="6281437"/>
            <a:ext cx="3538704" cy="535541"/>
          </a:xfrm>
          <a:prstGeom prst="rect">
            <a:avLst/>
          </a:prstGeom>
        </p:spPr>
        <p:txBody>
          <a:bodyPr wrap="square" lIns="73161" tIns="36581" rIns="73161" bIns="36581"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rgbClr val="4D4D4D"/>
                </a:solidFill>
                <a:latin typeface="Montserrat" panose="00000500000000000000" pitchFamily="2" charset="-52"/>
                <a:ea typeface="Gramatika Medium" panose="00000600000000000000"/>
                <a:cs typeface="Gramatika Medium" panose="00000600000000000000"/>
              </a:rPr>
              <a:t>23.12.2024 - 28.12.2024</a:t>
            </a:r>
          </a:p>
          <a:p>
            <a:pPr>
              <a:defRPr/>
            </a:pPr>
            <a:r>
              <a:rPr lang="ru-RU" sz="1000" dirty="0">
                <a:solidFill>
                  <a:srgbClr val="4D4D4D"/>
                </a:solidFill>
                <a:latin typeface="Montserrat" panose="00000500000000000000" pitchFamily="2" charset="-52"/>
                <a:ea typeface="Circe Bold"/>
                <a:cs typeface="Circe Bold"/>
              </a:rPr>
              <a:t>Отв. Седых Екатерина Павловна, проректор + УМЦП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1" y="6021289"/>
            <a:ext cx="9143999" cy="868650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61" tIns="36581" rIns="73161" bIns="36581" rtlCol="0" anchor="ctr"/>
          <a:lstStyle/>
          <a:p>
            <a:pPr algn="ctr"/>
            <a:endParaRPr lang="ru-RU"/>
          </a:p>
        </p:txBody>
      </p:sp>
      <p:pic>
        <p:nvPicPr>
          <p:cNvPr id="27" name="Рисунок 18455297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50724" y="1694760"/>
            <a:ext cx="429241" cy="565652"/>
          </a:xfrm>
          <a:prstGeom prst="rect">
            <a:avLst/>
          </a:prstGeom>
        </p:spPr>
      </p:pic>
      <p:pic>
        <p:nvPicPr>
          <p:cNvPr id="28" name="Рисунок 18455297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50723" y="2541076"/>
            <a:ext cx="429241" cy="565652"/>
          </a:xfrm>
          <a:prstGeom prst="rect">
            <a:avLst/>
          </a:prstGeom>
        </p:spPr>
      </p:pic>
      <p:pic>
        <p:nvPicPr>
          <p:cNvPr id="29" name="Рисунок 18455297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54260" y="3429000"/>
            <a:ext cx="429241" cy="565652"/>
          </a:xfrm>
          <a:prstGeom prst="rect">
            <a:avLst/>
          </a:prstGeom>
        </p:spPr>
      </p:pic>
      <p:sp>
        <p:nvSpPr>
          <p:cNvPr id="30" name="TextBox 112"/>
          <p:cNvSpPr txBox="1"/>
          <p:nvPr/>
        </p:nvSpPr>
        <p:spPr bwMode="auto">
          <a:xfrm>
            <a:off x="1847426" y="1720925"/>
            <a:ext cx="6829030" cy="59989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ctr">
            <a:noAutofit/>
          </a:bodyPr>
          <a:lstStyle>
            <a:defPPr>
              <a:defRPr lang="ru-RU"/>
            </a:defPPr>
            <a:lvl1pPr>
              <a:tabLst>
                <a:tab pos="0" algn="l"/>
                <a:tab pos="723900" algn="l"/>
                <a:tab pos="1447800" algn="l"/>
                <a:tab pos="2171700" algn="l"/>
                <a:tab pos="2894965" algn="l"/>
                <a:tab pos="3618865" algn="l"/>
                <a:tab pos="4343400" algn="l"/>
                <a:tab pos="5067300" algn="l"/>
                <a:tab pos="5791200" algn="l"/>
                <a:tab pos="6515100" algn="l"/>
                <a:tab pos="7238365" algn="l"/>
                <a:tab pos="7637145" algn="l"/>
                <a:tab pos="8086090" algn="l"/>
                <a:tab pos="8535670" algn="l"/>
                <a:tab pos="8984615" algn="l"/>
                <a:tab pos="9434195" algn="l"/>
                <a:tab pos="9883775" algn="l"/>
                <a:tab pos="10332720" algn="l"/>
                <a:tab pos="10782300" algn="l"/>
              </a:tabLst>
              <a:defRPr sz="2400" spc="0">
                <a:solidFill>
                  <a:srgbClr val="001933"/>
                </a:solidFill>
                <a:latin typeface="Gramatika Medium" panose="00000600000000000000"/>
              </a:defRPr>
            </a:lvl1pPr>
          </a:lstStyle>
          <a:p>
            <a:pPr>
              <a:defRPr/>
            </a:pPr>
            <a:r>
              <a:rPr lang="ru-RU" sz="1300" b="1" u="sng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– Культура - основа формирования личности. Воспитание уважения к культурным традициям способствует развитию эстетического восприятия у детей, формирует их мировоззрение и идентичность.   </a:t>
            </a:r>
            <a:endParaRPr lang="en-US" altLang="ru-RU" sz="1300" b="1" u="sng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31" name="TextBox 112"/>
          <p:cNvSpPr txBox="1"/>
          <p:nvPr/>
        </p:nvSpPr>
        <p:spPr bwMode="auto">
          <a:xfrm>
            <a:off x="1809809" y="2541076"/>
            <a:ext cx="6866647" cy="59989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ctr">
            <a:noAutofit/>
          </a:bodyPr>
          <a:lstStyle>
            <a:defPPr>
              <a:defRPr lang="ru-RU"/>
            </a:defPPr>
            <a:lvl1pPr>
              <a:tabLst>
                <a:tab pos="0" algn="l"/>
                <a:tab pos="723900" algn="l"/>
                <a:tab pos="1447800" algn="l"/>
                <a:tab pos="2171700" algn="l"/>
                <a:tab pos="2894965" algn="l"/>
                <a:tab pos="3618865" algn="l"/>
                <a:tab pos="4343400" algn="l"/>
                <a:tab pos="5067300" algn="l"/>
                <a:tab pos="5791200" algn="l"/>
                <a:tab pos="6515100" algn="l"/>
                <a:tab pos="7238365" algn="l"/>
                <a:tab pos="7637145" algn="l"/>
                <a:tab pos="8086090" algn="l"/>
                <a:tab pos="8535670" algn="l"/>
                <a:tab pos="8984615" algn="l"/>
                <a:tab pos="9434195" algn="l"/>
                <a:tab pos="9883775" algn="l"/>
                <a:tab pos="10332720" algn="l"/>
                <a:tab pos="10782300" algn="l"/>
              </a:tabLst>
              <a:defRPr sz="2400" spc="0">
                <a:solidFill>
                  <a:srgbClr val="001933"/>
                </a:solidFill>
                <a:latin typeface="Gramatika Medium" panose="00000600000000000000"/>
              </a:defRPr>
            </a:lvl1pPr>
          </a:lstStyle>
          <a:p>
            <a:pPr>
              <a:defRPr/>
            </a:pPr>
            <a:r>
              <a:rPr lang="ru-RU" sz="1300" b="1" u="sng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– Дружба - важный элемент социализации. Умение строить дружеские отношения, развивать </a:t>
            </a:r>
            <a:r>
              <a:rPr lang="ru-RU" sz="1300" b="1" u="sng" dirty="0" err="1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эмпатию</a:t>
            </a:r>
            <a:r>
              <a:rPr lang="ru-RU" sz="1300" b="1" u="sng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 и сотрудничество содействует гармоничному развитию личности. </a:t>
            </a:r>
            <a:endParaRPr lang="en-US" altLang="ru-RU" sz="1300" b="1" u="sng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32" name="TextBox 112"/>
          <p:cNvSpPr txBox="1"/>
          <p:nvPr/>
        </p:nvSpPr>
        <p:spPr bwMode="auto">
          <a:xfrm>
            <a:off x="1809810" y="3394760"/>
            <a:ext cx="6722630" cy="59989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ctr">
            <a:noAutofit/>
          </a:bodyPr>
          <a:lstStyle>
            <a:defPPr>
              <a:defRPr lang="ru-RU"/>
            </a:defPPr>
            <a:lvl1pPr>
              <a:tabLst>
                <a:tab pos="0" algn="l"/>
                <a:tab pos="723900" algn="l"/>
                <a:tab pos="1447800" algn="l"/>
                <a:tab pos="2171700" algn="l"/>
                <a:tab pos="2894965" algn="l"/>
                <a:tab pos="3618865" algn="l"/>
                <a:tab pos="4343400" algn="l"/>
                <a:tab pos="5067300" algn="l"/>
                <a:tab pos="5791200" algn="l"/>
                <a:tab pos="6515100" algn="l"/>
                <a:tab pos="7238365" algn="l"/>
                <a:tab pos="7637145" algn="l"/>
                <a:tab pos="8086090" algn="l"/>
                <a:tab pos="8535670" algn="l"/>
                <a:tab pos="8984615" algn="l"/>
                <a:tab pos="9434195" algn="l"/>
                <a:tab pos="9883775" algn="l"/>
                <a:tab pos="10332720" algn="l"/>
                <a:tab pos="10782300" algn="l"/>
              </a:tabLst>
              <a:defRPr sz="2400" spc="0">
                <a:solidFill>
                  <a:srgbClr val="001933"/>
                </a:solidFill>
                <a:latin typeface="Gramatika Medium" panose="00000600000000000000"/>
              </a:defRPr>
            </a:lvl1pPr>
          </a:lstStyle>
          <a:p>
            <a:pPr>
              <a:defRPr/>
            </a:pPr>
            <a:r>
              <a:rPr lang="ru-RU" sz="1300" b="1" u="sng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– Семья - основной источник любви и поддержки. Взаимодействие с семьей помогает детям осознанию своих корней, укрепляет семейные ценности и моральные ориентиры </a:t>
            </a:r>
            <a:endParaRPr lang="en-US" altLang="ru-RU" sz="1300" b="1" u="sng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33" name="TextBox 112"/>
          <p:cNvSpPr txBox="1"/>
          <p:nvPr/>
        </p:nvSpPr>
        <p:spPr bwMode="auto">
          <a:xfrm>
            <a:off x="1836782" y="4330864"/>
            <a:ext cx="6839674" cy="59989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ctr">
            <a:noAutofit/>
          </a:bodyPr>
          <a:lstStyle>
            <a:defPPr>
              <a:defRPr lang="ru-RU"/>
            </a:defPPr>
            <a:lvl1pPr>
              <a:tabLst>
                <a:tab pos="0" algn="l"/>
                <a:tab pos="723900" algn="l"/>
                <a:tab pos="1447800" algn="l"/>
                <a:tab pos="2171700" algn="l"/>
                <a:tab pos="2894965" algn="l"/>
                <a:tab pos="3618865" algn="l"/>
                <a:tab pos="4343400" algn="l"/>
                <a:tab pos="5067300" algn="l"/>
                <a:tab pos="5791200" algn="l"/>
                <a:tab pos="6515100" algn="l"/>
                <a:tab pos="7238365" algn="l"/>
                <a:tab pos="7637145" algn="l"/>
                <a:tab pos="8086090" algn="l"/>
                <a:tab pos="8535670" algn="l"/>
                <a:tab pos="8984615" algn="l"/>
                <a:tab pos="9434195" algn="l"/>
                <a:tab pos="9883775" algn="l"/>
                <a:tab pos="10332720" algn="l"/>
                <a:tab pos="10782300" algn="l"/>
              </a:tabLst>
              <a:defRPr sz="2400" spc="0">
                <a:solidFill>
                  <a:srgbClr val="001933"/>
                </a:solidFill>
                <a:latin typeface="Gramatika Medium" panose="00000600000000000000"/>
              </a:defRPr>
            </a:lvl1pPr>
          </a:lstStyle>
          <a:p>
            <a:pPr>
              <a:defRPr/>
            </a:pPr>
            <a:r>
              <a:rPr lang="ru-RU" sz="1300" b="1" u="sng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– Труд - формирует ответственное отношение к делу и прививает навыки самообслуживания. Воспитание трудолюбия помогает детям понимать важность усилий и достижения результатов.</a:t>
            </a:r>
            <a:endParaRPr lang="en-US" altLang="ru-RU" sz="1300" b="1" u="sng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34" name="TextBox 112"/>
          <p:cNvSpPr txBox="1"/>
          <p:nvPr/>
        </p:nvSpPr>
        <p:spPr bwMode="auto">
          <a:xfrm>
            <a:off x="1851171" y="5194960"/>
            <a:ext cx="6465245" cy="59989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ctr">
            <a:noAutofit/>
          </a:bodyPr>
          <a:lstStyle>
            <a:defPPr>
              <a:defRPr lang="ru-RU"/>
            </a:defPPr>
            <a:lvl1pPr>
              <a:tabLst>
                <a:tab pos="0" algn="l"/>
                <a:tab pos="723900" algn="l"/>
                <a:tab pos="1447800" algn="l"/>
                <a:tab pos="2171700" algn="l"/>
                <a:tab pos="2894965" algn="l"/>
                <a:tab pos="3618865" algn="l"/>
                <a:tab pos="4343400" algn="l"/>
                <a:tab pos="5067300" algn="l"/>
                <a:tab pos="5791200" algn="l"/>
                <a:tab pos="6515100" algn="l"/>
                <a:tab pos="7238365" algn="l"/>
                <a:tab pos="7637145" algn="l"/>
                <a:tab pos="8086090" algn="l"/>
                <a:tab pos="8535670" algn="l"/>
                <a:tab pos="8984615" algn="l"/>
                <a:tab pos="9434195" algn="l"/>
                <a:tab pos="9883775" algn="l"/>
                <a:tab pos="10332720" algn="l"/>
                <a:tab pos="10782300" algn="l"/>
              </a:tabLst>
              <a:defRPr sz="2400" spc="0">
                <a:solidFill>
                  <a:srgbClr val="001933"/>
                </a:solidFill>
                <a:latin typeface="Gramatika Medium" panose="00000600000000000000"/>
              </a:defRPr>
            </a:lvl1pPr>
          </a:lstStyle>
          <a:p>
            <a:pPr>
              <a:defRPr/>
            </a:pPr>
            <a:r>
              <a:rPr lang="ru-RU" sz="1300" b="1" u="sng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– Вера - способствует духовному развитию и нравственному воспитанию. Осознание ценностей веры помогает детям ориентироваться в мире и принимать ответственные решения.    </a:t>
            </a:r>
            <a:endParaRPr lang="en-US" altLang="ru-RU" sz="1300" b="1" u="sng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pic>
        <p:nvPicPr>
          <p:cNvPr id="35" name="Рисунок 18455297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54260" y="4365104"/>
            <a:ext cx="429241" cy="565652"/>
          </a:xfrm>
          <a:prstGeom prst="rect">
            <a:avLst/>
          </a:prstGeom>
        </p:spPr>
      </p:pic>
      <p:pic>
        <p:nvPicPr>
          <p:cNvPr id="38" name="Рисунок 18455297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54260" y="5229200"/>
            <a:ext cx="429241" cy="5656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4261" y="103875"/>
            <a:ext cx="7494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Monotype Corsiva" pitchFamily="66" charset="0"/>
              </a:rPr>
              <a:t>Ценности, такие как культура, семья, дружба, труд, родина и вера, играют ключевую роль в проектировании воспитательных компонентов РППС в дошкольных образовательных учреждениях 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8793" y="6114724"/>
            <a:ext cx="67954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Интеграция этих ценностей позволяет создать атмосферу, способствующую всестороннему развитию детей, обеспечивая им необходимые навыки для успешной жизни в обществе.</a:t>
            </a:r>
          </a:p>
        </p:txBody>
      </p:sp>
    </p:spTree>
    <p:extLst>
      <p:ext uri="{BB962C8B-B14F-4D97-AF65-F5344CB8AC3E}">
        <p14:creationId xmlns:p14="http://schemas.microsoft.com/office/powerpoint/2010/main" val="1715465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958314" y="335665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Родина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865411" y="1536643"/>
            <a:ext cx="6860258" cy="17588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143" dirty="0">
                <a:solidFill>
                  <a:srgbClr val="000000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Оформление средового пространства</a:t>
            </a:r>
            <a:endParaRPr lang="en-US" altLang="ru-RU" sz="1143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72080" y="1484784"/>
            <a:ext cx="308648" cy="257207"/>
            <a:chOff x="-574755" y="1639871"/>
            <a:chExt cx="432000" cy="360000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2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15" name="Picture 4" descr="E:\Downloads\21-10-2025_09-21-27\mXnpQVn0mT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0" y="1988840"/>
            <a:ext cx="3784693" cy="2844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Downloads\photo_5215581248456167043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55" y="587618"/>
            <a:ext cx="3096288" cy="232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Downloads\01-11-2025_09-30-45\IMG_20251031_152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49" y="3006234"/>
            <a:ext cx="1713840" cy="12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E:\Downloads\01-11-2025_09-30-45\IMG_20251031_1524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73" y="4396717"/>
            <a:ext cx="1374531" cy="183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E:\Downloads\01-11-2025_09-30-45\IMG_20251031_1524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47" y="4834441"/>
            <a:ext cx="1964241" cy="147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Downloads\01-11-2025_09-30-45\IMG_20251031_1524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" y="4670437"/>
            <a:ext cx="1341777" cy="178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753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1012974" y="303268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Родина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0" name="TextBox 80"/>
          <p:cNvSpPr txBox="1"/>
          <p:nvPr/>
        </p:nvSpPr>
        <p:spPr bwMode="auto">
          <a:xfrm>
            <a:off x="794444" y="2604129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народные игрушки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sp>
        <p:nvSpPr>
          <p:cNvPr id="21" name="TextBox 126"/>
          <p:cNvSpPr txBox="1"/>
          <p:nvPr/>
        </p:nvSpPr>
        <p:spPr bwMode="auto">
          <a:xfrm>
            <a:off x="794445" y="3410587"/>
            <a:ext cx="686025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лэпбуки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734515" y="1574483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куклы в национальных костюмах</a:t>
            </a:r>
            <a:endParaRPr lang="en-US" altLang="ru-RU" sz="1143" u="sng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7" name="TextBox 129"/>
          <p:cNvSpPr txBox="1"/>
          <p:nvPr/>
        </p:nvSpPr>
        <p:spPr bwMode="auto">
          <a:xfrm>
            <a:off x="794444" y="4395363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папки передвижки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sp>
        <p:nvSpPr>
          <p:cNvPr id="42" name="TextBox 129">
            <a:extLst>
              <a:ext uri="{FF2B5EF4-FFF2-40B4-BE49-F238E27FC236}">
                <a16:creationId xmlns:a16="http://schemas.microsoft.com/office/drawing/2014/main" id="{E5952B14-648D-4404-80CB-806F779E1A48}"/>
              </a:ext>
            </a:extLst>
          </p:cNvPr>
          <p:cNvSpPr txBox="1"/>
          <p:nvPr/>
        </p:nvSpPr>
        <p:spPr bwMode="auto">
          <a:xfrm>
            <a:off x="794444" y="5350378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макеты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pic>
        <p:nvPicPr>
          <p:cNvPr id="43" name="Picture 2" descr="E:\Downloads\01-11-2025_09-44-37\IMG_20251022_081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14" y="846101"/>
            <a:ext cx="1368837" cy="1823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B3A5817-458F-4B24-92E9-225836DDD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68" y="895570"/>
            <a:ext cx="2313158" cy="173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3BFF566-8401-4B27-AD1A-D7E6D9F28C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1" y="4941167"/>
            <a:ext cx="2181096" cy="163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4" descr="E:\Downloads\21-10-2025_09-21-27\V8XbGBfdGj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92780"/>
            <a:ext cx="1482082" cy="1976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Downloads\photo_5231206502687771647_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4183" y="2352622"/>
            <a:ext cx="1773923" cy="2365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73">
            <a:extLst>
              <a:ext uri="{FF2B5EF4-FFF2-40B4-BE49-F238E27FC236}">
                <a16:creationId xmlns:a16="http://schemas.microsoft.com/office/drawing/2014/main" id="{49EF7BFB-F7B1-4626-B96C-9C9827E15FBD}"/>
              </a:ext>
            </a:extLst>
          </p:cNvPr>
          <p:cNvSpPr txBox="1"/>
          <p:nvPr/>
        </p:nvSpPr>
        <p:spPr bwMode="auto">
          <a:xfrm>
            <a:off x="734515" y="1227157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</a:rPr>
              <a:t>Патриотические уголки групп</a:t>
            </a:r>
            <a:endParaRPr lang="en-US" altLang="ru-RU" sz="12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50" name="TextBox 129">
            <a:extLst>
              <a:ext uri="{FF2B5EF4-FFF2-40B4-BE49-F238E27FC236}">
                <a16:creationId xmlns:a16="http://schemas.microsoft.com/office/drawing/2014/main" id="{2178189A-D284-4163-93AA-AC877EFA2803}"/>
              </a:ext>
            </a:extLst>
          </p:cNvPr>
          <p:cNvSpPr txBox="1"/>
          <p:nvPr/>
        </p:nvSpPr>
        <p:spPr bwMode="auto">
          <a:xfrm>
            <a:off x="784142" y="3850246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Музейные</a:t>
            </a:r>
            <a:r>
              <a:rPr lang="ru-RU" altLang="ru-RU" sz="11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экспозиции русской культуры и быта</a:t>
            </a:r>
            <a:endParaRPr lang="en-US" altLang="ru-RU" sz="11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" descr="E:\Downloads\01-11-2025_09-30-45\IMG_20251031_153437_924.jpg">
            <a:extLst>
              <a:ext uri="{FF2B5EF4-FFF2-40B4-BE49-F238E27FC236}">
                <a16:creationId xmlns:a16="http://schemas.microsoft.com/office/drawing/2014/main" id="{9614493C-D1A0-4829-ADCB-2F968F54F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83" y="4395363"/>
            <a:ext cx="2480458" cy="1860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E:\Downloads\21-10-2025_09-21-27\6xqV_zWEtjE.jpg">
            <a:extLst>
              <a:ext uri="{FF2B5EF4-FFF2-40B4-BE49-F238E27FC236}">
                <a16:creationId xmlns:a16="http://schemas.microsoft.com/office/drawing/2014/main" id="{4BC47B41-4F79-4D0F-A85F-825B62E5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31" y="4450435"/>
            <a:ext cx="2687960" cy="20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99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1012974" y="303268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Родина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784142" y="1572942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Участие в конкурсах,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флэшмобах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как воспитанниками, так и педагогами ДОУ</a:t>
            </a:r>
            <a:endParaRPr lang="en-US" altLang="ru-RU" sz="1143" u="sng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69848" y="1573514"/>
            <a:ext cx="308648" cy="257207"/>
            <a:chOff x="-574755" y="1639871"/>
            <a:chExt cx="432000" cy="360000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2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78877"/>
            <a:ext cx="1981863" cy="152451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23" y="1939215"/>
            <a:ext cx="1775769" cy="223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14" y="1830721"/>
            <a:ext cx="1651993" cy="271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94" y="4547331"/>
            <a:ext cx="1630940" cy="187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10" y="4662035"/>
            <a:ext cx="2423775" cy="1760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 descr="E:\Downloads\21-10-2025_09-21-27\IRdnyi0pAeo.jpg">
            <a:extLst>
              <a:ext uri="{FF2B5EF4-FFF2-40B4-BE49-F238E27FC236}">
                <a16:creationId xmlns:a16="http://schemas.microsoft.com/office/drawing/2014/main" id="{F96990F9-507A-4DA0-A3CA-85BA5A57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95" y="2181611"/>
            <a:ext cx="3301746" cy="1485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E98A75-BF4D-42A3-9BD6-C92BB3C94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1887" y="1883379"/>
            <a:ext cx="4282054" cy="329213"/>
          </a:xfrm>
          <a:prstGeom prst="rect">
            <a:avLst/>
          </a:prstGeom>
        </p:spPr>
      </p:pic>
      <p:pic>
        <p:nvPicPr>
          <p:cNvPr id="31" name="Picture 2" descr="E:\Downloads\21-10-2025_09-21-27\wuUsqT7Xv2Y.jpg">
            <a:extLst>
              <a:ext uri="{FF2B5EF4-FFF2-40B4-BE49-F238E27FC236}">
                <a16:creationId xmlns:a16="http://schemas.microsoft.com/office/drawing/2014/main" id="{532E326E-BC63-40C5-A263-BDD105913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56" y="3789519"/>
            <a:ext cx="1392715" cy="2716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Downloads\21-10-2025_09-21-27\Xfx0RotATnM.jpg">
            <a:extLst>
              <a:ext uri="{FF2B5EF4-FFF2-40B4-BE49-F238E27FC236}">
                <a16:creationId xmlns:a16="http://schemas.microsoft.com/office/drawing/2014/main" id="{82676929-2786-47D4-99E9-4DA38CDDA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46" y="3832797"/>
            <a:ext cx="1356383" cy="2589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126">
            <a:extLst>
              <a:ext uri="{FF2B5EF4-FFF2-40B4-BE49-F238E27FC236}">
                <a16:creationId xmlns:a16="http://schemas.microsoft.com/office/drawing/2014/main" id="{AEF574A2-3CE1-4EAA-8F7B-7E42BDE00336}"/>
              </a:ext>
            </a:extLst>
          </p:cNvPr>
          <p:cNvSpPr txBox="1"/>
          <p:nvPr/>
        </p:nvSpPr>
        <p:spPr bwMode="auto">
          <a:xfrm>
            <a:off x="5957486" y="3659376"/>
            <a:ext cx="1831119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Музейные экспозиции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71489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990298" y="332656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Культура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0" name="TextBox 80"/>
          <p:cNvSpPr txBox="1"/>
          <p:nvPr/>
        </p:nvSpPr>
        <p:spPr bwMode="auto">
          <a:xfrm>
            <a:off x="801494" y="2174328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эстетика помещений: изостудия 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784142" y="1572942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эстетика помещений: музыкальный зал</a:t>
            </a:r>
            <a:endParaRPr lang="en-US" altLang="ru-RU" sz="1143" u="sng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69848" y="1573514"/>
            <a:ext cx="308648" cy="257207"/>
            <a:chOff x="-574755" y="1639871"/>
            <a:chExt cx="432000" cy="360000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2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377778" y="2138057"/>
            <a:ext cx="308648" cy="257207"/>
            <a:chOff x="-574755" y="1639871"/>
            <a:chExt cx="432000" cy="360000"/>
          </a:xfrm>
        </p:grpSpPr>
        <p:sp>
          <p:nvSpPr>
            <p:cNvPr id="29" name="Шестиугольник 28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0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375546" y="4158949"/>
            <a:ext cx="308648" cy="257207"/>
            <a:chOff x="-574755" y="1639871"/>
            <a:chExt cx="432000" cy="360000"/>
          </a:xfrm>
        </p:grpSpPr>
        <p:sp>
          <p:nvSpPr>
            <p:cNvPr id="32" name="Шестиугольник 31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3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380010" y="6131242"/>
            <a:ext cx="308648" cy="257207"/>
            <a:chOff x="-574755" y="1639871"/>
            <a:chExt cx="432000" cy="360000"/>
          </a:xfrm>
        </p:grpSpPr>
        <p:sp>
          <p:nvSpPr>
            <p:cNvPr id="38" name="Шестиугольник 37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9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78877"/>
            <a:ext cx="1981863" cy="152451"/>
          </a:xfrm>
          <a:prstGeom prst="rect">
            <a:avLst/>
          </a:prstGeom>
        </p:spPr>
      </p:pic>
      <p:sp>
        <p:nvSpPr>
          <p:cNvPr id="41" name="TextBox 80">
            <a:extLst>
              <a:ext uri="{FF2B5EF4-FFF2-40B4-BE49-F238E27FC236}">
                <a16:creationId xmlns:a16="http://schemas.microsoft.com/office/drawing/2014/main" id="{8F4A19D6-CC92-4A94-8266-EEA358D90A37}"/>
              </a:ext>
            </a:extLst>
          </p:cNvPr>
          <p:cNvSpPr txBox="1"/>
          <p:nvPr/>
        </p:nvSpPr>
        <p:spPr bwMode="auto">
          <a:xfrm>
            <a:off x="770516" y="4175431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эстетика холлов, музыкальная площадка на территории ДОУ 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sp>
        <p:nvSpPr>
          <p:cNvPr id="44" name="TextBox 80">
            <a:extLst>
              <a:ext uri="{FF2B5EF4-FFF2-40B4-BE49-F238E27FC236}">
                <a16:creationId xmlns:a16="http://schemas.microsoft.com/office/drawing/2014/main" id="{FC63A966-9471-495E-B019-EF7115B4104D}"/>
              </a:ext>
            </a:extLst>
          </p:cNvPr>
          <p:cNvSpPr txBox="1"/>
          <p:nvPr/>
        </p:nvSpPr>
        <p:spPr bwMode="auto">
          <a:xfrm>
            <a:off x="801494" y="6203783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эстетика территории ДОУ 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6D8FDD3-D1F8-4747-82DE-9C829DAAB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205" y="4665154"/>
            <a:ext cx="2311979" cy="173398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2FFE956-C78F-4367-9233-2F6DBCBBFB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08" y="4678004"/>
            <a:ext cx="2311980" cy="173598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8708A49-4A41-4C02-A38A-E2BF7D9AD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0" y="2531931"/>
            <a:ext cx="1905505" cy="143077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2D6A707-AEB4-4069-84E1-E392798730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60" y="703856"/>
            <a:ext cx="1673192" cy="125489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501F20F-D2D0-49BA-8119-84198A968A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71" y="690515"/>
            <a:ext cx="1706394" cy="12797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C330A8E-D8CF-4BD7-94B6-DFB891A4B3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80" y="697510"/>
            <a:ext cx="1681654" cy="1261240"/>
          </a:xfrm>
          <a:prstGeom prst="rect">
            <a:avLst/>
          </a:prstGeom>
        </p:spPr>
      </p:pic>
      <p:pic>
        <p:nvPicPr>
          <p:cNvPr id="51" name="Picture 2" descr="E:\Downloads\photo_5215581248456167047_y.jpg">
            <a:extLst>
              <a:ext uri="{FF2B5EF4-FFF2-40B4-BE49-F238E27FC236}">
                <a16:creationId xmlns:a16="http://schemas.microsoft.com/office/drawing/2014/main" id="{1EEC7F86-C803-422F-B1DC-0AEBBC0F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108" y="2532011"/>
            <a:ext cx="1905505" cy="14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13B71A8-DDC3-4582-8D04-F953416776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89" y="2523641"/>
            <a:ext cx="1905505" cy="143077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90D434A-20A5-4DF6-8913-41BAB4A9C3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42" y="2523641"/>
            <a:ext cx="2554651" cy="1438988"/>
          </a:xfrm>
          <a:prstGeom prst="rect">
            <a:avLst/>
          </a:prstGeom>
        </p:spPr>
      </p:pic>
      <p:pic>
        <p:nvPicPr>
          <p:cNvPr id="1026" name="Picture 2" descr="E:\Downloads\photo_5215581248456167044_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" y="4640666"/>
            <a:ext cx="1905505" cy="14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wnloads\photo_5215581248456167041_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22522"/>
            <a:ext cx="1411975" cy="18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13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1012974" y="303268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Культура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1" name="TextBox 126"/>
          <p:cNvSpPr txBox="1"/>
          <p:nvPr/>
        </p:nvSpPr>
        <p:spPr bwMode="auto">
          <a:xfrm>
            <a:off x="794445" y="3410587"/>
            <a:ext cx="6860257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по мотивам сказок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794444" y="1268760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Полочки красоты в группах</a:t>
            </a:r>
            <a:endParaRPr lang="en-US" altLang="ru-RU" sz="1143" u="sng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91541" y="1232489"/>
            <a:ext cx="308648" cy="257207"/>
            <a:chOff x="-574755" y="1639871"/>
            <a:chExt cx="432000" cy="360000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2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369848" y="3440855"/>
            <a:ext cx="308648" cy="257207"/>
            <a:chOff x="-574755" y="1639871"/>
            <a:chExt cx="432000" cy="360000"/>
          </a:xfrm>
        </p:grpSpPr>
        <p:sp>
          <p:nvSpPr>
            <p:cNvPr id="32" name="Шестиугольник 31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3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427267" y="4565182"/>
            <a:ext cx="308648" cy="257207"/>
            <a:chOff x="-574755" y="1639871"/>
            <a:chExt cx="432000" cy="360000"/>
          </a:xfrm>
        </p:grpSpPr>
        <p:sp>
          <p:nvSpPr>
            <p:cNvPr id="38" name="Шестиугольник 37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9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78877"/>
            <a:ext cx="1981863" cy="152451"/>
          </a:xfrm>
          <a:prstGeom prst="rect">
            <a:avLst/>
          </a:prstGeom>
        </p:spPr>
      </p:pic>
      <p:sp>
        <p:nvSpPr>
          <p:cNvPr id="42" name="TextBox 129">
            <a:extLst>
              <a:ext uri="{FF2B5EF4-FFF2-40B4-BE49-F238E27FC236}">
                <a16:creationId xmlns:a16="http://schemas.microsoft.com/office/drawing/2014/main" id="{E5952B14-648D-4404-80CB-806F779E1A48}"/>
              </a:ext>
            </a:extLst>
          </p:cNvPr>
          <p:cNvSpPr txBox="1"/>
          <p:nvPr/>
        </p:nvSpPr>
        <p:spPr bwMode="auto">
          <a:xfrm>
            <a:off x="794444" y="4509120"/>
            <a:ext cx="6862320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Музейные экспозиции </a:t>
            </a:r>
          </a:p>
          <a:p>
            <a:pPr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(народные, музыкальные…)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C22BB9D-3DDE-4D68-87C0-08D6D5633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28" y="4628643"/>
            <a:ext cx="2435549" cy="182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FA14F17-B96C-4534-B6EB-F8BC05BDB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2" y="2981362"/>
            <a:ext cx="2073217" cy="155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Downloads\фото сегодня\photo_5233209177218419556_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66" y="4834420"/>
            <a:ext cx="2626335" cy="1622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ownloads\фото сегодня\photo_5233209177218419554_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77" y="532558"/>
            <a:ext cx="2392047" cy="1794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Downloads\фото сегодня\IMG_20251112_0846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70" y="883920"/>
            <a:ext cx="2465463" cy="1296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ownloads\фото сегодня\photo_5233209177218419551_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278" y="4878453"/>
            <a:ext cx="2019864" cy="1514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3">
            <a:extLst>
              <a:ext uri="{FF2B5EF4-FFF2-40B4-BE49-F238E27FC236}">
                <a16:creationId xmlns:a16="http://schemas.microsoft.com/office/drawing/2014/main" id="{E3186605-48F1-4CCD-AD0B-9503793B4022}"/>
              </a:ext>
            </a:extLst>
          </p:cNvPr>
          <p:cNvSpPr txBox="1"/>
          <p:nvPr/>
        </p:nvSpPr>
        <p:spPr bwMode="auto">
          <a:xfrm>
            <a:off x="789502" y="2451696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Визуализация правил поведения</a:t>
            </a:r>
            <a:endParaRPr lang="en-US" altLang="ru-RU" sz="1143" u="sng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pic>
        <p:nvPicPr>
          <p:cNvPr id="35" name="Picture 5">
            <a:extLst>
              <a:ext uri="{FF2B5EF4-FFF2-40B4-BE49-F238E27FC236}">
                <a16:creationId xmlns:a16="http://schemas.microsoft.com/office/drawing/2014/main" id="{02CD4DD4-51D3-493C-9204-A4C56C7AB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67" y="2687184"/>
            <a:ext cx="2121027" cy="150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076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1012974" y="303268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Дружба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0" name="TextBox 80"/>
          <p:cNvSpPr txBox="1"/>
          <p:nvPr/>
        </p:nvSpPr>
        <p:spPr bwMode="auto">
          <a:xfrm>
            <a:off x="794444" y="2604129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примирения, подушки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Мирилки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7" name="TextBox 129"/>
          <p:cNvSpPr txBox="1"/>
          <p:nvPr/>
        </p:nvSpPr>
        <p:spPr bwMode="auto">
          <a:xfrm>
            <a:off x="794444" y="3730218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«День рождения торта», «День дружбы»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369848" y="2587902"/>
            <a:ext cx="308648" cy="257207"/>
            <a:chOff x="-574755" y="1639871"/>
            <a:chExt cx="432000" cy="360000"/>
          </a:xfrm>
        </p:grpSpPr>
        <p:sp>
          <p:nvSpPr>
            <p:cNvPr id="29" name="Шестиугольник 28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0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375881" y="3685895"/>
            <a:ext cx="308648" cy="257207"/>
            <a:chOff x="-574755" y="1639871"/>
            <a:chExt cx="432000" cy="360000"/>
          </a:xfrm>
        </p:grpSpPr>
        <p:sp>
          <p:nvSpPr>
            <p:cNvPr id="35" name="Шестиугольник 3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371441" y="5331407"/>
            <a:ext cx="308648" cy="257207"/>
            <a:chOff x="-574755" y="1639871"/>
            <a:chExt cx="432000" cy="360000"/>
          </a:xfrm>
        </p:grpSpPr>
        <p:sp>
          <p:nvSpPr>
            <p:cNvPr id="38" name="Шестиугольник 37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9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78877"/>
            <a:ext cx="1981863" cy="152451"/>
          </a:xfrm>
          <a:prstGeom prst="rect">
            <a:avLst/>
          </a:prstGeom>
        </p:spPr>
      </p:pic>
      <p:sp>
        <p:nvSpPr>
          <p:cNvPr id="42" name="TextBox 129">
            <a:extLst>
              <a:ext uri="{FF2B5EF4-FFF2-40B4-BE49-F238E27FC236}">
                <a16:creationId xmlns:a16="http://schemas.microsoft.com/office/drawing/2014/main" id="{E5952B14-648D-4404-80CB-806F779E1A48}"/>
              </a:ext>
            </a:extLst>
          </p:cNvPr>
          <p:cNvSpPr txBox="1"/>
          <p:nvPr/>
        </p:nvSpPr>
        <p:spPr bwMode="auto">
          <a:xfrm>
            <a:off x="794444" y="5350378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фонотека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Мирилки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1" name="Picture 4" descr="E:\Downloads\21-10-2025_09-21-27\DSMWALlHIz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911" y="990241"/>
            <a:ext cx="1537527" cy="205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E:\Downloads\21-10-2025_09-21-27\jksym5dAS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96" y="980728"/>
            <a:ext cx="2038602" cy="15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E:\Downloads\21-10-2025_09-21-27\2jjyO0hupm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070" y="995959"/>
            <a:ext cx="2079694" cy="138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DED6531E-19E0-4353-A373-8392AA81F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420" y="4702377"/>
            <a:ext cx="1322564" cy="164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 descr="E:\Downloads\23-10-2025_09-07-57\vTiXC8qgPdxJY251a1ZUjJZjjQb26FIWpF6cJ320xzWRep0YSSctxKOaeeDnBvtpBnz2XRCW61BUvWId1yqKBzuH.jpg">
            <a:extLst>
              <a:ext uri="{FF2B5EF4-FFF2-40B4-BE49-F238E27FC236}">
                <a16:creationId xmlns:a16="http://schemas.microsoft.com/office/drawing/2014/main" id="{95D119FA-F048-41E0-9E1E-3EFCDAF3C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91" y="4702377"/>
            <a:ext cx="1139138" cy="16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860" y="2496205"/>
            <a:ext cx="1884087" cy="215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42" y="4459661"/>
            <a:ext cx="1194073" cy="189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5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49514" name="Прямоугольник 36"/>
          <p:cNvSpPr/>
          <p:nvPr/>
        </p:nvSpPr>
        <p:spPr bwMode="auto">
          <a:xfrm>
            <a:off x="4319107" y="4055131"/>
            <a:ext cx="907226" cy="573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1286">
              <a:latin typeface="Montserrat" panose="00000500000000000000" pitchFamily="2" charset="-52"/>
            </a:endParaRPr>
          </a:p>
        </p:txBody>
      </p:sp>
      <p:cxnSp>
        <p:nvCxnSpPr>
          <p:cNvPr id="98628695" name="Прямая соединительная линия 43"/>
          <p:cNvCxnSpPr/>
          <p:nvPr/>
        </p:nvCxnSpPr>
        <p:spPr bwMode="auto">
          <a:xfrm>
            <a:off x="3206128" y="3685895"/>
            <a:ext cx="282670" cy="0"/>
          </a:xfrm>
          <a:prstGeom prst="line">
            <a:avLst/>
          </a:prstGeom>
          <a:noFill/>
          <a:ln w="60325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751111587" name="Группа 61"/>
          <p:cNvGrpSpPr/>
          <p:nvPr/>
        </p:nvGrpSpPr>
        <p:grpSpPr bwMode="auto">
          <a:xfrm>
            <a:off x="7483033" y="3574923"/>
            <a:ext cx="136410" cy="136410"/>
            <a:chOff x="7444289" y="4643883"/>
            <a:chExt cx="190926" cy="190926"/>
          </a:xfrm>
        </p:grpSpPr>
        <p:cxnSp>
          <p:nvCxnSpPr>
            <p:cNvPr id="475646592" name="Прямая соединительная линия 62"/>
            <p:cNvCxnSpPr/>
            <p:nvPr/>
          </p:nvCxnSpPr>
          <p:spPr bwMode="auto">
            <a:xfrm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3171775" name="Прямая соединительная линия 63"/>
            <p:cNvCxnSpPr/>
            <p:nvPr/>
          </p:nvCxnSpPr>
          <p:spPr bwMode="auto">
            <a:xfrm rot="5399838">
              <a:off x="7444289" y="4643883"/>
              <a:ext cx="190926" cy="1909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 bwMode="auto">
          <a:xfrm>
            <a:off x="1012974" y="303268"/>
            <a:ext cx="7163403" cy="2836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  <a:tab pos="517227" algn="l"/>
                <a:tab pos="1034453" algn="l"/>
                <a:tab pos="1551680" algn="l"/>
                <a:tab pos="2068452" algn="l"/>
                <a:tab pos="2585679" algn="l"/>
                <a:tab pos="3103359" algn="l"/>
                <a:tab pos="3620586" algn="l"/>
                <a:tab pos="4137812" algn="l"/>
                <a:tab pos="4655039" algn="l"/>
                <a:tab pos="5171812" algn="l"/>
                <a:tab pos="5456740" algn="l"/>
                <a:tab pos="5777511" algn="l"/>
                <a:tab pos="6098736" algn="l"/>
                <a:tab pos="6419507" algn="l"/>
                <a:tab pos="6740732" algn="l"/>
                <a:tab pos="7061957" algn="l"/>
                <a:tab pos="7382728" algn="l"/>
                <a:tab pos="7703953" algn="l"/>
              </a:tabLst>
              <a:defRPr/>
            </a:pPr>
            <a:r>
              <a:rPr lang="ru-RU" altLang="ru-RU" sz="1715" b="1" spc="-1" dirty="0">
                <a:solidFill>
                  <a:srgbClr val="4D4D4D"/>
                </a:solidFill>
                <a:latin typeface="Montserrat" panose="00000500000000000000" pitchFamily="2" charset="-52"/>
                <a:ea typeface="Arial" panose="020B0604020202020204"/>
                <a:cs typeface="Arial" panose="020B0604020202020204"/>
              </a:rPr>
              <a:t>Ценности - Дружба</a:t>
            </a:r>
            <a:endParaRPr lang="en-US" altLang="ru-RU" sz="1715" b="1" spc="-1" dirty="0">
              <a:solidFill>
                <a:srgbClr val="4D4D4D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sp>
        <p:nvSpPr>
          <p:cNvPr id="23" name="TextBox 73"/>
          <p:cNvSpPr txBox="1"/>
          <p:nvPr/>
        </p:nvSpPr>
        <p:spPr bwMode="auto">
          <a:xfrm>
            <a:off x="784142" y="1572942"/>
            <a:ext cx="6860258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Arial" panose="020B0604020202020204"/>
                <a:cs typeface="Times New Roman" pitchFamily="18" charset="0"/>
              </a:rPr>
              <a:t>Фото «Мои друзья»</a:t>
            </a:r>
            <a:endParaRPr lang="en-US" altLang="ru-RU" sz="1143" dirty="0">
              <a:solidFill>
                <a:srgbClr val="000000"/>
              </a:solidFill>
              <a:latin typeface="Montserrat" panose="00000500000000000000" pitchFamily="2" charset="-52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69848" y="1573514"/>
            <a:ext cx="308648" cy="257207"/>
            <a:chOff x="-574755" y="1639871"/>
            <a:chExt cx="432000" cy="360000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2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27" name="TextBox 129"/>
          <p:cNvSpPr txBox="1"/>
          <p:nvPr/>
        </p:nvSpPr>
        <p:spPr bwMode="auto">
          <a:xfrm>
            <a:off x="794444" y="4395363"/>
            <a:ext cx="6862320" cy="18466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Детские рисунки «Мы рисуем дружбу»</a:t>
            </a:r>
            <a:endParaRPr lang="en-US" altLang="ru-RU" sz="1143" dirty="0">
              <a:latin typeface="Montserrat" panose="00000500000000000000" pitchFamily="2" charset="-52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369848" y="4365897"/>
            <a:ext cx="308648" cy="257207"/>
            <a:chOff x="-574755" y="1639871"/>
            <a:chExt cx="432000" cy="360000"/>
          </a:xfrm>
        </p:grpSpPr>
        <p:sp>
          <p:nvSpPr>
            <p:cNvPr id="35" name="Шестиугольник 34"/>
            <p:cNvSpPr/>
            <p:nvPr/>
          </p:nvSpPr>
          <p:spPr>
            <a:xfrm>
              <a:off x="-574755" y="1639871"/>
              <a:ext cx="432000" cy="360000"/>
            </a:xfrm>
            <a:prstGeom prst="hexagon">
              <a:avLst/>
            </a:prstGeom>
            <a:solidFill>
              <a:srgbClr val="E077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36" name="Рисунок 1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-494388" y="1681113"/>
              <a:ext cx="277516" cy="277516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 bwMode="auto">
          <a:xfrm>
            <a:off x="-61" y="6457413"/>
            <a:ext cx="9144001" cy="456388"/>
          </a:xfrm>
          <a:prstGeom prst="rect">
            <a:avLst/>
          </a:prstGeom>
          <a:solidFill>
            <a:srgbClr val="E07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6578877"/>
            <a:ext cx="1981863" cy="152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32" y="217954"/>
            <a:ext cx="932129" cy="932129"/>
          </a:xfrm>
          <a:prstGeom prst="rect">
            <a:avLst/>
          </a:prstGeom>
        </p:spPr>
      </p:pic>
      <p:pic>
        <p:nvPicPr>
          <p:cNvPr id="41" name="Picture 2" descr="E:\Downloads\IMG_20251105_145759.jpg">
            <a:extLst>
              <a:ext uri="{FF2B5EF4-FFF2-40B4-BE49-F238E27FC236}">
                <a16:creationId xmlns:a16="http://schemas.microsoft.com/office/drawing/2014/main" id="{D0A60AFA-E502-40F8-A4B6-2F59E17BB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43" y="915873"/>
            <a:ext cx="2465977" cy="1851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Downloads\IMG_20251107_0949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9240" y="4693604"/>
            <a:ext cx="1487468" cy="19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wnloads\IMG_20251107_0949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40373"/>
            <a:ext cx="1991565" cy="14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wnloads\IMG_20251107_0950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76" y="4940371"/>
            <a:ext cx="1991567" cy="14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wnloads\IMG_20251107_0950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46697" y="4693603"/>
            <a:ext cx="1487468" cy="19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Downloads\grIL22civ0zOMVsMxAXYxRdKf1XvHBNiv5n1zNvWxYu9ctnEDEuLdjZoKYlIerHKBRZtbiYODkyJplFX5OSZoq7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2766564" cy="2074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1472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3079</TotalTime>
  <Words>471</Words>
  <Application>Microsoft Office PowerPoint</Application>
  <PresentationFormat>Экран (4:3)</PresentationFormat>
  <Paragraphs>60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Monotype Corsiva</vt:lpstr>
      <vt:lpstr>Montserrat</vt:lpstr>
      <vt:lpstr>Montserrat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163</cp:revision>
  <cp:lastPrinted>2025-11-12T09:20:00Z</cp:lastPrinted>
  <dcterms:created xsi:type="dcterms:W3CDTF">2025-10-20T07:40:47Z</dcterms:created>
  <dcterms:modified xsi:type="dcterms:W3CDTF">2026-03-13T07:09:48Z</dcterms:modified>
</cp:coreProperties>
</file>