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62" r:id="rId5"/>
    <p:sldId id="258" r:id="rId6"/>
    <p:sldId id="259" r:id="rId7"/>
    <p:sldId id="264" r:id="rId8"/>
    <p:sldId id="265" r:id="rId9"/>
    <p:sldId id="263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ADD6B-8263-4071-B00C-68FE845F75DA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AFE5-E7B0-473A-8C16-08869D41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5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1AFE5-E7B0-473A-8C16-08869D4173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7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8DD142-B378-1B97-0CFB-99961E532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0BE6A8-1D48-6CCF-0B60-50316F814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33376-67C1-7CBE-FDD6-2E792E00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86AFD0-2DD4-F02C-727C-2A15B02C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CF9436-376D-74D7-3323-E9E031E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7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90269-266A-B564-1AA1-5AE60537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3ED51A-ED1D-8206-CA5B-E54F56FF2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6B9B8-6BC0-A14D-0064-1F967C9E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AEEE7F-624A-DB39-CD5B-CDDA178E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2F7545-8A0B-DF7B-621B-8BA7E051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0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92E757E-E595-FEE2-48D8-CC9BC8BE5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65E567-25D8-7192-5917-D672B7D93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E40FB9-2F31-4BB2-4E54-6420529D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A8D44-033B-1C8B-F440-40F93D74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3202E7-3388-E48C-586F-8932DD2D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BB4CA-E87D-224C-7086-21867D3C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DCC4BB-249D-7494-17B8-A09D0D3A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CBA861-961E-CCCF-4899-67742B08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21C83-2996-F67B-A814-635D76E7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EED73-F4DC-C142-D2FB-86049CEE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6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B21824-4FC1-5049-1847-332FC22E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5962BA-FB79-3836-0752-868C5FF2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94AAAE-5BF7-C608-7403-48DBE595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0EA746-D178-DD59-242C-3246D8C0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B18638-4B82-3EE4-4A36-D139A8F4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5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93F33-09DC-E92B-3A59-476C4711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DDA68-FA9D-DBEB-65A9-618E3404F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D955A8-497B-00AA-4CB4-0FAB6606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27DBCF-887A-0176-9F02-87A8B34F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6ACE5F-C717-84E9-867F-7149AEA3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FACE49-F6D2-03C6-FBBA-A65B3268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4DFB12-CB6B-C24A-CC54-F4D587DA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974134-FD65-CEC6-4DFD-886D4330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D886F0-78D3-E27B-B951-0EF539063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41EEA20-8497-B0A2-4F94-B8E871BC6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81C102E-4827-DF81-5E66-7ADF480A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FC25A9-6D6E-EBB3-0384-F63604EB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38A3D6-AABA-5E19-ECA3-0AE5561E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593B81F-EA3E-4BD1-9175-B5984D11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1659B0-0DCA-09FA-7B8F-A8816CD7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7BC916-B190-7F67-4A8E-F969D517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612124-45AE-18A0-7F5D-E6649476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81E96D6-51CA-2F30-4B8A-757B87AB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3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9CAA13-31EA-3F66-85CC-1F209667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DFFEC2-34D7-DB6E-3344-B336292B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F5F5E1-BF09-87AC-81AD-4B1A2C89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823F49-6650-8E8D-6EE8-ABD2CC68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A09D3A-1831-2910-41C6-2BEF5C44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218C5B-B402-37BB-E640-E167E787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6BEC0D-EB63-D971-9FC7-71FD21AD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DD00F5-36F8-BFE1-DA25-2C6A4DA3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C8B551-FC04-D876-0FB8-71775272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F06655-49FD-5983-8EA3-3A785E1F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2E707B-0DE1-19AB-5E8B-B9A639F51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7017C8-0279-D9D5-D78D-B08DDBF3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F36713-D771-18FC-CEBB-D8647A0F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987D56-14DB-6FA8-51BC-0527D571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CB285-AF0D-9574-25DD-9B57C1BA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8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CA6FA-A377-C081-AAC5-F850A91C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6E23FA-D8AB-49CC-4E0E-8E31F22B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343777-24D0-CC02-49A0-6A8013848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AE15-D7C6-4DC3-8419-C0297F73E81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CC6748-A4A6-D3A8-78B0-C8A13EE2A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1519E3-32B7-BE15-6E51-AEAEBD8B2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22BA-083C-4163-80E3-FE1759D3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F2460C-BED4-A036-3824-EA10D5A1C201}"/>
              </a:ext>
            </a:extLst>
          </p:cNvPr>
          <p:cNvSpPr txBox="1"/>
          <p:nvPr/>
        </p:nvSpPr>
        <p:spPr>
          <a:xfrm>
            <a:off x="1744894" y="359596"/>
            <a:ext cx="870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образовательное учреждение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«Детский сад № 343»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BE77C31-40DA-5F7F-7A4B-6497C63FC1F3}"/>
              </a:ext>
            </a:extLst>
          </p:cNvPr>
          <p:cNvSpPr txBox="1">
            <a:spLocks/>
          </p:cNvSpPr>
          <p:nvPr/>
        </p:nvSpPr>
        <p:spPr>
          <a:xfrm>
            <a:off x="488872" y="2183323"/>
            <a:ext cx="11214253" cy="819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проекта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0F338A-3221-FE60-EBA9-0AB706BB0E5B}"/>
              </a:ext>
            </a:extLst>
          </p:cNvPr>
          <p:cNvSpPr txBox="1"/>
          <p:nvPr/>
        </p:nvSpPr>
        <p:spPr>
          <a:xfrm>
            <a:off x="1744894" y="2593195"/>
            <a:ext cx="8827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«Совершенствование учета результатов освоения детьми основной образовательной программы»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5FF4BDF-2CE2-6098-2C8F-BB400ED2C31E}"/>
              </a:ext>
            </a:extLst>
          </p:cNvPr>
          <p:cNvSpPr txBox="1">
            <a:spLocks/>
          </p:cNvSpPr>
          <p:nvPr/>
        </p:nvSpPr>
        <p:spPr>
          <a:xfrm>
            <a:off x="551375" y="6038257"/>
            <a:ext cx="11214253" cy="819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г. Нижний Новгород</a:t>
            </a:r>
          </a:p>
          <a:p>
            <a:pPr algn="ctr"/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25.04.2022 – 30.05.2022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134" y="466844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ТИРАЖИРОВАНИЕ ПРОЕКТА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18607" r="37368" b="11360"/>
          <a:stretch/>
        </p:blipFill>
        <p:spPr bwMode="auto">
          <a:xfrm>
            <a:off x="1565911" y="1179024"/>
            <a:ext cx="3646169" cy="510747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9180" y="2606040"/>
            <a:ext cx="114300" cy="8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4273446" y="1969770"/>
            <a:ext cx="14996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16880" y="1313378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был опубликован 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группе «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ПРЕобразование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в социальной сети «В Контакте» (профессиональное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сообщество работников образовательных организаций, использующих бережливые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6880" y="3732762"/>
            <a:ext cx="6096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Разработанными электронными таблицами воспользовались коллеги из Арзамаса, Балахны,</a:t>
            </a:r>
            <a:r>
              <a:rPr lang="ru-RU" dirty="0"/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Заволжья и других населенных пунктов Нижегородской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7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855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ОБОСНОВАНИЕ РЕАЛИЗАЦИИ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8660" y="1437055"/>
            <a:ext cx="10961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С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проблемой учета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результатов освоения основной образовательной программы в конце учебного года сталкивается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каждая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дошкольная образовательная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организация.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Процесс мониторинга достаточно трудоемкий – заполнение бумажных бланков, подсчет результатов отнимают большое количество времени. Часто встречаются вычислительные ошибки. 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На вопрос педагогам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«Как мы можем улучшить работу по учету освоения ООП ДО?»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были получены ответы: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заполнять бумажные бланки, сделать их электронными, чтобы быстрее вносить изменения;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Сделать электронные таблицы, чтобы работать одновременно воспитателю, старшему воспитателю,  инструктору по физической культуре и музыкальному руководителю одновременно с разных устройств;</a:t>
            </a:r>
          </a:p>
          <a:p>
            <a:pPr marL="457200" indent="-457200" algn="just">
              <a:buAutoNum type="arabicParenR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Сделать подсчет результатов автоматическим.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3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654050" y="1986280"/>
            <a:ext cx="901700" cy="140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/>
                <a:ea typeface="Calibri"/>
                <a:cs typeface="Times New Roman"/>
              </a:rPr>
              <a:t>Воспитатель находится на рабочем месте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8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383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2101850" y="1960880"/>
            <a:ext cx="1206500" cy="161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Воспитатель распечатывает в методическом кабинете бланки, подготовленные старшим воспитателем, для педагогической диагностики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адпись 3"/>
          <p:cNvSpPr txBox="1">
            <a:spLocks noChangeArrowheads="1"/>
          </p:cNvSpPr>
          <p:nvPr/>
        </p:nvSpPr>
        <p:spPr bwMode="auto">
          <a:xfrm>
            <a:off x="3778250" y="1998980"/>
            <a:ext cx="1485900" cy="156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Воспитатель на рабочем месте заполняет бланки вручную с помощью цветных карандашей (5 образовательных областей, 8 – 17 критериев)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адпись 4"/>
          <p:cNvSpPr txBox="1">
            <a:spLocks noChangeArrowheads="1"/>
          </p:cNvSpPr>
          <p:nvPr/>
        </p:nvSpPr>
        <p:spPr bwMode="auto">
          <a:xfrm>
            <a:off x="9359900" y="2001520"/>
            <a:ext cx="946150" cy="1435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Воспитатель делает копию заполненных бланков для старшего воспитателя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адпись 5"/>
          <p:cNvSpPr txBox="1">
            <a:spLocks noChangeArrowheads="1"/>
          </p:cNvSpPr>
          <p:nvPr/>
        </p:nvSpPr>
        <p:spPr bwMode="auto">
          <a:xfrm>
            <a:off x="7747000" y="1973580"/>
            <a:ext cx="1041400" cy="157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Воспитатель на калькуляторе считает % освоения ООП ДО каждым ребенком и % детей в группе, освоивших ООП ДО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6"/>
          <p:cNvSpPr txBox="1">
            <a:spLocks noChangeArrowheads="1"/>
          </p:cNvSpPr>
          <p:nvPr/>
        </p:nvSpPr>
        <p:spPr bwMode="auto">
          <a:xfrm>
            <a:off x="5924550" y="1960880"/>
            <a:ext cx="1136650" cy="159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Воспитатель передает бланки для заполнения музыкальному руководителю и инструктору по физической культуре и ждет заполнения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93" name="Рисунок 7" descr="Изображение выглядит как штатив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24142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Рисунок 8" descr="Изображение выглядит как штатив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0" y="23926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Рисунок 9" descr="Изображение выглядит как штатив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383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Рисунок 10" descr="Изображение выглядит как штатив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30" y="23831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1593850" y="2757170"/>
            <a:ext cx="450850" cy="6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21050" y="2776855"/>
            <a:ext cx="450850" cy="63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>
            <a:off x="5295900" y="2730500"/>
            <a:ext cx="450850" cy="63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7175500" y="2751455"/>
            <a:ext cx="450850" cy="63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>
            <a:off x="8890000" y="2764155"/>
            <a:ext cx="450850" cy="63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Взрыв: 8 точек 16"/>
          <p:cNvSpPr>
            <a:spLocks noChangeArrowheads="1"/>
          </p:cNvSpPr>
          <p:nvPr/>
        </p:nvSpPr>
        <p:spPr bwMode="auto">
          <a:xfrm rot="21118583">
            <a:off x="1226820" y="3033395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Взрыв: 8 точек 17"/>
          <p:cNvSpPr>
            <a:spLocks noChangeArrowheads="1"/>
          </p:cNvSpPr>
          <p:nvPr/>
        </p:nvSpPr>
        <p:spPr bwMode="auto">
          <a:xfrm rot="21118583">
            <a:off x="2894445" y="1583690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Взрыв: 8 точек 18"/>
          <p:cNvSpPr>
            <a:spLocks noChangeArrowheads="1"/>
          </p:cNvSpPr>
          <p:nvPr/>
        </p:nvSpPr>
        <p:spPr bwMode="auto">
          <a:xfrm rot="21118583">
            <a:off x="4418330" y="1440815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Взрыв: 8 точек 19"/>
          <p:cNvSpPr>
            <a:spLocks noChangeArrowheads="1"/>
          </p:cNvSpPr>
          <p:nvPr/>
        </p:nvSpPr>
        <p:spPr bwMode="auto">
          <a:xfrm rot="21118583">
            <a:off x="5948045" y="1377315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Взрыв: 8 точек 20"/>
          <p:cNvSpPr>
            <a:spLocks noChangeArrowheads="1"/>
          </p:cNvSpPr>
          <p:nvPr/>
        </p:nvSpPr>
        <p:spPr bwMode="auto">
          <a:xfrm rot="21118583">
            <a:off x="8267065" y="1408430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5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Взрыв: 8 точек 21"/>
          <p:cNvSpPr>
            <a:spLocks noChangeArrowheads="1"/>
          </p:cNvSpPr>
          <p:nvPr/>
        </p:nvSpPr>
        <p:spPr bwMode="auto">
          <a:xfrm rot="21118583">
            <a:off x="9124950" y="3056255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6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213100" y="4662170"/>
            <a:ext cx="514350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28850" y="4263390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>
            <a:off x="2222500" y="4257040"/>
            <a:ext cx="9906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>
          <a:xfrm>
            <a:off x="3200400" y="4244340"/>
            <a:ext cx="0" cy="4127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88975" y="4698365"/>
            <a:ext cx="1530350" cy="6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>
          <a:xfrm>
            <a:off x="3733800" y="425640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27450" y="4237355"/>
            <a:ext cx="1530350" cy="6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5270500" y="423227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264150" y="4605655"/>
            <a:ext cx="514350" cy="6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>
          <a:xfrm>
            <a:off x="5784850" y="423100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772150" y="4225290"/>
            <a:ext cx="12319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" name="Прямая соединительная линия 34"/>
          <p:cNvCxnSpPr/>
          <p:nvPr/>
        </p:nvCxnSpPr>
        <p:spPr>
          <a:xfrm>
            <a:off x="7016750" y="421068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010400" y="4592320"/>
            <a:ext cx="514350" cy="6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>
          <a:xfrm>
            <a:off x="7518400" y="421957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512050" y="4212590"/>
            <a:ext cx="1339850" cy="127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>
          <a:xfrm>
            <a:off x="9366250" y="4212590"/>
            <a:ext cx="901700" cy="127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8864600" y="420560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870950" y="4572000"/>
            <a:ext cx="514350" cy="6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>
          <a:xfrm>
            <a:off x="9372600" y="4199255"/>
            <a:ext cx="0" cy="3873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Надпись 50"/>
          <p:cNvSpPr txBox="1">
            <a:spLocks noChangeArrowheads="1"/>
          </p:cNvSpPr>
          <p:nvPr/>
        </p:nvSpPr>
        <p:spPr bwMode="auto">
          <a:xfrm>
            <a:off x="1714500" y="10949940"/>
            <a:ext cx="638175" cy="314325"/>
          </a:xfrm>
          <a:prstGeom prst="rect">
            <a:avLst/>
          </a:prstGeom>
          <a:solidFill>
            <a:srgbClr val="FFFFFF"/>
          </a:solidFill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Надпись 2"/>
          <p:cNvSpPr txBox="1">
            <a:spLocks noChangeArrowheads="1"/>
          </p:cNvSpPr>
          <p:nvPr/>
        </p:nvSpPr>
        <p:spPr bwMode="auto">
          <a:xfrm>
            <a:off x="1638300" y="4732655"/>
            <a:ext cx="508000" cy="367665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Надпись 2"/>
          <p:cNvSpPr txBox="1">
            <a:spLocks noChangeArrowheads="1"/>
          </p:cNvSpPr>
          <p:nvPr/>
        </p:nvSpPr>
        <p:spPr bwMode="auto">
          <a:xfrm>
            <a:off x="2474595" y="4056380"/>
            <a:ext cx="50800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5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Надпись 2"/>
          <p:cNvSpPr txBox="1">
            <a:spLocks noChangeArrowheads="1"/>
          </p:cNvSpPr>
          <p:nvPr/>
        </p:nvSpPr>
        <p:spPr bwMode="auto">
          <a:xfrm>
            <a:off x="3200400" y="4701540"/>
            <a:ext cx="50800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Надпись 2"/>
          <p:cNvSpPr txBox="1">
            <a:spLocks noChangeArrowheads="1"/>
          </p:cNvSpPr>
          <p:nvPr/>
        </p:nvSpPr>
        <p:spPr bwMode="auto">
          <a:xfrm>
            <a:off x="4183380" y="4009390"/>
            <a:ext cx="66040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70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Надпись 2"/>
          <p:cNvSpPr txBox="1">
            <a:spLocks noChangeArrowheads="1"/>
          </p:cNvSpPr>
          <p:nvPr/>
        </p:nvSpPr>
        <p:spPr bwMode="auto">
          <a:xfrm>
            <a:off x="6091555" y="4017645"/>
            <a:ext cx="59690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20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Надпись 2"/>
          <p:cNvSpPr txBox="1">
            <a:spLocks noChangeArrowheads="1"/>
          </p:cNvSpPr>
          <p:nvPr/>
        </p:nvSpPr>
        <p:spPr bwMode="auto">
          <a:xfrm>
            <a:off x="5276850" y="4675505"/>
            <a:ext cx="5207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Надпись 2"/>
          <p:cNvSpPr txBox="1">
            <a:spLocks noChangeArrowheads="1"/>
          </p:cNvSpPr>
          <p:nvPr/>
        </p:nvSpPr>
        <p:spPr bwMode="auto">
          <a:xfrm>
            <a:off x="7023100" y="4644390"/>
            <a:ext cx="5207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Надпись 2"/>
          <p:cNvSpPr txBox="1">
            <a:spLocks noChangeArrowheads="1"/>
          </p:cNvSpPr>
          <p:nvPr/>
        </p:nvSpPr>
        <p:spPr bwMode="auto">
          <a:xfrm>
            <a:off x="8877300" y="4631690"/>
            <a:ext cx="5207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Надпись 2"/>
          <p:cNvSpPr txBox="1">
            <a:spLocks noChangeArrowheads="1"/>
          </p:cNvSpPr>
          <p:nvPr/>
        </p:nvSpPr>
        <p:spPr bwMode="auto">
          <a:xfrm>
            <a:off x="7899400" y="3997325"/>
            <a:ext cx="5842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48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Надпись 2"/>
          <p:cNvSpPr txBox="1">
            <a:spLocks noChangeArrowheads="1"/>
          </p:cNvSpPr>
          <p:nvPr/>
        </p:nvSpPr>
        <p:spPr bwMode="auto">
          <a:xfrm>
            <a:off x="9573895" y="4005580"/>
            <a:ext cx="50800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5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Взрыв: 8 точек 32"/>
          <p:cNvSpPr>
            <a:spLocks noChangeArrowheads="1"/>
          </p:cNvSpPr>
          <p:nvPr/>
        </p:nvSpPr>
        <p:spPr bwMode="auto">
          <a:xfrm>
            <a:off x="534670" y="5377815"/>
            <a:ext cx="533400" cy="54610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00" b="1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Взрыв: 8 точек 62"/>
          <p:cNvSpPr>
            <a:spLocks noChangeArrowheads="1"/>
          </p:cNvSpPr>
          <p:nvPr/>
        </p:nvSpPr>
        <p:spPr bwMode="auto">
          <a:xfrm rot="21118583">
            <a:off x="6885938" y="1457960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Взрыв: 8 точек 63"/>
          <p:cNvSpPr>
            <a:spLocks noChangeArrowheads="1"/>
          </p:cNvSpPr>
          <p:nvPr/>
        </p:nvSpPr>
        <p:spPr bwMode="auto">
          <a:xfrm rot="21118583">
            <a:off x="8646160" y="3028315"/>
            <a:ext cx="763270" cy="779780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7" name="Надпись 2"/>
          <p:cNvSpPr txBox="1">
            <a:spLocks noChangeArrowheads="1"/>
          </p:cNvSpPr>
          <p:nvPr/>
        </p:nvSpPr>
        <p:spPr bwMode="auto">
          <a:xfrm>
            <a:off x="4837430" y="6309360"/>
            <a:ext cx="2045970" cy="28638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/>
                <a:ea typeface="Calibri"/>
                <a:cs typeface="Times New Roman"/>
              </a:rPr>
              <a:t>ВПП = 153 мин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2146300" y="191033"/>
            <a:ext cx="74937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ТЕКУЩЕЕ СОСТОЯНИЕ ПРОЦЕССА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УЧЕТА РЕЗУЛЬТАТОВ ОСВОЕНИЯ ДЕТЬМИ ООП ДО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(Педагогическая диагностика в конце учебного года)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1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8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9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68070" y="5377815"/>
            <a:ext cx="10698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лишние 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передвижения с рабочего места до методического кабинета, кабинета музыкального работника, инструктора по физической культуре; 2) зависимость от оргтехники и расходных материалов (занят принтер другим пользователем, закончились расходные материалы, оборудование не исправно, ведется техобслуживание); 3) сложно вносить правки; 4) воспитатель тратит время на ожидание; 5) легко ошибиться в расчетах, особенно при выведении средних значений; 6) потери времени на копирование, перепроизводство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409696"/>
            <a:ext cx="8420430" cy="473964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6068" y="628650"/>
            <a:ext cx="735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 ДО ВНЕДРЕНИЯ УЛУЧШЕНИЙ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43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1111885" y="2541905"/>
            <a:ext cx="1864995" cy="1294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Воспитатель на своем рабочем месте заполняет электронные бланки педагогической диагностики (</a:t>
            </a:r>
            <a:r>
              <a:rPr lang="en-US" sz="1200">
                <a:effectLst/>
                <a:latin typeface="Times New Roman"/>
                <a:ea typeface="Calibri"/>
                <a:cs typeface="Times New Roman"/>
              </a:rPr>
              <a:t>Excel</a:t>
            </a: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), хранящиеся в облаке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Надпись 4"/>
          <p:cNvSpPr txBox="1">
            <a:spLocks noChangeArrowheads="1"/>
          </p:cNvSpPr>
          <p:nvPr/>
        </p:nvSpPr>
        <p:spPr bwMode="auto">
          <a:xfrm>
            <a:off x="8509000" y="2571115"/>
            <a:ext cx="1851025" cy="1267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     Старший воспитатель входит в облако и может использовать полученные данные в работе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адпись 5"/>
          <p:cNvSpPr txBox="1">
            <a:spLocks noChangeArrowheads="1"/>
          </p:cNvSpPr>
          <p:nvPr/>
        </p:nvSpPr>
        <p:spPr bwMode="auto">
          <a:xfrm>
            <a:off x="6362700" y="2541905"/>
            <a:ext cx="1674495" cy="1312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     Автоматический подсчет % освоения ООП ДО каждым ребенком и % детей в группе, освоивших ООП ДО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узырек для мыслей: облако 23"/>
          <p:cNvSpPr>
            <a:spLocks noChangeArrowheads="1"/>
          </p:cNvSpPr>
          <p:nvPr/>
        </p:nvSpPr>
        <p:spPr bwMode="auto">
          <a:xfrm rot="15450280">
            <a:off x="1673860" y="1011555"/>
            <a:ext cx="1040765" cy="1706245"/>
          </a:xfrm>
          <a:prstGeom prst="cloudCallout">
            <a:avLst>
              <a:gd name="adj1" fmla="val -45510"/>
              <a:gd name="adj2" fmla="val -58052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Calibri"/>
                <a:cs typeface="Times New Roman"/>
              </a:rPr>
              <a:t>Не требуется выпуск бумажных бланков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487420" y="5522595"/>
            <a:ext cx="22542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12520" y="5525770"/>
            <a:ext cx="1791970" cy="1524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578600" y="5520690"/>
            <a:ext cx="1339850" cy="127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735695" y="5522595"/>
            <a:ext cx="1294130" cy="88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601470" y="5701665"/>
            <a:ext cx="71501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30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9159240" y="5695315"/>
            <a:ext cx="5207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6829425" y="5701665"/>
            <a:ext cx="584200" cy="36195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0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4471670" y="5699760"/>
            <a:ext cx="661670" cy="3676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>
                <a:effectLst/>
                <a:latin typeface="Times New Roman"/>
                <a:ea typeface="Calibri"/>
                <a:cs typeface="Times New Roman"/>
              </a:rPr>
              <a:t>15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Надпись 33"/>
          <p:cNvSpPr txBox="1">
            <a:spLocks noChangeArrowheads="1"/>
          </p:cNvSpPr>
          <p:nvPr/>
        </p:nvSpPr>
        <p:spPr bwMode="auto">
          <a:xfrm>
            <a:off x="3311525" y="2541905"/>
            <a:ext cx="2652395" cy="1339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Музыкальный руководитель и инструктор по физической культуре на своих рабочих местах заполняют свои разделы в электронных бланках педагогической диагностики (</a:t>
            </a:r>
            <a:r>
              <a:rPr lang="en-US" sz="1200">
                <a:effectLst/>
                <a:latin typeface="Times New Roman"/>
                <a:ea typeface="Calibri"/>
                <a:cs typeface="Times New Roman"/>
              </a:rPr>
              <a:t>Excel</a:t>
            </a:r>
            <a:r>
              <a:rPr lang="ru-RU" sz="1200">
                <a:effectLst/>
                <a:latin typeface="Times New Roman"/>
                <a:ea typeface="Calibri"/>
                <a:cs typeface="Times New Roman"/>
              </a:rPr>
              <a:t>), хранящихся в облаке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узырек для мыслей: облако 1"/>
          <p:cNvSpPr>
            <a:spLocks noChangeArrowheads="1"/>
          </p:cNvSpPr>
          <p:nvPr/>
        </p:nvSpPr>
        <p:spPr bwMode="auto">
          <a:xfrm rot="15450280">
            <a:off x="3992880" y="3668395"/>
            <a:ext cx="1064895" cy="1978025"/>
          </a:xfrm>
          <a:prstGeom prst="cloudCallout">
            <a:avLst>
              <a:gd name="adj1" fmla="val 96929"/>
              <a:gd name="adj2" fmla="val -33901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Нет лишних передвижений по зданию детского сада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узырек для мыслей: облако 3"/>
          <p:cNvSpPr>
            <a:spLocks noChangeArrowheads="1"/>
          </p:cNvSpPr>
          <p:nvPr/>
        </p:nvSpPr>
        <p:spPr bwMode="auto">
          <a:xfrm rot="15450280">
            <a:off x="4223067" y="803593"/>
            <a:ext cx="1171575" cy="2026920"/>
          </a:xfrm>
          <a:prstGeom prst="cloudCallout">
            <a:avLst>
              <a:gd name="adj1" fmla="val -45510"/>
              <a:gd name="adj2" fmla="val -58052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Педагоги могут работать одновременно с разных устройств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узырек для мыслей: облако 6"/>
          <p:cNvSpPr>
            <a:spLocks noChangeArrowheads="1"/>
          </p:cNvSpPr>
          <p:nvPr/>
        </p:nvSpPr>
        <p:spPr bwMode="auto">
          <a:xfrm rot="15450280">
            <a:off x="6423025" y="964565"/>
            <a:ext cx="1262380" cy="1734820"/>
          </a:xfrm>
          <a:prstGeom prst="cloudCallout">
            <a:avLst>
              <a:gd name="adj1" fmla="val -76218"/>
              <a:gd name="adj2" fmla="val 39949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При внесении изменений данные пересчитываются моментально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узырек для мыслей: облако 7"/>
          <p:cNvSpPr>
            <a:spLocks noChangeArrowheads="1"/>
          </p:cNvSpPr>
          <p:nvPr/>
        </p:nvSpPr>
        <p:spPr bwMode="auto">
          <a:xfrm rot="15450280">
            <a:off x="8441055" y="3469005"/>
            <a:ext cx="1149350" cy="1822450"/>
          </a:xfrm>
          <a:prstGeom prst="cloudCallout">
            <a:avLst>
              <a:gd name="adj1" fmla="val 35818"/>
              <a:gd name="adj2" fmla="val 62639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Быстрое формирование отчетов, сводных таблиц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узырек для мыслей: облако 9"/>
          <p:cNvSpPr>
            <a:spLocks noChangeArrowheads="1"/>
          </p:cNvSpPr>
          <p:nvPr/>
        </p:nvSpPr>
        <p:spPr bwMode="auto">
          <a:xfrm rot="15450280">
            <a:off x="1494473" y="3629342"/>
            <a:ext cx="1206500" cy="1970405"/>
          </a:xfrm>
          <a:prstGeom prst="cloudCallout">
            <a:avLst>
              <a:gd name="adj1" fmla="val 78162"/>
              <a:gd name="adj2" fmla="val -25313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Легко тиражируются для использования в следующем учебном году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4862195" y="6324600"/>
            <a:ext cx="2045970" cy="443865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effectLst/>
                <a:latin typeface="Times New Roman"/>
                <a:ea typeface="Calibri"/>
                <a:cs typeface="Times New Roman"/>
              </a:rPr>
              <a:t>ВПП = 48 мин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узырек для мыслей: облако 11"/>
          <p:cNvSpPr>
            <a:spLocks noChangeArrowheads="1"/>
          </p:cNvSpPr>
          <p:nvPr/>
        </p:nvSpPr>
        <p:spPr bwMode="auto">
          <a:xfrm rot="15450280">
            <a:off x="6454140" y="3652520"/>
            <a:ext cx="962660" cy="1822450"/>
          </a:xfrm>
          <a:prstGeom prst="cloudCallout">
            <a:avLst>
              <a:gd name="adj1" fmla="val 62415"/>
              <a:gd name="adj2" fmla="val 63960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Практически исключаются ошибки в расчетах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узырек для мыслей: облако 12"/>
          <p:cNvSpPr>
            <a:spLocks noChangeArrowheads="1"/>
          </p:cNvSpPr>
          <p:nvPr/>
        </p:nvSpPr>
        <p:spPr bwMode="auto">
          <a:xfrm rot="15450280">
            <a:off x="8583612" y="1197293"/>
            <a:ext cx="954405" cy="1590040"/>
          </a:xfrm>
          <a:prstGeom prst="cloudCallout">
            <a:avLst>
              <a:gd name="adj1" fmla="val -76950"/>
              <a:gd name="adj2" fmla="val 42559"/>
            </a:avLst>
          </a:prstGeom>
          <a:solidFill>
            <a:srgbClr val="FFFFFF"/>
          </a:solidFill>
          <a:ln w="6350" cmpd="sng">
            <a:solidFill>
              <a:srgbClr val="00B05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Calibri"/>
                <a:cs typeface="Times New Roman"/>
              </a:rPr>
              <a:t>Независимость от оргтехники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84816" y="147936"/>
            <a:ext cx="68531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ЦЕЛЕВОЕ СОСТОЯНИЕ ПРОЦЕССА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УЧЕТА РЕЗУЛЬТАТОВ ОСВОЕНИЯ ДЕТЬМИ ООП ДО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404131" y="523406"/>
            <a:ext cx="71195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(Педагогическая диагностика в конце учебного года)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5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2355" r="18170" b="14490"/>
          <a:stretch/>
        </p:blipFill>
        <p:spPr bwMode="auto">
          <a:xfrm>
            <a:off x="1200150" y="383206"/>
            <a:ext cx="10492740" cy="607474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7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628" y="466844"/>
            <a:ext cx="6896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 МЕРОПРИЯТИЙ ПО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ДОСТИЖЕНИЮ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ЦЕЛЕВЫХ ПОКАЗАТЕЛЕЙ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96437"/>
              </p:ext>
            </p:extLst>
          </p:nvPr>
        </p:nvGraphicFramePr>
        <p:xfrm>
          <a:off x="994411" y="1288415"/>
          <a:ext cx="10584179" cy="5167281"/>
        </p:xfrm>
        <a:graphic>
          <a:graphicData uri="http://schemas.openxmlformats.org/drawingml/2006/table">
            <a:tbl>
              <a:tblPr firstRow="1" bandRow="1"/>
              <a:tblGrid>
                <a:gridCol w="794270"/>
                <a:gridCol w="2401056"/>
                <a:gridCol w="1819307"/>
                <a:gridCol w="2586742"/>
                <a:gridCol w="2982804"/>
              </a:tblGrid>
              <a:tr h="272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мероприятий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Срок реализации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Ожидаемый результат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исполнитель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команды проекта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25.04.2022 – 28.04.2022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Сформирована команда проекта 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Старший воспитатель Некрасова К.А.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Выявление проблем, поиск их решения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28.04.2022 – 15.05.2022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Разработка текущей карты процесса и целевой карты процесса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воспитатели Крылова Н.А., Марухина Т.И., Суслова О.П., Сутырина Е.А., Сычева Д.В., Сычева Т.В.</a:t>
                      </a: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таблиц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Microsoft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Excel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 формулами и выпадающими списками для педагогической диагностики и загрузка их в облачное хранилище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16.05.2022 – 19.05.2022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Созданы электронные таблицы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 формулами и выпадающими списками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для учета результатов освоения ООП ДО на 4 возраста по пяти образовательным областям; Таблицы загружены в облачное хранилище</a:t>
                      </a: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Старший воспитатель Некрасова К.А.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Внедрение улучшений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16.05.2022 - 22.05.2022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Учет результатов освоения детьми ООП ДО без потерь времени; быстрое редактирование данных 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воспитатели Крылова Н.А., Марухина Т.И., Суслова О.П., </a:t>
                      </a:r>
                      <a:r>
                        <a:rPr lang="ru-RU" sz="12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Сутырина</a:t>
                      </a:r>
                      <a:r>
                        <a:rPr lang="ru-RU" sz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Е.А., Сычева Д.В., Сычева Т.В.</a:t>
                      </a: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Завершение проекта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23.05.2022 – 30.05.2022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Значительное сокращение времени на обработку данных; 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возможность удаленной работы с результатами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Старший воспитатель Некрасова К.А.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0744" marR="40744" marT="5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8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685"/>
          <a:stretch/>
        </p:blipFill>
        <p:spPr bwMode="auto">
          <a:xfrm>
            <a:off x="546002" y="1211580"/>
            <a:ext cx="3879006" cy="32118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0307" y="291822"/>
            <a:ext cx="787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 ПОСЛЕ ВНЕДРЕНИЯ УЛУЧШЕНИЙ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33527" r="67015" b="47235"/>
          <a:stretch/>
        </p:blipFill>
        <p:spPr bwMode="auto">
          <a:xfrm>
            <a:off x="5173774" y="1136972"/>
            <a:ext cx="4501792" cy="153764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0777" y="4284910"/>
            <a:ext cx="2071401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Электронные бланки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66727" y="2536120"/>
            <a:ext cx="2058577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Выпадающие списки</a:t>
            </a:r>
            <a:endParaRPr lang="ru-RU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2" t="21091" b="50000"/>
          <a:stretch/>
        </p:blipFill>
        <p:spPr bwMode="auto">
          <a:xfrm>
            <a:off x="6638278" y="2939476"/>
            <a:ext cx="4501792" cy="174474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47029" y="4423410"/>
            <a:ext cx="4297971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Автоматический подсчет по каждому ребенку</a:t>
            </a:r>
            <a:endParaRPr lang="ru-RU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56711" r="19123" b="24013"/>
          <a:stretch/>
        </p:blipFill>
        <p:spPr bwMode="auto">
          <a:xfrm>
            <a:off x="522421" y="4926330"/>
            <a:ext cx="8366753" cy="13944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43719" y="6182291"/>
            <a:ext cx="728116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Автоматический подсчет по группе (по каждому критерию и общее значение)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287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3098"/>
          <a:stretch/>
        </p:blipFill>
        <p:spPr bwMode="auto">
          <a:xfrm>
            <a:off x="2752024" y="1025843"/>
            <a:ext cx="6744452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4628" y="466844"/>
            <a:ext cx="787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 ПОСЛЕ ВНЕДРЕНИЯ УЛУЧШЕНИЙ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181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667</Words>
  <Application>Microsoft Office PowerPoint</Application>
  <PresentationFormat>Произвольный</PresentationFormat>
  <Paragraphs>114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некрасова</dc:creator>
  <cp:lastModifiedBy>ДОУ</cp:lastModifiedBy>
  <cp:revision>7</cp:revision>
  <dcterms:created xsi:type="dcterms:W3CDTF">2022-11-08T09:35:23Z</dcterms:created>
  <dcterms:modified xsi:type="dcterms:W3CDTF">2022-11-08T10:48:21Z</dcterms:modified>
</cp:coreProperties>
</file>