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58" r:id="rId5"/>
    <p:sldId id="259"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B2E40-A21F-40F7-B9B5-DEEA1EB268E0}" type="datetimeFigureOut">
              <a:rPr lang="ru-RU" smtClean="0"/>
              <a:t>05.04.2023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CDAE-BD5B-40DA-A0ED-8D6627A1D44C}" type="slidenum">
              <a:rPr lang="ru-RU" smtClean="0"/>
              <a:t>‹#›</a:t>
            </a:fld>
            <a:endParaRPr lang="ru-RU"/>
          </a:p>
        </p:txBody>
      </p:sp>
    </p:spTree>
    <p:extLst>
      <p:ext uri="{BB962C8B-B14F-4D97-AF65-F5344CB8AC3E}">
        <p14:creationId xmlns:p14="http://schemas.microsoft.com/office/powerpoint/2010/main" val="142208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7CDCDAE-BD5B-40DA-A0ED-8D6627A1D44C}" type="slidenum">
              <a:rPr lang="ru-RU" smtClean="0"/>
              <a:t>2</a:t>
            </a:fld>
            <a:endParaRPr lang="ru-RU"/>
          </a:p>
        </p:txBody>
      </p:sp>
    </p:spTree>
    <p:extLst>
      <p:ext uri="{BB962C8B-B14F-4D97-AF65-F5344CB8AC3E}">
        <p14:creationId xmlns:p14="http://schemas.microsoft.com/office/powerpoint/2010/main" val="43864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317661-DFE1-512C-68D6-BE837DF7CD7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A1229C8-E60A-8D78-3E55-D470C5272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5AC5E3C-D486-491B-AFE0-C59964B2ABDE}"/>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5" name="Нижний колонтитул 4">
            <a:extLst>
              <a:ext uri="{FF2B5EF4-FFF2-40B4-BE49-F238E27FC236}">
                <a16:creationId xmlns:a16="http://schemas.microsoft.com/office/drawing/2014/main" id="{72185AC8-0A2E-626A-1E13-AB5C2E40F40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327CA2F-A8B1-82D5-AF53-35F5CF0E9388}"/>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137457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FDBB12-AC77-E6F7-05E4-9B9567EDF90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0059303-D75F-5D29-C858-4C6CCE3E9CE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84B8B3F-E21E-26BA-F452-C1B232408C6F}"/>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5" name="Нижний колонтитул 4">
            <a:extLst>
              <a:ext uri="{FF2B5EF4-FFF2-40B4-BE49-F238E27FC236}">
                <a16:creationId xmlns:a16="http://schemas.microsoft.com/office/drawing/2014/main" id="{57C44E40-F06D-020A-E102-7023F58CC77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4E834F8-6073-B534-089C-821350E3314B}"/>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247081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C9CFE97-5FD1-7A43-2B96-119F4F49385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C40F929-9336-2153-C568-99D67F92F85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0F4171A-92C7-3A53-5D2F-DBCE2855F809}"/>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5" name="Нижний колонтитул 4">
            <a:extLst>
              <a:ext uri="{FF2B5EF4-FFF2-40B4-BE49-F238E27FC236}">
                <a16:creationId xmlns:a16="http://schemas.microsoft.com/office/drawing/2014/main" id="{A45667BB-6DA4-0E81-138A-4B12426454E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4228175-024E-ADBB-FC9D-4A31ABF1ACA2}"/>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4704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32F3A4-D720-CCE4-0BF7-74C223EDC04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4472CFC-7B6F-1DA2-AAB7-2C8F7D20213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FD7D6D2-3104-675C-0FEE-9F7285422AC6}"/>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5" name="Нижний колонтитул 4">
            <a:extLst>
              <a:ext uri="{FF2B5EF4-FFF2-40B4-BE49-F238E27FC236}">
                <a16:creationId xmlns:a16="http://schemas.microsoft.com/office/drawing/2014/main" id="{2E918831-5EC0-B8ED-54CB-2F0F158F1A4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9784591-CC04-359E-AA60-9DAE68998A4F}"/>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36302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7D3468-4C18-BE62-427A-0C538B4CF8B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0AE8B64-04D2-49C3-BA69-B7544FBD6B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EE8142A-B570-051D-52EA-D8380026FC4A}"/>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5" name="Нижний колонтитул 4">
            <a:extLst>
              <a:ext uri="{FF2B5EF4-FFF2-40B4-BE49-F238E27FC236}">
                <a16:creationId xmlns:a16="http://schemas.microsoft.com/office/drawing/2014/main" id="{DBFDE355-7C52-F59A-18C2-39E94CB113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1F928C-FCB9-E603-4C77-866C5C134DB5}"/>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15643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537B4D-4C79-82E0-DC35-97D1DAE0684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94FCE07-A958-1781-B9A9-0A11B8B2920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827BC7C-2B14-0108-5BAB-92C7235D2C4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AF8BD66-AA9D-CC18-00FD-9E8CEDED4D46}"/>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6" name="Нижний колонтитул 5">
            <a:extLst>
              <a:ext uri="{FF2B5EF4-FFF2-40B4-BE49-F238E27FC236}">
                <a16:creationId xmlns:a16="http://schemas.microsoft.com/office/drawing/2014/main" id="{F2589666-3F3F-C4FC-74C7-6487EA742A0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52ADBA1-3821-34A1-A273-1D07B14EC73F}"/>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280858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45E585-13F5-D71B-A176-6FE4180564A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83620CB-70B3-09B3-DD96-86EF9E031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108ED80-8378-7344-B08B-EAE32CFAFB4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2673FD3-DD04-160F-9D46-F00C110C1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588829D-B12C-41DE-1BF9-459D601E57C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0F6E895-4AEC-15D3-AE1F-9BED4690E467}"/>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8" name="Нижний колонтитул 7">
            <a:extLst>
              <a:ext uri="{FF2B5EF4-FFF2-40B4-BE49-F238E27FC236}">
                <a16:creationId xmlns:a16="http://schemas.microsoft.com/office/drawing/2014/main" id="{B6B65AAD-1465-AF20-7737-CFBBF8D6969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FFEF9A9-D77E-81F2-6AC3-B2911AFA4E7E}"/>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209070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0F9000-500B-11A6-D2D7-B56ADE74E72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2E8828C-DAE2-77F8-67F8-75FA66D6711D}"/>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4" name="Нижний колонтитул 3">
            <a:extLst>
              <a:ext uri="{FF2B5EF4-FFF2-40B4-BE49-F238E27FC236}">
                <a16:creationId xmlns:a16="http://schemas.microsoft.com/office/drawing/2014/main" id="{31605A1E-6C6A-4F05-F48B-4F6E7488F36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2AEA574-B988-57F6-9FAC-1BEC058C558F}"/>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774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626E97E-5383-7067-1F3B-987DDB31D111}"/>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3" name="Нижний колонтитул 2">
            <a:extLst>
              <a:ext uri="{FF2B5EF4-FFF2-40B4-BE49-F238E27FC236}">
                <a16:creationId xmlns:a16="http://schemas.microsoft.com/office/drawing/2014/main" id="{52116280-8A14-439B-9A5B-B59F4968273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A4140F4-87E6-681F-B56C-AC26CB274925}"/>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264234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9CCA4D-A342-F3F3-93BB-6CCD018D4EB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3D7772A-D116-9121-C077-931C09B97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A24E55F-70C2-31E4-BA82-D66F2211F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27F9C97-C675-462F-5D8E-B57A480A2C84}"/>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6" name="Нижний колонтитул 5">
            <a:extLst>
              <a:ext uri="{FF2B5EF4-FFF2-40B4-BE49-F238E27FC236}">
                <a16:creationId xmlns:a16="http://schemas.microsoft.com/office/drawing/2014/main" id="{56C37860-C76B-7801-1874-55B17EC1E0C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6DE51B5-0208-8135-209F-650892C43572}"/>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406582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E6F2BA-41AE-1976-6204-160779639F0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92C4B92-9C0F-96FF-C0AA-24F2ED1CF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7BD27F5-3FA3-781C-B9A7-0E219ABD5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302507D-1BEA-2606-58C9-5FF8C3CE490D}"/>
              </a:ext>
            </a:extLst>
          </p:cNvPr>
          <p:cNvSpPr>
            <a:spLocks noGrp="1"/>
          </p:cNvSpPr>
          <p:nvPr>
            <p:ph type="dt" sz="half" idx="10"/>
          </p:nvPr>
        </p:nvSpPr>
        <p:spPr/>
        <p:txBody>
          <a:bodyPr/>
          <a:lstStyle/>
          <a:p>
            <a:fld id="{3E3F7BF3-D117-466F-AEE9-53CEAF3A056F}" type="datetimeFigureOut">
              <a:rPr lang="ru-RU" smtClean="0"/>
              <a:t>05.04.2023</a:t>
            </a:fld>
            <a:endParaRPr lang="ru-RU"/>
          </a:p>
        </p:txBody>
      </p:sp>
      <p:sp>
        <p:nvSpPr>
          <p:cNvPr id="6" name="Нижний колонтитул 5">
            <a:extLst>
              <a:ext uri="{FF2B5EF4-FFF2-40B4-BE49-F238E27FC236}">
                <a16:creationId xmlns:a16="http://schemas.microsoft.com/office/drawing/2014/main" id="{23C220B5-3932-AB1E-FF94-8BDFB09E86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D775A59-6CB7-2D74-C02B-95578E7F9517}"/>
              </a:ext>
            </a:extLst>
          </p:cNvPr>
          <p:cNvSpPr>
            <a:spLocks noGrp="1"/>
          </p:cNvSpPr>
          <p:nvPr>
            <p:ph type="sldNum" sz="quarter" idx="12"/>
          </p:nvPr>
        </p:nvSpPr>
        <p:spPr/>
        <p:txBody>
          <a:bodyPr/>
          <a:lstStyle/>
          <a:p>
            <a:fld id="{CBB5A018-E868-48B4-9AA1-0399353C2A5B}" type="slidenum">
              <a:rPr lang="ru-RU" smtClean="0"/>
              <a:t>‹#›</a:t>
            </a:fld>
            <a:endParaRPr lang="ru-RU"/>
          </a:p>
        </p:txBody>
      </p:sp>
    </p:spTree>
    <p:extLst>
      <p:ext uri="{BB962C8B-B14F-4D97-AF65-F5344CB8AC3E}">
        <p14:creationId xmlns:p14="http://schemas.microsoft.com/office/powerpoint/2010/main" val="386535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F71767-6823-9CF6-E808-0FFD88B53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D094475-EC4E-391F-9C50-3DCADCECBB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C7947F6-2233-73D5-55E2-A5C9DFBB1C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7BF3-D117-466F-AEE9-53CEAF3A056F}" type="datetimeFigureOut">
              <a:rPr lang="ru-RU" smtClean="0"/>
              <a:t>05.04.2023</a:t>
            </a:fld>
            <a:endParaRPr lang="ru-RU"/>
          </a:p>
        </p:txBody>
      </p:sp>
      <p:sp>
        <p:nvSpPr>
          <p:cNvPr id="5" name="Нижний колонтитул 4">
            <a:extLst>
              <a:ext uri="{FF2B5EF4-FFF2-40B4-BE49-F238E27FC236}">
                <a16:creationId xmlns:a16="http://schemas.microsoft.com/office/drawing/2014/main" id="{C622E2AE-3CCB-1B07-738B-FBC5DE8A2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44F5554-22B2-850A-4480-2394A0F087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5A018-E868-48B4-9AA1-0399353C2A5B}" type="slidenum">
              <a:rPr lang="ru-RU" smtClean="0"/>
              <a:t>‹#›</a:t>
            </a:fld>
            <a:endParaRPr lang="ru-RU"/>
          </a:p>
        </p:txBody>
      </p:sp>
    </p:spTree>
    <p:extLst>
      <p:ext uri="{BB962C8B-B14F-4D97-AF65-F5344CB8AC3E}">
        <p14:creationId xmlns:p14="http://schemas.microsoft.com/office/powerpoint/2010/main" val="27819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CEC5B0-F1FE-5DDF-4701-A850814C7788}"/>
              </a:ext>
            </a:extLst>
          </p:cNvPr>
          <p:cNvSpPr txBox="1"/>
          <p:nvPr/>
        </p:nvSpPr>
        <p:spPr>
          <a:xfrm>
            <a:off x="2241778" y="1859340"/>
            <a:ext cx="7946406" cy="1569660"/>
          </a:xfrm>
          <a:prstGeom prst="rect">
            <a:avLst/>
          </a:prstGeom>
          <a:noFill/>
        </p:spPr>
        <p:txBody>
          <a:bodyPr wrap="none" rtlCol="0">
            <a:spAutoFit/>
          </a:bodyPr>
          <a:lstStyle/>
          <a:p>
            <a:pPr algn="ctr"/>
            <a:r>
              <a:rPr lang="ru-RU" sz="3200" b="1" dirty="0">
                <a:solidFill>
                  <a:schemeClr val="accent1">
                    <a:lumMod val="75000"/>
                  </a:schemeClr>
                </a:solidFill>
                <a:latin typeface="Constantia" panose="02030602050306030303" pitchFamily="18" charset="0"/>
              </a:rPr>
              <a:t>СИСТЕМА РАБОТЫ ДОО </a:t>
            </a:r>
          </a:p>
          <a:p>
            <a:pPr algn="ctr"/>
            <a:r>
              <a:rPr lang="ru-RU" sz="3200" b="1" dirty="0">
                <a:solidFill>
                  <a:schemeClr val="accent1">
                    <a:lumMod val="75000"/>
                  </a:schemeClr>
                </a:solidFill>
                <a:latin typeface="Constantia" panose="02030602050306030303" pitchFamily="18" charset="0"/>
              </a:rPr>
              <a:t>ПО ВОСПИТАНИЮ БЕРЕЖЛИВОСТИ </a:t>
            </a:r>
          </a:p>
          <a:p>
            <a:pPr algn="ctr"/>
            <a:r>
              <a:rPr lang="ru-RU" sz="3200" b="1" dirty="0">
                <a:solidFill>
                  <a:schemeClr val="accent1">
                    <a:lumMod val="75000"/>
                  </a:schemeClr>
                </a:solidFill>
                <a:latin typeface="Constantia" panose="02030602050306030303" pitchFamily="18" charset="0"/>
              </a:rPr>
              <a:t>У </a:t>
            </a:r>
            <a:r>
              <a:rPr lang="ru-RU" sz="3200" b="1">
                <a:solidFill>
                  <a:schemeClr val="accent1">
                    <a:lumMod val="75000"/>
                  </a:schemeClr>
                </a:solidFill>
                <a:latin typeface="Constantia" panose="02030602050306030303" pitchFamily="18" charset="0"/>
              </a:rPr>
              <a:t>ДЕТЕЙ ДОШКОЛЬНОГО </a:t>
            </a:r>
            <a:r>
              <a:rPr lang="ru-RU" sz="3200" b="1" dirty="0">
                <a:solidFill>
                  <a:schemeClr val="accent1">
                    <a:lumMod val="75000"/>
                  </a:schemeClr>
                </a:solidFill>
                <a:latin typeface="Constantia" panose="02030602050306030303" pitchFamily="18" charset="0"/>
              </a:rPr>
              <a:t>ВОЗРАСТА</a:t>
            </a:r>
          </a:p>
        </p:txBody>
      </p:sp>
      <p:sp>
        <p:nvSpPr>
          <p:cNvPr id="5" name="TextBox 4">
            <a:extLst>
              <a:ext uri="{FF2B5EF4-FFF2-40B4-BE49-F238E27FC236}">
                <a16:creationId xmlns:a16="http://schemas.microsoft.com/office/drawing/2014/main" id="{E14392F9-6367-A992-C1AA-0B285EE50608}"/>
              </a:ext>
            </a:extLst>
          </p:cNvPr>
          <p:cNvSpPr txBox="1"/>
          <p:nvPr/>
        </p:nvSpPr>
        <p:spPr>
          <a:xfrm>
            <a:off x="5555751" y="3909653"/>
            <a:ext cx="6097712" cy="1754326"/>
          </a:xfrm>
          <a:prstGeom prst="rect">
            <a:avLst/>
          </a:prstGeom>
          <a:noFill/>
        </p:spPr>
        <p:txBody>
          <a:bodyPr wrap="square">
            <a:spAutoFit/>
          </a:bodyPr>
          <a:lstStyle/>
          <a:p>
            <a:pPr algn="r"/>
            <a:r>
              <a:rPr lang="ru-RU" b="1" dirty="0">
                <a:solidFill>
                  <a:prstClr val="black"/>
                </a:solidFill>
                <a:latin typeface="Constantia" panose="02030602050306030303" pitchFamily="18" charset="0"/>
              </a:rPr>
              <a:t>Докладчики:</a:t>
            </a:r>
          </a:p>
          <a:p>
            <a:pPr algn="r"/>
            <a:r>
              <a:rPr lang="ru-RU" b="1" dirty="0">
                <a:solidFill>
                  <a:prstClr val="black"/>
                </a:solidFill>
                <a:latin typeface="Constantia" panose="02030602050306030303" pitchFamily="18" charset="0"/>
              </a:rPr>
              <a:t>Некрасова Ксения Александровна,</a:t>
            </a:r>
          </a:p>
          <a:p>
            <a:pPr algn="r"/>
            <a:r>
              <a:rPr lang="ru-RU" dirty="0">
                <a:solidFill>
                  <a:prstClr val="black"/>
                </a:solidFill>
                <a:latin typeface="Constantia" panose="02030602050306030303" pitchFamily="18" charset="0"/>
              </a:rPr>
              <a:t>старший воспитатель МБДОУ «Детский сад № 343»,</a:t>
            </a:r>
          </a:p>
          <a:p>
            <a:pPr algn="r"/>
            <a:r>
              <a:rPr lang="ru-RU" b="1" dirty="0">
                <a:solidFill>
                  <a:prstClr val="black"/>
                </a:solidFill>
                <a:latin typeface="Constantia" panose="02030602050306030303" pitchFamily="18" charset="0"/>
              </a:rPr>
              <a:t>Семенова Анастасия Владимировна,</a:t>
            </a:r>
          </a:p>
          <a:p>
            <a:pPr algn="r"/>
            <a:r>
              <a:rPr kumimoji="0" lang="ru-RU" sz="18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воспитатель МБДОУ «Детский сад № 343»,</a:t>
            </a:r>
          </a:p>
          <a:p>
            <a:pPr algn="r"/>
            <a:r>
              <a:rPr lang="ru-RU" dirty="0">
                <a:solidFill>
                  <a:prstClr val="black"/>
                </a:solidFill>
                <a:latin typeface="Constantia" panose="02030602050306030303" pitchFamily="18" charset="0"/>
              </a:rPr>
              <a:t>город Нижний Новгород (Приокский район)</a:t>
            </a:r>
            <a:endParaRPr lang="ru-RU" dirty="0"/>
          </a:p>
        </p:txBody>
      </p:sp>
      <p:sp>
        <p:nvSpPr>
          <p:cNvPr id="7" name="TextBox 6">
            <a:extLst>
              <a:ext uri="{FF2B5EF4-FFF2-40B4-BE49-F238E27FC236}">
                <a16:creationId xmlns:a16="http://schemas.microsoft.com/office/drawing/2014/main" id="{4FBA2D8A-ABCC-F428-2713-41EE88F73379}"/>
              </a:ext>
            </a:extLst>
          </p:cNvPr>
          <p:cNvSpPr txBox="1"/>
          <p:nvPr/>
        </p:nvSpPr>
        <p:spPr>
          <a:xfrm>
            <a:off x="5041614" y="6103117"/>
            <a:ext cx="2108771" cy="369601"/>
          </a:xfrm>
          <a:prstGeom prst="rect">
            <a:avLst/>
          </a:prstGeom>
          <a:noFill/>
        </p:spPr>
        <p:txBody>
          <a:bodyPr wrap="square">
            <a:spAutoFit/>
          </a:bodyPr>
          <a:lstStyle/>
          <a:p>
            <a:r>
              <a:rPr lang="ru-RU" dirty="0">
                <a:solidFill>
                  <a:prstClr val="black"/>
                </a:solidFill>
                <a:latin typeface="Constantia" panose="02030602050306030303" pitchFamily="18" charset="0"/>
              </a:rPr>
              <a:t>22 марта 2023 года</a:t>
            </a:r>
            <a:endParaRPr lang="ru-RU" dirty="0"/>
          </a:p>
        </p:txBody>
      </p:sp>
    </p:spTree>
    <p:extLst>
      <p:ext uri="{BB962C8B-B14F-4D97-AF65-F5344CB8AC3E}">
        <p14:creationId xmlns:p14="http://schemas.microsoft.com/office/powerpoint/2010/main" val="248072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пятиугольник 3">
            <a:extLst>
              <a:ext uri="{FF2B5EF4-FFF2-40B4-BE49-F238E27FC236}">
                <a16:creationId xmlns:a16="http://schemas.microsoft.com/office/drawing/2014/main" id="{B91F75C0-28F2-1F60-058D-7726586AADEB}"/>
              </a:ext>
            </a:extLst>
          </p:cNvPr>
          <p:cNvSpPr/>
          <p:nvPr/>
        </p:nvSpPr>
        <p:spPr>
          <a:xfrm>
            <a:off x="349321" y="3429000"/>
            <a:ext cx="6102850" cy="1222625"/>
          </a:xfrm>
          <a:prstGeom prst="homePlate">
            <a:avLst>
              <a:gd name="adj" fmla="val 273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sz="175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Приказ Министерства образования, науки и молодежной политики от 14.08.2018 № 1808 «О внедрении бережливых технологий в системе образования Нижегородской области»</a:t>
            </a:r>
            <a:endParaRPr lang="ru-RU" sz="1750" dirty="0"/>
          </a:p>
        </p:txBody>
      </p:sp>
      <p:sp>
        <p:nvSpPr>
          <p:cNvPr id="5" name="Стрелка: шеврон 4">
            <a:extLst>
              <a:ext uri="{FF2B5EF4-FFF2-40B4-BE49-F238E27FC236}">
                <a16:creationId xmlns:a16="http://schemas.microsoft.com/office/drawing/2014/main" id="{A4E6D4E8-D929-CDFD-3B25-18784BA55A4B}"/>
              </a:ext>
            </a:extLst>
          </p:cNvPr>
          <p:cNvSpPr/>
          <p:nvPr/>
        </p:nvSpPr>
        <p:spPr>
          <a:xfrm>
            <a:off x="6344292" y="3429000"/>
            <a:ext cx="5498386" cy="1222625"/>
          </a:xfrm>
          <a:prstGeom prst="chevron">
            <a:avLst>
              <a:gd name="adj" fmla="val 2815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50" b="1" dirty="0">
                <a:solidFill>
                  <a:schemeClr val="tx1"/>
                </a:solidFill>
                <a:latin typeface="Constantia" panose="02030602050306030303" pitchFamily="18" charset="0"/>
              </a:rPr>
              <a:t>С 2019 года внедряются бережливые технологии в деятельность МБДОУ «Детский сад № 343»</a:t>
            </a:r>
            <a:endParaRPr lang="ru-RU" sz="1750" dirty="0">
              <a:solidFill>
                <a:schemeClr val="tx1"/>
              </a:solidFill>
            </a:endParaRPr>
          </a:p>
        </p:txBody>
      </p:sp>
      <p:sp>
        <p:nvSpPr>
          <p:cNvPr id="6" name="Стрелка: пятиугольник 5">
            <a:extLst>
              <a:ext uri="{FF2B5EF4-FFF2-40B4-BE49-F238E27FC236}">
                <a16:creationId xmlns:a16="http://schemas.microsoft.com/office/drawing/2014/main" id="{E76B3EE4-BC5E-00C4-124C-0E97ABEF6129}"/>
              </a:ext>
            </a:extLst>
          </p:cNvPr>
          <p:cNvSpPr/>
          <p:nvPr/>
        </p:nvSpPr>
        <p:spPr>
          <a:xfrm>
            <a:off x="349321" y="4880224"/>
            <a:ext cx="6102850" cy="1767987"/>
          </a:xfrm>
          <a:prstGeom prst="homePlate">
            <a:avLst>
              <a:gd name="adj" fmla="val 2184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
                <a:srgbClr val="00CC00"/>
              </a:buClr>
              <a:buSzTx/>
              <a:tabLst/>
              <a:defRPr/>
            </a:pPr>
            <a:r>
              <a:rPr kumimoji="0" lang="ru-RU" sz="175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Приказ Министерства образования, науки и молодежной политики от 23.12.2021 № 316-01-63-3010/21 «Об утверждении плана мероприятий («Дорожной карты») по внедрению бережливых технологий в системе образования Нижегородской области на период 2022-2023 годы</a:t>
            </a:r>
          </a:p>
        </p:txBody>
      </p:sp>
      <p:sp>
        <p:nvSpPr>
          <p:cNvPr id="7" name="Стрелка: шеврон 6">
            <a:extLst>
              <a:ext uri="{FF2B5EF4-FFF2-40B4-BE49-F238E27FC236}">
                <a16:creationId xmlns:a16="http://schemas.microsoft.com/office/drawing/2014/main" id="{5BF7D198-A8E5-20F3-7F3F-D7A3E5D61601}"/>
              </a:ext>
            </a:extLst>
          </p:cNvPr>
          <p:cNvSpPr/>
          <p:nvPr/>
        </p:nvSpPr>
        <p:spPr>
          <a:xfrm>
            <a:off x="6344292" y="4875085"/>
            <a:ext cx="5498386" cy="1752581"/>
          </a:xfrm>
          <a:prstGeom prst="chevron">
            <a:avLst>
              <a:gd name="adj" fmla="val 1949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50" b="1" dirty="0">
                <a:solidFill>
                  <a:schemeClr val="tx1"/>
                </a:solidFill>
                <a:latin typeface="Constantia" panose="02030602050306030303" pitchFamily="18" charset="0"/>
              </a:rPr>
              <a:t>С 2022 года МБДОУ «Детский сад № 343» входит в сообщество образовательных организаций Нижегородской области, использующих при оптимизации своей деятельности бережливые технологии (всего 127 ДОО)</a:t>
            </a:r>
            <a:endParaRPr lang="ru-RU" sz="1750" dirty="0">
              <a:solidFill>
                <a:schemeClr val="tx1"/>
              </a:solidFill>
            </a:endParaRPr>
          </a:p>
        </p:txBody>
      </p:sp>
      <p:sp>
        <p:nvSpPr>
          <p:cNvPr id="10" name="Стрелка: пятиугольник 9">
            <a:extLst>
              <a:ext uri="{FF2B5EF4-FFF2-40B4-BE49-F238E27FC236}">
                <a16:creationId xmlns:a16="http://schemas.microsoft.com/office/drawing/2014/main" id="{6CFF4F29-A1A1-6055-010C-DB037459AAC6}"/>
              </a:ext>
            </a:extLst>
          </p:cNvPr>
          <p:cNvSpPr/>
          <p:nvPr/>
        </p:nvSpPr>
        <p:spPr>
          <a:xfrm>
            <a:off x="344184" y="1489753"/>
            <a:ext cx="6102850" cy="1741060"/>
          </a:xfrm>
          <a:prstGeom prst="homePlate">
            <a:avLst>
              <a:gd name="adj" fmla="val 2247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50" b="1" dirty="0">
                <a:solidFill>
                  <a:prstClr val="black"/>
                </a:solidFill>
                <a:latin typeface="Constantia" panose="02030602050306030303" pitchFamily="18" charset="0"/>
              </a:rPr>
              <a:t>Распоряжение Правительства Российской Федерации от 25 сентября 2017 г. № 2039-р «Об утверждении Стратегии </a:t>
            </a:r>
            <a:r>
              <a:rPr kumimoji="0" lang="ru-RU" sz="175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повышения финансовой грамотности в Российской Федерации на 2017-2023 годы»</a:t>
            </a:r>
            <a:endParaRPr lang="ru-RU" sz="1750" dirty="0"/>
          </a:p>
        </p:txBody>
      </p:sp>
      <p:sp>
        <p:nvSpPr>
          <p:cNvPr id="11" name="Стрелка: шеврон 10">
            <a:extLst>
              <a:ext uri="{FF2B5EF4-FFF2-40B4-BE49-F238E27FC236}">
                <a16:creationId xmlns:a16="http://schemas.microsoft.com/office/drawing/2014/main" id="{E105D8CE-1E2C-A27C-8E0C-ADC1BE18AB1B}"/>
              </a:ext>
            </a:extLst>
          </p:cNvPr>
          <p:cNvSpPr/>
          <p:nvPr/>
        </p:nvSpPr>
        <p:spPr>
          <a:xfrm>
            <a:off x="6290353" y="1504959"/>
            <a:ext cx="5606264" cy="1710648"/>
          </a:xfrm>
          <a:prstGeom prst="chevron">
            <a:avLst>
              <a:gd name="adj" fmla="val 2295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75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С 2019 в МБДОУ «Детский сад № 343» реализуется Примерная парциальная ОП ДО «Экономическое воспитание дошкольников: формирование предпосылок финансовой грамотности детей 5 – 7 лет»</a:t>
            </a:r>
            <a:endParaRPr kumimoji="0" lang="ru-RU"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F7C569D-DCD6-0B27-5EE6-D7544F587976}"/>
              </a:ext>
            </a:extLst>
          </p:cNvPr>
          <p:cNvSpPr txBox="1"/>
          <p:nvPr/>
        </p:nvSpPr>
        <p:spPr>
          <a:xfrm>
            <a:off x="914399" y="409609"/>
            <a:ext cx="10859785" cy="830997"/>
          </a:xfrm>
          <a:prstGeom prst="rect">
            <a:avLst/>
          </a:prstGeom>
          <a:solidFill>
            <a:schemeClr val="bg1"/>
          </a:solidFill>
          <a:ln>
            <a:solidFill>
              <a:schemeClr val="accent1"/>
            </a:solidFill>
          </a:ln>
        </p:spPr>
        <p:txBody>
          <a:bodyPr wrap="square">
            <a:spAutoFit/>
          </a:bodyPr>
          <a:lstStyle/>
          <a:p>
            <a:pPr algn="ctr"/>
            <a:r>
              <a:rPr lang="ru-RU" sz="2400" b="1" dirty="0">
                <a:solidFill>
                  <a:schemeClr val="accent1">
                    <a:lumMod val="75000"/>
                  </a:schemeClr>
                </a:solidFill>
                <a:latin typeface="Constantia" panose="02030602050306030303" pitchFamily="18" charset="0"/>
              </a:rPr>
              <a:t>ПРЕДПОСЫЛКИ РАБОТЫ ДОО ПО ВОСПИТАНИЮ БЕРЕЖЛИВОСТИ  У ДЕТЕЙ СТАРШЕГО ДОШКОЛЬНОГО ВОЗРАСТА</a:t>
            </a:r>
          </a:p>
        </p:txBody>
      </p:sp>
    </p:spTree>
    <p:extLst>
      <p:ext uri="{BB962C8B-B14F-4D97-AF65-F5344CB8AC3E}">
        <p14:creationId xmlns:p14="http://schemas.microsoft.com/office/powerpoint/2010/main" val="78062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DE4CC-27E8-CDBE-8C1B-AC82C7236F12}"/>
              </a:ext>
            </a:extLst>
          </p:cNvPr>
          <p:cNvSpPr txBox="1"/>
          <p:nvPr/>
        </p:nvSpPr>
        <p:spPr>
          <a:xfrm>
            <a:off x="700781" y="1103953"/>
            <a:ext cx="11063129" cy="830997"/>
          </a:xfrm>
          <a:prstGeom prst="rect">
            <a:avLst/>
          </a:prstGeom>
          <a:solidFill>
            <a:schemeClr val="bg1"/>
          </a:solidFill>
          <a:ln>
            <a:solidFill>
              <a:schemeClr val="accent1"/>
            </a:solidFill>
          </a:ln>
        </p:spPr>
        <p:txBody>
          <a:bodyPr wrap="square">
            <a:spAutoFit/>
          </a:bodyPr>
          <a:lstStyle/>
          <a:p>
            <a:pPr algn="just"/>
            <a:r>
              <a:rPr lang="ru-RU" sz="2400" b="1" i="1" dirty="0">
                <a:solidFill>
                  <a:schemeClr val="accent1">
                    <a:lumMod val="75000"/>
                  </a:schemeClr>
                </a:solidFill>
                <a:latin typeface="Constantia" panose="02030602050306030303" pitchFamily="18" charset="0"/>
              </a:rPr>
              <a:t>Бережливость</a:t>
            </a:r>
            <a:r>
              <a:rPr lang="ru-RU" sz="2400" dirty="0">
                <a:latin typeface="Constantia" panose="02030602050306030303" pitchFamily="18" charset="0"/>
              </a:rPr>
              <a:t> - моральное качество, характеризующее заботливое отношение людей к материальным и духовным благам.</a:t>
            </a:r>
          </a:p>
        </p:txBody>
      </p:sp>
      <p:sp>
        <p:nvSpPr>
          <p:cNvPr id="4" name="TextBox 3">
            <a:extLst>
              <a:ext uri="{FF2B5EF4-FFF2-40B4-BE49-F238E27FC236}">
                <a16:creationId xmlns:a16="http://schemas.microsoft.com/office/drawing/2014/main" id="{051468C2-A3E8-C5AB-E928-3AED084CB1CF}"/>
              </a:ext>
            </a:extLst>
          </p:cNvPr>
          <p:cNvSpPr txBox="1"/>
          <p:nvPr/>
        </p:nvSpPr>
        <p:spPr>
          <a:xfrm>
            <a:off x="700782" y="2698059"/>
            <a:ext cx="11063128" cy="3046988"/>
          </a:xfrm>
          <a:prstGeom prst="rect">
            <a:avLst/>
          </a:prstGeom>
          <a:solidFill>
            <a:schemeClr val="bg1"/>
          </a:solidFill>
          <a:ln>
            <a:solidFill>
              <a:schemeClr val="accent1"/>
            </a:solidFill>
          </a:ln>
        </p:spPr>
        <p:txBody>
          <a:bodyPr wrap="square">
            <a:spAutoFit/>
          </a:bodyPr>
          <a:lstStyle/>
          <a:p>
            <a:pPr algn="just"/>
            <a:r>
              <a:rPr lang="ru-RU" sz="2400" dirty="0">
                <a:latin typeface="Constantia" panose="02030602050306030303" pitchFamily="18" charset="0"/>
              </a:rPr>
              <a:t>Становление бережливости является достаточно длительным процессом. Оно подразумевает под собой приобретение новых ценностей, развитие определенных компетенций, формирование особых качеств личности. Дошкольный возраст является сенситивным для развития личности. Дети открыты для новшеств и без труда адаптируются к новым реалиям. Исследования Р.С. Буре, Р.И. Жуковской, А.Д. Шатовой и др. подтверждают, что закладывать нравственные основы трудовой деятельности и бережливости стоит начинать именно в детском саду.</a:t>
            </a:r>
          </a:p>
        </p:txBody>
      </p:sp>
    </p:spTree>
    <p:extLst>
      <p:ext uri="{BB962C8B-B14F-4D97-AF65-F5344CB8AC3E}">
        <p14:creationId xmlns:p14="http://schemas.microsoft.com/office/powerpoint/2010/main" val="60636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62C8C4-C096-B29C-273C-89C78EF99A23}"/>
              </a:ext>
            </a:extLst>
          </p:cNvPr>
          <p:cNvSpPr txBox="1"/>
          <p:nvPr/>
        </p:nvSpPr>
        <p:spPr>
          <a:xfrm>
            <a:off x="554806" y="365606"/>
            <a:ext cx="11239928" cy="830997"/>
          </a:xfrm>
          <a:prstGeom prst="rect">
            <a:avLst/>
          </a:prstGeom>
          <a:solidFill>
            <a:schemeClr val="bg1"/>
          </a:solidFill>
          <a:ln>
            <a:solidFill>
              <a:schemeClr val="accent1"/>
            </a:solidFill>
          </a:ln>
        </p:spPr>
        <p:txBody>
          <a:bodyPr wrap="square">
            <a:spAutoFit/>
          </a:bodyPr>
          <a:lstStyle/>
          <a:p>
            <a:pPr algn="ctr"/>
            <a:r>
              <a:rPr kumimoji="0" lang="ru-RU" sz="2400" b="1" i="0" u="none" strike="noStrike" kern="1200" cap="none" spc="0" normalizeH="0" baseline="0" noProof="0" dirty="0">
                <a:ln>
                  <a:noFill/>
                </a:ln>
                <a:solidFill>
                  <a:schemeClr val="accent1">
                    <a:lumMod val="75000"/>
                  </a:schemeClr>
                </a:solidFill>
                <a:effectLst/>
                <a:uLnTx/>
                <a:uFillTx/>
                <a:latin typeface="Constantia" panose="02030602050306030303" pitchFamily="18" charset="0"/>
                <a:ea typeface="+mn-ea"/>
                <a:cs typeface="+mn-cs"/>
              </a:rPr>
              <a:t>ОСНОВНЫЕ ЗАДАЧИ ПО ВОСПИТАНИЮ БЕРЕЖЛИВОСТИ  У ДЕТЕЙ СТАРШЕГО ДОШКОЛЬНОГО ВОЗРАСТА</a:t>
            </a:r>
            <a:endParaRPr lang="ru-RU" dirty="0">
              <a:solidFill>
                <a:schemeClr val="accent1">
                  <a:lumMod val="75000"/>
                </a:schemeClr>
              </a:solidFill>
            </a:endParaRPr>
          </a:p>
        </p:txBody>
      </p:sp>
      <p:sp>
        <p:nvSpPr>
          <p:cNvPr id="8" name="Прямоугольник: загнутый угол 7">
            <a:extLst>
              <a:ext uri="{FF2B5EF4-FFF2-40B4-BE49-F238E27FC236}">
                <a16:creationId xmlns:a16="http://schemas.microsoft.com/office/drawing/2014/main" id="{34D2BD0E-8B53-8A17-FAA8-0F1498208A07}"/>
              </a:ext>
            </a:extLst>
          </p:cNvPr>
          <p:cNvSpPr/>
          <p:nvPr/>
        </p:nvSpPr>
        <p:spPr>
          <a:xfrm rot="10800000">
            <a:off x="1102330" y="1828799"/>
            <a:ext cx="4643919" cy="1723490"/>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a:extLst>
              <a:ext uri="{FF2B5EF4-FFF2-40B4-BE49-F238E27FC236}">
                <a16:creationId xmlns:a16="http://schemas.microsoft.com/office/drawing/2014/main" id="{48865C64-1849-5989-FEE7-214D2496C344}"/>
              </a:ext>
            </a:extLst>
          </p:cNvPr>
          <p:cNvSpPr txBox="1"/>
          <p:nvPr/>
        </p:nvSpPr>
        <p:spPr>
          <a:xfrm>
            <a:off x="1598485" y="2202186"/>
            <a:ext cx="3651607" cy="923330"/>
          </a:xfrm>
          <a:prstGeom prst="rect">
            <a:avLst/>
          </a:prstGeom>
          <a:noFill/>
        </p:spPr>
        <p:txBody>
          <a:bodyPr wrap="square">
            <a:spAutoFit/>
          </a:bodyPr>
          <a:lstStyle/>
          <a:p>
            <a:pPr algn="ctr"/>
            <a:r>
              <a:rPr kumimoji="0" lang="ru-RU"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Развивать компетенции, связанные с бережным использованием ресурсов</a:t>
            </a:r>
            <a:endParaRPr lang="ru-RU" b="1" dirty="0"/>
          </a:p>
        </p:txBody>
      </p:sp>
      <p:sp>
        <p:nvSpPr>
          <p:cNvPr id="11" name="Прямоугольник: загнутый угол 10">
            <a:extLst>
              <a:ext uri="{FF2B5EF4-FFF2-40B4-BE49-F238E27FC236}">
                <a16:creationId xmlns:a16="http://schemas.microsoft.com/office/drawing/2014/main" id="{D4267D78-F02D-F072-ADB5-A85B7052A17F}"/>
              </a:ext>
            </a:extLst>
          </p:cNvPr>
          <p:cNvSpPr/>
          <p:nvPr/>
        </p:nvSpPr>
        <p:spPr>
          <a:xfrm rot="10800000">
            <a:off x="6732138" y="1802106"/>
            <a:ext cx="4643919" cy="1723490"/>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a:extLst>
              <a:ext uri="{FF2B5EF4-FFF2-40B4-BE49-F238E27FC236}">
                <a16:creationId xmlns:a16="http://schemas.microsoft.com/office/drawing/2014/main" id="{A55473BC-8F25-1472-E058-E1EA5B4A411B}"/>
              </a:ext>
            </a:extLst>
          </p:cNvPr>
          <p:cNvSpPr txBox="1"/>
          <p:nvPr/>
        </p:nvSpPr>
        <p:spPr>
          <a:xfrm>
            <a:off x="7228295" y="2071520"/>
            <a:ext cx="3651607" cy="923330"/>
          </a:xfrm>
          <a:prstGeom prst="rect">
            <a:avLst/>
          </a:prstGeom>
          <a:noFill/>
        </p:spPr>
        <p:txBody>
          <a:bodyPr wrap="square">
            <a:spAutoFit/>
          </a:bodyPr>
          <a:lstStyle/>
          <a:p>
            <a:pPr algn="ctr"/>
            <a:r>
              <a:rPr kumimoji="0" lang="ru-RU"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Развивать компетенции, связанные с распределением свободного времени</a:t>
            </a:r>
            <a:endParaRPr lang="ru-RU" b="1" dirty="0"/>
          </a:p>
        </p:txBody>
      </p:sp>
      <p:sp>
        <p:nvSpPr>
          <p:cNvPr id="13" name="Прямоугольник: загнутый угол 12">
            <a:extLst>
              <a:ext uri="{FF2B5EF4-FFF2-40B4-BE49-F238E27FC236}">
                <a16:creationId xmlns:a16="http://schemas.microsoft.com/office/drawing/2014/main" id="{A53BEE18-E84D-F905-8063-3BE23ABDB53D}"/>
              </a:ext>
            </a:extLst>
          </p:cNvPr>
          <p:cNvSpPr/>
          <p:nvPr/>
        </p:nvSpPr>
        <p:spPr>
          <a:xfrm>
            <a:off x="727752" y="4564294"/>
            <a:ext cx="3566846" cy="172349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Развивать компетенции, связанные с бережным использованием </a:t>
            </a:r>
            <a:r>
              <a:rPr kumimoji="0" lang="ru-RU" sz="18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макроресурсов</a:t>
            </a:r>
            <a:r>
              <a:rPr kumimoji="0" lang="ru-RU" sz="1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(вода, электроэнергия, лес)</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Прямоугольник: загнутый угол 13">
            <a:extLst>
              <a:ext uri="{FF2B5EF4-FFF2-40B4-BE49-F238E27FC236}">
                <a16:creationId xmlns:a16="http://schemas.microsoft.com/office/drawing/2014/main" id="{4366802C-DEE8-D074-E9F2-BD3C070D9045}"/>
              </a:ext>
            </a:extLst>
          </p:cNvPr>
          <p:cNvSpPr/>
          <p:nvPr/>
        </p:nvSpPr>
        <p:spPr>
          <a:xfrm>
            <a:off x="4971831" y="4557873"/>
            <a:ext cx="4082266" cy="1723490"/>
          </a:xfrm>
          <a:prstGeom prst="foldedCorner">
            <a:avLst>
              <a:gd name="adj" fmla="val 172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Развивать компетенции, связанные с бережным использованием </a:t>
            </a:r>
            <a:r>
              <a:rPr kumimoji="0" lang="ru-RU" sz="18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микроресурсов</a:t>
            </a:r>
            <a:r>
              <a:rPr kumimoji="0" lang="ru-RU" sz="1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(игрушки, материалы для изобразительной деятельности)</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Стрелка: вправо 1">
            <a:extLst>
              <a:ext uri="{FF2B5EF4-FFF2-40B4-BE49-F238E27FC236}">
                <a16:creationId xmlns:a16="http://schemas.microsoft.com/office/drawing/2014/main" id="{9DC10BC6-1E48-7B29-BCBF-C1F24E8DAEC6}"/>
              </a:ext>
            </a:extLst>
          </p:cNvPr>
          <p:cNvSpPr/>
          <p:nvPr/>
        </p:nvSpPr>
        <p:spPr>
          <a:xfrm rot="9017533">
            <a:off x="3521335" y="1258753"/>
            <a:ext cx="677233" cy="37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право 2">
            <a:extLst>
              <a:ext uri="{FF2B5EF4-FFF2-40B4-BE49-F238E27FC236}">
                <a16:creationId xmlns:a16="http://schemas.microsoft.com/office/drawing/2014/main" id="{63F1EC9C-03DE-F3CF-BE7C-8584D03D87E7}"/>
              </a:ext>
            </a:extLst>
          </p:cNvPr>
          <p:cNvSpPr/>
          <p:nvPr/>
        </p:nvSpPr>
        <p:spPr>
          <a:xfrm rot="1904811">
            <a:off x="8466663" y="1278483"/>
            <a:ext cx="677233" cy="37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право 3">
            <a:extLst>
              <a:ext uri="{FF2B5EF4-FFF2-40B4-BE49-F238E27FC236}">
                <a16:creationId xmlns:a16="http://schemas.microsoft.com/office/drawing/2014/main" id="{D47F9C9C-BB99-680A-9B64-BE24D248B71C}"/>
              </a:ext>
            </a:extLst>
          </p:cNvPr>
          <p:cNvSpPr/>
          <p:nvPr/>
        </p:nvSpPr>
        <p:spPr>
          <a:xfrm rot="9017533">
            <a:off x="3386057" y="3774099"/>
            <a:ext cx="677233" cy="37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a:extLst>
              <a:ext uri="{FF2B5EF4-FFF2-40B4-BE49-F238E27FC236}">
                <a16:creationId xmlns:a16="http://schemas.microsoft.com/office/drawing/2014/main" id="{4FDA63CE-B55B-F45B-4126-2903375B4576}"/>
              </a:ext>
            </a:extLst>
          </p:cNvPr>
          <p:cNvSpPr/>
          <p:nvPr/>
        </p:nvSpPr>
        <p:spPr>
          <a:xfrm rot="1904811">
            <a:off x="4911475" y="3755912"/>
            <a:ext cx="677233" cy="37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253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8EB78-778C-8D91-7083-9C740DD55D98}"/>
              </a:ext>
            </a:extLst>
          </p:cNvPr>
          <p:cNvSpPr txBox="1"/>
          <p:nvPr/>
        </p:nvSpPr>
        <p:spPr>
          <a:xfrm>
            <a:off x="1207213" y="184865"/>
            <a:ext cx="10027577" cy="1200329"/>
          </a:xfrm>
          <a:prstGeom prst="rect">
            <a:avLst/>
          </a:prstGeom>
          <a:solidFill>
            <a:schemeClr val="bg1"/>
          </a:solidFill>
          <a:ln>
            <a:solidFill>
              <a:schemeClr val="accent1"/>
            </a:solidFill>
          </a:ln>
        </p:spPr>
        <p:txBody>
          <a:bodyPr wrap="square">
            <a:spAutoFit/>
          </a:bodyPr>
          <a:lstStyle/>
          <a:p>
            <a:pPr algn="ctr"/>
            <a:r>
              <a:rPr lang="ru-RU" sz="2400" b="1" dirty="0">
                <a:solidFill>
                  <a:schemeClr val="accent1">
                    <a:lumMod val="75000"/>
                  </a:schemeClr>
                </a:solidFill>
                <a:effectLst/>
                <a:latin typeface="Constantia" panose="02030602050306030303" pitchFamily="18" charset="0"/>
                <a:ea typeface="Times New Roman" panose="02020603050405020304" pitchFamily="18" charset="0"/>
              </a:rPr>
              <a:t>СПОСОБЫ ВЗАИМОДЕЙСТВИЯ ПЕДАГОГА С ДЕТЬМИ ПО РАЗВИТИЮ КОМПЕТЕНЦИЙ, СВЯЗАННЫХ С БЕРЕЖНЫМ ИСПОЛЬЗОВАНИЕМ РЕСУРСОВ</a:t>
            </a:r>
          </a:p>
        </p:txBody>
      </p:sp>
      <p:graphicFrame>
        <p:nvGraphicFramePr>
          <p:cNvPr id="4" name="Таблица 3">
            <a:extLst>
              <a:ext uri="{FF2B5EF4-FFF2-40B4-BE49-F238E27FC236}">
                <a16:creationId xmlns:a16="http://schemas.microsoft.com/office/drawing/2014/main" id="{37764C9C-18A7-324B-D614-E6135CF91087}"/>
              </a:ext>
            </a:extLst>
          </p:cNvPr>
          <p:cNvGraphicFramePr>
            <a:graphicFrameLocks noGrp="1"/>
          </p:cNvGraphicFramePr>
          <p:nvPr>
            <p:extLst>
              <p:ext uri="{D42A27DB-BD31-4B8C-83A1-F6EECF244321}">
                <p14:modId xmlns:p14="http://schemas.microsoft.com/office/powerpoint/2010/main" val="2879640209"/>
              </p:ext>
            </p:extLst>
          </p:nvPr>
        </p:nvGraphicFramePr>
        <p:xfrm>
          <a:off x="635285" y="1674415"/>
          <a:ext cx="10921430" cy="4998720"/>
        </p:xfrm>
        <a:graphic>
          <a:graphicData uri="http://schemas.openxmlformats.org/drawingml/2006/table">
            <a:tbl>
              <a:tblPr firstRow="1" firstCol="1" bandRow="1"/>
              <a:tblGrid>
                <a:gridCol w="4831443">
                  <a:extLst>
                    <a:ext uri="{9D8B030D-6E8A-4147-A177-3AD203B41FA5}">
                      <a16:colId xmlns:a16="http://schemas.microsoft.com/office/drawing/2014/main" val="378590695"/>
                    </a:ext>
                  </a:extLst>
                </a:gridCol>
                <a:gridCol w="6089987">
                  <a:extLst>
                    <a:ext uri="{9D8B030D-6E8A-4147-A177-3AD203B41FA5}">
                      <a16:colId xmlns:a16="http://schemas.microsoft.com/office/drawing/2014/main" val="1804982601"/>
                    </a:ext>
                  </a:extLst>
                </a:gridCol>
              </a:tblGrid>
              <a:tr h="0">
                <a:tc>
                  <a:txBody>
                    <a:bodyPr/>
                    <a:lstStyle/>
                    <a:p>
                      <a:pPr algn="ctr"/>
                      <a:r>
                        <a:rPr lang="ru-RU" sz="1800" b="1" dirty="0">
                          <a:effectLst/>
                          <a:latin typeface="Constantia" panose="02030602050306030303" pitchFamily="18" charset="0"/>
                          <a:ea typeface="Times New Roman" panose="02020603050405020304" pitchFamily="18" charset="0"/>
                          <a:cs typeface="Times New Roman" panose="02020603050405020304" pitchFamily="18" charset="0"/>
                        </a:rPr>
                        <a:t>Бережное отношение к </a:t>
                      </a:r>
                      <a:r>
                        <a:rPr lang="ru-RU" sz="1800" b="1" dirty="0" err="1">
                          <a:effectLst/>
                          <a:latin typeface="Constantia" panose="02030602050306030303" pitchFamily="18" charset="0"/>
                          <a:ea typeface="Times New Roman" panose="02020603050405020304" pitchFamily="18" charset="0"/>
                          <a:cs typeface="Times New Roman" panose="02020603050405020304" pitchFamily="18" charset="0"/>
                        </a:rPr>
                        <a:t>макроресурсам</a:t>
                      </a:r>
                      <a:endParaRPr lang="ru-RU" sz="18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800" b="1" dirty="0">
                          <a:effectLst/>
                          <a:latin typeface="Constantia" panose="02030602050306030303" pitchFamily="18" charset="0"/>
                          <a:ea typeface="Times New Roman" panose="02020603050405020304" pitchFamily="18" charset="0"/>
                          <a:cs typeface="Times New Roman" panose="02020603050405020304" pitchFamily="18" charset="0"/>
                        </a:rPr>
                        <a:t>Бережное отношение к </a:t>
                      </a:r>
                      <a:r>
                        <a:rPr lang="ru-RU" sz="1800" b="1" dirty="0" err="1">
                          <a:effectLst/>
                          <a:latin typeface="Constantia" panose="02030602050306030303" pitchFamily="18" charset="0"/>
                          <a:ea typeface="Times New Roman" panose="02020603050405020304" pitchFamily="18" charset="0"/>
                          <a:cs typeface="Times New Roman" panose="02020603050405020304" pitchFamily="18" charset="0"/>
                        </a:rPr>
                        <a:t>микроресурсам</a:t>
                      </a:r>
                      <a:endParaRPr lang="ru-RU" sz="18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63323"/>
                  </a:ext>
                </a:extLst>
              </a:tr>
              <a:tr h="0">
                <a:tc>
                  <a:txBody>
                    <a:bodyPr/>
                    <a:lstStyle/>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просмотр видеофильмов, презентаций с последующим обсуждением; </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рисование агитационных плакатов, стенгазет;</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проектная деятельность;</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чтение, театрализация экологических сказок;</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опытническая деятельность («сколько вытекло воды из неисправного крана?»);</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наблюдения в живой и неживой природе; </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дидактические игры («Сортировка мусора», «Защитники природы»);</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акции по сбору макулатуры (вторсырья); </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изготовление макетов.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практические задания («вырежи как можно больше треугольников из этого квадрата»);</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изготовление поделок из бросового материала;</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решение проблемных ситуаций («для чего можно использовать пустые стаканчики от йогурта?»);</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организация мастерской («починим книги»);</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социальная акция («соберем игрушки для малышей»);</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использование многоразовых предметов (графический планшет вместо бумаги);</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организация деятельности патруля порядка;</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размещение памяток, блок-схем, стандартов, алгоритмов в центрах активности;</a:t>
                      </a:r>
                    </a:p>
                    <a:p>
                      <a:pPr marL="342900" lvl="0" indent="-342900" algn="just">
                        <a:spcBef>
                          <a:spcPts val="0"/>
                        </a:spcBef>
                        <a:spcAft>
                          <a:spcPts val="600"/>
                        </a:spcAft>
                        <a:buFont typeface="Symbol" panose="05050102010706020507" pitchFamily="18" charset="2"/>
                        <a:buChar char=""/>
                      </a:pPr>
                      <a:r>
                        <a:rPr lang="ru-RU" sz="1800" dirty="0">
                          <a:effectLst/>
                          <a:latin typeface="Constantia" panose="02030602050306030303" pitchFamily="18" charset="0"/>
                          <a:ea typeface="Times New Roman" panose="02020603050405020304" pitchFamily="18" charset="0"/>
                          <a:cs typeface="Times New Roman" panose="02020603050405020304" pitchFamily="18" charset="0"/>
                        </a:rPr>
                        <a:t>использование художественного слова («семь раз отмерь, один раз отрежь).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775204"/>
                  </a:ext>
                </a:extLst>
              </a:tr>
            </a:tbl>
          </a:graphicData>
        </a:graphic>
      </p:graphicFrame>
    </p:spTree>
    <p:extLst>
      <p:ext uri="{BB962C8B-B14F-4D97-AF65-F5344CB8AC3E}">
        <p14:creationId xmlns:p14="http://schemas.microsoft.com/office/powerpoint/2010/main" val="235405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0EA5C3-9526-71C4-615A-ED5B7FBCFC13}"/>
              </a:ext>
            </a:extLst>
          </p:cNvPr>
          <p:cNvSpPr txBox="1"/>
          <p:nvPr/>
        </p:nvSpPr>
        <p:spPr>
          <a:xfrm>
            <a:off x="1068512" y="262461"/>
            <a:ext cx="10253609" cy="1200329"/>
          </a:xfrm>
          <a:prstGeom prst="rect">
            <a:avLst/>
          </a:prstGeom>
          <a:solidFill>
            <a:schemeClr val="bg1"/>
          </a:solidFill>
          <a:ln>
            <a:solidFill>
              <a:schemeClr val="accent1"/>
            </a:solidFill>
          </a:ln>
        </p:spPr>
        <p:txBody>
          <a:bodyPr wrap="square">
            <a:spAutoFit/>
          </a:bodyPr>
          <a:lstStyle/>
          <a:p>
            <a:pPr algn="ctr"/>
            <a:r>
              <a:rPr lang="ru-RU" sz="2400" b="1" dirty="0">
                <a:solidFill>
                  <a:schemeClr val="accent1">
                    <a:lumMod val="75000"/>
                  </a:schemeClr>
                </a:solidFill>
                <a:latin typeface="Constantia" panose="02030602050306030303" pitchFamily="18" charset="0"/>
              </a:rPr>
              <a:t>РАЗВИТИЕ КОМПЕТЕНЦИЙ, СВЯЗАННЫХ С РАСПРЕДЕЛЕНИЕМ СВОБОДНОГО ВРЕМЕНИ И ПЛАНИРОВАНИЕМ СВОЕЙ ДЕЯТЕЛЬНОСТИ</a:t>
            </a:r>
          </a:p>
        </p:txBody>
      </p:sp>
      <p:sp>
        <p:nvSpPr>
          <p:cNvPr id="5" name="TextBox 4">
            <a:extLst>
              <a:ext uri="{FF2B5EF4-FFF2-40B4-BE49-F238E27FC236}">
                <a16:creationId xmlns:a16="http://schemas.microsoft.com/office/drawing/2014/main" id="{BDB89058-9BF5-31DC-FF66-20980E510EF5}"/>
              </a:ext>
            </a:extLst>
          </p:cNvPr>
          <p:cNvSpPr txBox="1"/>
          <p:nvPr/>
        </p:nvSpPr>
        <p:spPr>
          <a:xfrm>
            <a:off x="760288" y="1629731"/>
            <a:ext cx="10952251" cy="1323439"/>
          </a:xfrm>
          <a:prstGeom prst="rect">
            <a:avLst/>
          </a:prstGeom>
          <a:noFill/>
        </p:spPr>
        <p:txBody>
          <a:bodyPr wrap="square">
            <a:spAutoFit/>
          </a:bodyPr>
          <a:lstStyle/>
          <a:p>
            <a:pPr algn="just"/>
            <a:r>
              <a:rPr lang="ru-RU" sz="2000" b="1" dirty="0">
                <a:latin typeface="Constantia" panose="02030602050306030303" pitchFamily="18" charset="0"/>
              </a:rPr>
              <a:t>Применение инструментов бережливого производства, адаптированных для использования детьми, позволяет сократить временные затраты на незначимые действия, например, поиск игрушки, не имеющей свое место, или ожидание, пока освободится настольная игра. </a:t>
            </a:r>
          </a:p>
        </p:txBody>
      </p:sp>
      <p:sp>
        <p:nvSpPr>
          <p:cNvPr id="7" name="TextBox 6">
            <a:extLst>
              <a:ext uri="{FF2B5EF4-FFF2-40B4-BE49-F238E27FC236}">
                <a16:creationId xmlns:a16="http://schemas.microsoft.com/office/drawing/2014/main" id="{B579986E-9CA0-AA79-323E-32E201E0450F}"/>
              </a:ext>
            </a:extLst>
          </p:cNvPr>
          <p:cNvSpPr txBox="1"/>
          <p:nvPr/>
        </p:nvSpPr>
        <p:spPr>
          <a:xfrm>
            <a:off x="531688" y="6111174"/>
            <a:ext cx="6054047" cy="646331"/>
          </a:xfrm>
          <a:prstGeom prst="rect">
            <a:avLst/>
          </a:prstGeom>
          <a:noFill/>
        </p:spPr>
        <p:txBody>
          <a:bodyPr wrap="square">
            <a:spAutoFit/>
          </a:bodyPr>
          <a:lstStyle/>
          <a:p>
            <a:pPr algn="ctr"/>
            <a:r>
              <a:rPr lang="ru-RU" b="1" dirty="0">
                <a:latin typeface="Constantia" panose="02030602050306030303" pitchFamily="18" charset="0"/>
              </a:rPr>
              <a:t>Применение особой системы организации пространства 5 С </a:t>
            </a:r>
          </a:p>
        </p:txBody>
      </p:sp>
      <p:sp>
        <p:nvSpPr>
          <p:cNvPr id="9" name="TextBox 8">
            <a:extLst>
              <a:ext uri="{FF2B5EF4-FFF2-40B4-BE49-F238E27FC236}">
                <a16:creationId xmlns:a16="http://schemas.microsoft.com/office/drawing/2014/main" id="{53E6793E-5396-B7AF-970A-ED30F2A3B3D0}"/>
              </a:ext>
            </a:extLst>
          </p:cNvPr>
          <p:cNvSpPr txBox="1"/>
          <p:nvPr/>
        </p:nvSpPr>
        <p:spPr>
          <a:xfrm>
            <a:off x="8298951" y="6246083"/>
            <a:ext cx="2581381" cy="369332"/>
          </a:xfrm>
          <a:prstGeom prst="rect">
            <a:avLst/>
          </a:prstGeom>
          <a:noFill/>
        </p:spPr>
        <p:txBody>
          <a:bodyPr wrap="square">
            <a:spAutoFit/>
          </a:bodyPr>
          <a:lstStyle/>
          <a:p>
            <a:pPr algn="ctr"/>
            <a:r>
              <a:rPr lang="ru-RU" sz="1800" b="1" dirty="0">
                <a:effectLst/>
                <a:latin typeface="Constantia" panose="02030602050306030303" pitchFamily="18" charset="0"/>
                <a:ea typeface="Times New Roman" panose="02020603050405020304" pitchFamily="18" charset="0"/>
              </a:rPr>
              <a:t>Метод визуализации</a:t>
            </a:r>
            <a:endParaRPr lang="ru-RU" b="1" dirty="0">
              <a:latin typeface="Constantia" panose="02030602050306030303" pitchFamily="18" charset="0"/>
            </a:endParaRPr>
          </a:p>
        </p:txBody>
      </p:sp>
      <p:pic>
        <p:nvPicPr>
          <p:cNvPr id="2" name="Рисунок 1">
            <a:extLst>
              <a:ext uri="{FF2B5EF4-FFF2-40B4-BE49-F238E27FC236}">
                <a16:creationId xmlns:a16="http://schemas.microsoft.com/office/drawing/2014/main" id="{1CC047DB-4426-A581-7D63-AF198050E04A}"/>
              </a:ext>
            </a:extLst>
          </p:cNvPr>
          <p:cNvPicPr>
            <a:picLocks noChangeAspect="1"/>
          </p:cNvPicPr>
          <p:nvPr/>
        </p:nvPicPr>
        <p:blipFill>
          <a:blip r:embed="rId2"/>
          <a:stretch>
            <a:fillRect/>
          </a:stretch>
        </p:blipFill>
        <p:spPr>
          <a:xfrm>
            <a:off x="7130265" y="2842659"/>
            <a:ext cx="4530047" cy="3268515"/>
          </a:xfrm>
          <a:prstGeom prst="rect">
            <a:avLst/>
          </a:prstGeom>
          <a:ln w="28575">
            <a:solidFill>
              <a:schemeClr val="accent1"/>
            </a:solidFill>
          </a:ln>
        </p:spPr>
      </p:pic>
      <p:pic>
        <p:nvPicPr>
          <p:cNvPr id="4" name="Рисунок 3">
            <a:extLst>
              <a:ext uri="{FF2B5EF4-FFF2-40B4-BE49-F238E27FC236}">
                <a16:creationId xmlns:a16="http://schemas.microsoft.com/office/drawing/2014/main" id="{A77E2702-9FE7-34DF-B79D-7ED26F09FCE4}"/>
              </a:ext>
            </a:extLst>
          </p:cNvPr>
          <p:cNvPicPr>
            <a:picLocks noChangeAspect="1"/>
          </p:cNvPicPr>
          <p:nvPr/>
        </p:nvPicPr>
        <p:blipFill>
          <a:blip r:embed="rId3"/>
          <a:stretch>
            <a:fillRect/>
          </a:stretch>
        </p:blipFill>
        <p:spPr>
          <a:xfrm>
            <a:off x="1689244" y="3032139"/>
            <a:ext cx="4105381" cy="3079035"/>
          </a:xfrm>
          <a:prstGeom prst="rect">
            <a:avLst/>
          </a:prstGeom>
          <a:ln w="28575">
            <a:solidFill>
              <a:schemeClr val="accent4">
                <a:lumMod val="60000"/>
                <a:lumOff val="40000"/>
              </a:schemeClr>
            </a:solidFill>
          </a:ln>
        </p:spPr>
      </p:pic>
    </p:spTree>
    <p:extLst>
      <p:ext uri="{BB962C8B-B14F-4D97-AF65-F5344CB8AC3E}">
        <p14:creationId xmlns:p14="http://schemas.microsoft.com/office/powerpoint/2010/main" val="266018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3C56C1-0165-4891-D8FF-FAFF00139C6E}"/>
              </a:ext>
            </a:extLst>
          </p:cNvPr>
          <p:cNvSpPr txBox="1"/>
          <p:nvPr/>
        </p:nvSpPr>
        <p:spPr>
          <a:xfrm>
            <a:off x="3161872" y="231504"/>
            <a:ext cx="6097712" cy="461665"/>
          </a:xfrm>
          <a:prstGeom prst="rect">
            <a:avLst/>
          </a:prstGeom>
          <a:solidFill>
            <a:schemeClr val="bg1"/>
          </a:solidFill>
          <a:ln>
            <a:solidFill>
              <a:schemeClr val="accent1"/>
            </a:solidFill>
          </a:ln>
        </p:spPr>
        <p:txBody>
          <a:bodyPr wrap="square">
            <a:spAutoFit/>
          </a:bodyPr>
          <a:lstStyle/>
          <a:p>
            <a:pPr algn="ctr"/>
            <a:r>
              <a:rPr kumimoji="0" lang="ru-RU" sz="2400" b="1" i="0" u="none" strike="noStrike" kern="1200" cap="none" spc="0" normalizeH="0" baseline="0" noProof="0" dirty="0">
                <a:ln>
                  <a:noFill/>
                </a:ln>
                <a:solidFill>
                  <a:schemeClr val="accent1">
                    <a:lumMod val="75000"/>
                  </a:schemeClr>
                </a:solidFill>
                <a:effectLst/>
                <a:uLnTx/>
                <a:uFillTx/>
                <a:latin typeface="Constantia" panose="02030602050306030303" pitchFamily="18" charset="0"/>
                <a:ea typeface="+mn-ea"/>
                <a:cs typeface="+mn-cs"/>
              </a:rPr>
              <a:t>«ДОСКА ЖЕЛАНИЙ»</a:t>
            </a:r>
            <a:endParaRPr lang="ru-RU" dirty="0">
              <a:solidFill>
                <a:schemeClr val="accent1">
                  <a:lumMod val="75000"/>
                </a:schemeClr>
              </a:solidFill>
            </a:endParaRPr>
          </a:p>
        </p:txBody>
      </p:sp>
      <p:pic>
        <p:nvPicPr>
          <p:cNvPr id="7" name="Рисунок 6">
            <a:extLst>
              <a:ext uri="{FF2B5EF4-FFF2-40B4-BE49-F238E27FC236}">
                <a16:creationId xmlns:a16="http://schemas.microsoft.com/office/drawing/2014/main" id="{2B28EAB5-19F3-C789-AA1F-D0F5ACF67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08" y="1319468"/>
            <a:ext cx="5765720" cy="3992762"/>
          </a:xfrm>
          <a:prstGeom prst="rect">
            <a:avLst/>
          </a:prstGeom>
          <a:ln w="28575">
            <a:solidFill>
              <a:schemeClr val="accent4">
                <a:lumMod val="60000"/>
                <a:lumOff val="40000"/>
              </a:schemeClr>
            </a:solidFill>
          </a:ln>
        </p:spPr>
      </p:pic>
      <p:pic>
        <p:nvPicPr>
          <p:cNvPr id="8" name="Рисунок 7">
            <a:extLst>
              <a:ext uri="{FF2B5EF4-FFF2-40B4-BE49-F238E27FC236}">
                <a16:creationId xmlns:a16="http://schemas.microsoft.com/office/drawing/2014/main" id="{DA79365E-CC6B-708B-1B75-B1C4CA24B5FA}"/>
              </a:ext>
            </a:extLst>
          </p:cNvPr>
          <p:cNvPicPr>
            <a:picLocks noChangeAspect="1"/>
          </p:cNvPicPr>
          <p:nvPr/>
        </p:nvPicPr>
        <p:blipFill rotWithShape="1">
          <a:blip r:embed="rId3"/>
          <a:srcRect l="-49" t="22619" r="-1" b="29437"/>
          <a:stretch/>
        </p:blipFill>
        <p:spPr>
          <a:xfrm>
            <a:off x="6947566" y="1176936"/>
            <a:ext cx="4624035" cy="4924157"/>
          </a:xfrm>
          <a:prstGeom prst="rect">
            <a:avLst/>
          </a:prstGeom>
          <a:ln w="28575">
            <a:solidFill>
              <a:schemeClr val="accent1"/>
            </a:solidFill>
          </a:ln>
        </p:spPr>
      </p:pic>
      <p:sp>
        <p:nvSpPr>
          <p:cNvPr id="10" name="TextBox 9">
            <a:extLst>
              <a:ext uri="{FF2B5EF4-FFF2-40B4-BE49-F238E27FC236}">
                <a16:creationId xmlns:a16="http://schemas.microsoft.com/office/drawing/2014/main" id="{5DCE3C6A-2DC6-A0B1-E6A1-899ADEB6973F}"/>
              </a:ext>
            </a:extLst>
          </p:cNvPr>
          <p:cNvSpPr txBox="1"/>
          <p:nvPr/>
        </p:nvSpPr>
        <p:spPr>
          <a:xfrm>
            <a:off x="480968" y="5454762"/>
            <a:ext cx="5792285" cy="646331"/>
          </a:xfrm>
          <a:prstGeom prst="rect">
            <a:avLst/>
          </a:prstGeom>
          <a:solidFill>
            <a:schemeClr val="bg1"/>
          </a:solidFill>
          <a:ln>
            <a:solidFill>
              <a:schemeClr val="accent1"/>
            </a:solidFill>
          </a:ln>
        </p:spPr>
        <p:txBody>
          <a:bodyPr wrap="square">
            <a:spAutoFit/>
          </a:bodyPr>
          <a:lstStyle/>
          <a:p>
            <a:pPr algn="just"/>
            <a:r>
              <a:rPr lang="ru-RU" b="1" dirty="0">
                <a:latin typeface="Constantia" panose="02030602050306030303" pitchFamily="18" charset="0"/>
              </a:rPr>
              <a:t>Доска желаний представляет собой своего рода планер для детей.</a:t>
            </a:r>
          </a:p>
        </p:txBody>
      </p:sp>
    </p:spTree>
    <p:extLst>
      <p:ext uri="{BB962C8B-B14F-4D97-AF65-F5344CB8AC3E}">
        <p14:creationId xmlns:p14="http://schemas.microsoft.com/office/powerpoint/2010/main" val="1252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3C56C1-0165-4891-D8FF-FAFF00139C6E}"/>
              </a:ext>
            </a:extLst>
          </p:cNvPr>
          <p:cNvSpPr txBox="1"/>
          <p:nvPr/>
        </p:nvSpPr>
        <p:spPr>
          <a:xfrm>
            <a:off x="3285162" y="272600"/>
            <a:ext cx="6097712" cy="461665"/>
          </a:xfrm>
          <a:prstGeom prst="rect">
            <a:avLst/>
          </a:prstGeom>
          <a:solidFill>
            <a:schemeClr val="bg1"/>
          </a:solid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chemeClr val="accent1">
                    <a:lumMod val="75000"/>
                  </a:schemeClr>
                </a:solidFill>
                <a:effectLst/>
                <a:uLnTx/>
                <a:uFillTx/>
                <a:latin typeface="Constantia" panose="02030602050306030303" pitchFamily="18" charset="0"/>
                <a:ea typeface="+mn-ea"/>
                <a:cs typeface="+mn-cs"/>
              </a:rPr>
              <a:t>«КАНБАН (ДОСКА ЗАДАЧ)»</a:t>
            </a:r>
            <a:endParaRPr kumimoji="0" lang="ru-R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pic>
        <p:nvPicPr>
          <p:cNvPr id="2" name="Рисунок 1">
            <a:extLst>
              <a:ext uri="{FF2B5EF4-FFF2-40B4-BE49-F238E27FC236}">
                <a16:creationId xmlns:a16="http://schemas.microsoft.com/office/drawing/2014/main" id="{550C6E76-EEDA-578B-EA21-613EEF9AE0AB}"/>
              </a:ext>
            </a:extLst>
          </p:cNvPr>
          <p:cNvPicPr>
            <a:picLocks noChangeAspect="1"/>
          </p:cNvPicPr>
          <p:nvPr/>
        </p:nvPicPr>
        <p:blipFill>
          <a:blip r:embed="rId2"/>
          <a:stretch>
            <a:fillRect/>
          </a:stretch>
        </p:blipFill>
        <p:spPr>
          <a:xfrm>
            <a:off x="769533" y="914400"/>
            <a:ext cx="4460982" cy="5399070"/>
          </a:xfrm>
          <a:prstGeom prst="rect">
            <a:avLst/>
          </a:prstGeom>
          <a:ln w="28575">
            <a:solidFill>
              <a:srgbClr val="0070C0"/>
            </a:solidFill>
          </a:ln>
        </p:spPr>
      </p:pic>
      <p:pic>
        <p:nvPicPr>
          <p:cNvPr id="3" name="Рисунок 2">
            <a:extLst>
              <a:ext uri="{FF2B5EF4-FFF2-40B4-BE49-F238E27FC236}">
                <a16:creationId xmlns:a16="http://schemas.microsoft.com/office/drawing/2014/main" id="{187F9350-E20E-B347-C738-A69B1DC9931C}"/>
              </a:ext>
            </a:extLst>
          </p:cNvPr>
          <p:cNvPicPr>
            <a:picLocks noChangeAspect="1"/>
          </p:cNvPicPr>
          <p:nvPr/>
        </p:nvPicPr>
        <p:blipFill>
          <a:blip r:embed="rId3"/>
          <a:stretch>
            <a:fillRect/>
          </a:stretch>
        </p:blipFill>
        <p:spPr>
          <a:xfrm>
            <a:off x="5583433" y="1356897"/>
            <a:ext cx="6001823" cy="2700820"/>
          </a:xfrm>
          <a:prstGeom prst="rect">
            <a:avLst/>
          </a:prstGeom>
          <a:ln w="28575">
            <a:solidFill>
              <a:schemeClr val="accent4">
                <a:lumMod val="60000"/>
                <a:lumOff val="40000"/>
              </a:schemeClr>
            </a:solidFill>
          </a:ln>
        </p:spPr>
      </p:pic>
      <p:sp>
        <p:nvSpPr>
          <p:cNvPr id="6" name="TextBox 5">
            <a:extLst>
              <a:ext uri="{FF2B5EF4-FFF2-40B4-BE49-F238E27FC236}">
                <a16:creationId xmlns:a16="http://schemas.microsoft.com/office/drawing/2014/main" id="{27B139D5-D70D-1C05-CACB-F8AF22B6BA6B}"/>
              </a:ext>
            </a:extLst>
          </p:cNvPr>
          <p:cNvSpPr txBox="1"/>
          <p:nvPr/>
        </p:nvSpPr>
        <p:spPr>
          <a:xfrm>
            <a:off x="5583433" y="4247462"/>
            <a:ext cx="6293493" cy="2031325"/>
          </a:xfrm>
          <a:prstGeom prst="rect">
            <a:avLst/>
          </a:prstGeom>
          <a:solidFill>
            <a:schemeClr val="bg1"/>
          </a:solidFill>
          <a:ln>
            <a:solidFill>
              <a:schemeClr val="accent1"/>
            </a:solidFill>
          </a:ln>
        </p:spPr>
        <p:txBody>
          <a:bodyPr wrap="square">
            <a:spAutoFit/>
          </a:bodyPr>
          <a:lstStyle/>
          <a:p>
            <a:pPr algn="just"/>
            <a:r>
              <a:rPr lang="ru-RU" b="1" dirty="0" err="1">
                <a:latin typeface="Constantia" panose="02030602050306030303" pitchFamily="18" charset="0"/>
              </a:rPr>
              <a:t>Канбан</a:t>
            </a:r>
            <a:r>
              <a:rPr lang="ru-RU" b="1" dirty="0">
                <a:latin typeface="Constantia" panose="02030602050306030303" pitchFamily="18" charset="0"/>
              </a:rPr>
              <a:t>-доска, или доска задач, позволяет организовать </a:t>
            </a:r>
            <a:r>
              <a:rPr lang="ru-RU" b="1" dirty="0" err="1">
                <a:latin typeface="Constantia" panose="02030602050306030303" pitchFamily="18" charset="0"/>
              </a:rPr>
              <a:t>общегрупповые</a:t>
            </a:r>
            <a:r>
              <a:rPr lang="ru-RU" b="1" dirty="0">
                <a:latin typeface="Constantia" panose="02030602050306030303" pitchFamily="18" charset="0"/>
              </a:rPr>
              <a:t> дела и поручения. Она позволяет наглядно отследить, было ли выполнено поручение или запланированное дело. У детей развиваются организаторские способности, они учатся планировать деятельность и устранять временные потери. </a:t>
            </a:r>
          </a:p>
        </p:txBody>
      </p:sp>
    </p:spTree>
    <p:extLst>
      <p:ext uri="{BB962C8B-B14F-4D97-AF65-F5344CB8AC3E}">
        <p14:creationId xmlns:p14="http://schemas.microsoft.com/office/powerpoint/2010/main" val="284836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51E8FD-1AD9-A332-7AD2-E6E4E5FA59A7}"/>
              </a:ext>
            </a:extLst>
          </p:cNvPr>
          <p:cNvSpPr txBox="1"/>
          <p:nvPr/>
        </p:nvSpPr>
        <p:spPr>
          <a:xfrm>
            <a:off x="1207213" y="504355"/>
            <a:ext cx="10027577" cy="1200329"/>
          </a:xfrm>
          <a:prstGeom prst="rect">
            <a:avLst/>
          </a:prstGeom>
          <a:solidFill>
            <a:schemeClr val="bg1"/>
          </a:solidFill>
          <a:ln>
            <a:solidFill>
              <a:schemeClr val="accent1"/>
            </a:solidFill>
          </a:ln>
        </p:spPr>
        <p:txBody>
          <a:bodyPr wrap="square">
            <a:spAutoFit/>
          </a:bodyPr>
          <a:lstStyle/>
          <a:p>
            <a:pPr algn="ctr"/>
            <a:r>
              <a:rPr lang="ru-RU" sz="2400" b="1" dirty="0">
                <a:solidFill>
                  <a:schemeClr val="accent1">
                    <a:lumMod val="75000"/>
                  </a:schemeClr>
                </a:solidFill>
                <a:effectLst/>
                <a:latin typeface="Constantia" panose="02030602050306030303" pitchFamily="18" charset="0"/>
                <a:ea typeface="Times New Roman" panose="02020603050405020304" pitchFamily="18" charset="0"/>
              </a:rPr>
              <a:t>ПЕРСПЕКТИВЫ РАБОТЫ ДОО </a:t>
            </a:r>
          </a:p>
          <a:p>
            <a:pPr algn="ctr"/>
            <a:r>
              <a:rPr lang="ru-RU" sz="2400" b="1" dirty="0">
                <a:solidFill>
                  <a:schemeClr val="accent1">
                    <a:lumMod val="75000"/>
                  </a:schemeClr>
                </a:solidFill>
                <a:effectLst/>
                <a:latin typeface="Constantia" panose="02030602050306030303" pitchFamily="18" charset="0"/>
                <a:ea typeface="Times New Roman" panose="02020603050405020304" pitchFamily="18" charset="0"/>
              </a:rPr>
              <a:t>ПО ВОСПИТАНИЮ БЕРЕЖЛИВОСТИ </a:t>
            </a:r>
          </a:p>
          <a:p>
            <a:pPr algn="ctr"/>
            <a:r>
              <a:rPr lang="ru-RU" sz="2400" b="1" dirty="0">
                <a:solidFill>
                  <a:schemeClr val="accent1">
                    <a:lumMod val="75000"/>
                  </a:schemeClr>
                </a:solidFill>
                <a:effectLst/>
                <a:latin typeface="Constantia" panose="02030602050306030303" pitchFamily="18" charset="0"/>
                <a:ea typeface="Times New Roman" panose="02020603050405020304" pitchFamily="18" charset="0"/>
              </a:rPr>
              <a:t>У ДЕТЕЙ СТАРШЕГО ДОШКОЛЬНОГО ВОЗРАСТА</a:t>
            </a:r>
          </a:p>
        </p:txBody>
      </p:sp>
      <p:sp>
        <p:nvSpPr>
          <p:cNvPr id="4" name="TextBox 3">
            <a:extLst>
              <a:ext uri="{FF2B5EF4-FFF2-40B4-BE49-F238E27FC236}">
                <a16:creationId xmlns:a16="http://schemas.microsoft.com/office/drawing/2014/main" id="{5616B5F6-F6A6-7E1D-3C69-2D3ECD5CE8DE}"/>
              </a:ext>
            </a:extLst>
          </p:cNvPr>
          <p:cNvSpPr txBox="1"/>
          <p:nvPr/>
        </p:nvSpPr>
        <p:spPr>
          <a:xfrm>
            <a:off x="1125700" y="2178113"/>
            <a:ext cx="10190602" cy="3911135"/>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chemeClr val="accent1">
                  <a:lumMod val="75000"/>
                </a:schemeClr>
              </a:buClr>
              <a:buSzTx/>
              <a:buFont typeface="Wingdings" panose="05000000000000000000" pitchFamily="2" charset="2"/>
              <a:buChar char="§"/>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разработана дополнительная образовательная программа по воспитанию бережливости у детей старшего дошкольного возраста, содержание которой будет раскрываться  в ООП ДО в части, формируемой участниками образовательных отношений;</a:t>
            </a:r>
          </a:p>
          <a:p>
            <a:pPr marL="342900" marR="0" lvl="0" indent="-342900" algn="just" defTabSz="914400" rtl="0" eaLnBrk="1" fontAlgn="auto" latinLnBrk="0" hangingPunct="1">
              <a:lnSpc>
                <a:spcPct val="150000"/>
              </a:lnSpc>
              <a:spcBef>
                <a:spcPts val="0"/>
              </a:spcBef>
              <a:spcAft>
                <a:spcPts val="0"/>
              </a:spcAft>
              <a:buClr>
                <a:schemeClr val="accent1">
                  <a:lumMod val="75000"/>
                </a:schemeClr>
              </a:buClr>
              <a:buSzTx/>
              <a:buFont typeface="Wingdings" panose="05000000000000000000" pitchFamily="2" charset="2"/>
              <a:buChar char="§"/>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разработаны сценарии образовательной деятельности (36 на каждый возраст);</a:t>
            </a:r>
          </a:p>
          <a:p>
            <a:pPr marL="342900" marR="0" lvl="0" indent="-342900" algn="just" defTabSz="914400" rtl="0" eaLnBrk="1" fontAlgn="auto" latinLnBrk="0" hangingPunct="1">
              <a:lnSpc>
                <a:spcPct val="150000"/>
              </a:lnSpc>
              <a:spcBef>
                <a:spcPts val="0"/>
              </a:spcBef>
              <a:spcAft>
                <a:spcPts val="0"/>
              </a:spcAft>
              <a:buClr>
                <a:schemeClr val="accent1">
                  <a:lumMod val="75000"/>
                </a:schemeClr>
              </a:buClr>
              <a:buSzTx/>
              <a:buFont typeface="Wingdings" panose="05000000000000000000" pitchFamily="2" charset="2"/>
              <a:buChar char="§"/>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разработаны наглядно-дидактические пособия, дидактические  игры.</a:t>
            </a: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1092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711</Words>
  <Application>Microsoft Office PowerPoint</Application>
  <PresentationFormat>Широкоэкранный</PresentationFormat>
  <Paragraphs>60</Paragraphs>
  <Slides>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Calibri</vt:lpstr>
      <vt:lpstr>Calibri Light</vt:lpstr>
      <vt:lpstr>Constantia</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Ксения некрасова</dc:creator>
  <cp:lastModifiedBy>Ксения некрасова</cp:lastModifiedBy>
  <cp:revision>7</cp:revision>
  <dcterms:created xsi:type="dcterms:W3CDTF">2023-03-19T09:19:23Z</dcterms:created>
  <dcterms:modified xsi:type="dcterms:W3CDTF">2023-04-05T20:14:47Z</dcterms:modified>
</cp:coreProperties>
</file>