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3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928F8A-C17B-4C0F-8A20-3AC16D7AB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9A3994A-62A7-44E0-810F-133FE1A4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1611F3-A275-4195-9F01-E0BA12FE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C360-C59E-46BC-AA25-22147853630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EE9D76-9303-442B-9D47-91933C37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23F6BA-FAA4-4558-AD55-A980ED28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92C5-C28B-4A8F-886E-03443AC86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7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9084FB-98C4-45BF-AF4D-9D4BBC34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C7EC262-6C8A-4FF7-866A-2D351A857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9F7BAC-EBD3-4AB4-BFC4-05B1E0E3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C360-C59E-46BC-AA25-22147853630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1F033A-9B10-4B37-A519-CD0611B4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19C452-5F9B-420D-A03C-BDD19DA0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92C5-C28B-4A8F-886E-03443AC86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C4CC245-D22F-4099-8141-C1710DCC4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733336F-8F5F-44FF-AFD0-6940DEBB5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3BECE4-E5B9-4E75-B48D-821D00AD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C360-C59E-46BC-AA25-22147853630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08A1E5-532C-4CB3-BD65-35D7C27A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93756F-DFD7-4F38-8924-3B8D707E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92C5-C28B-4A8F-886E-03443AC86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7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C09E8D-05F2-4412-9238-5334474A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9FAD58-6923-451D-AA33-3C83914B7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BAF6E4-2F0C-4737-8E7D-75486559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C360-C59E-46BC-AA25-22147853630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C8EAC5-ED43-4DE6-9577-21ECE7DB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B501F1-17D4-452F-90C4-3780E471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92C5-C28B-4A8F-886E-03443AC86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8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903C50-5C57-40B7-9836-F8E1C0DB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211BD7-237E-47C1-8CF2-765FE1DA6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D84509-558B-4BDE-8E1E-2E2ECEC0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C360-C59E-46BC-AA25-22147853630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EFADF9-6B12-4443-A4BB-D0CDC41E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F66345-9F77-40AC-BC1A-227012B3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92C5-C28B-4A8F-886E-03443AC86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8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DF9EA5-9F7F-4483-87F8-5E7CC633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C81EAA-CA6D-4581-B996-BC908E217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172B9F4-F0EF-4966-A8B8-694A52C6C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998A0AC-3888-4E87-8A20-BC2BCBBB2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C360-C59E-46BC-AA25-22147853630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7909F8-7D35-44E7-ACAF-70E08499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CE3F6A-AE48-4C57-B2CE-8E1D973A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92C5-C28B-4A8F-886E-03443AC86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1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AACF68-7763-4D8C-9E7B-20519AD5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964F8F-31E6-4C2B-9357-1936FBD71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9D2C02-8DB1-4784-94F0-ADEAC9DC7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88CD153-814C-488B-808C-153FCE796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A991178-90DF-4FCB-AFD3-333C233F2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A4D0334-2614-455E-9AF7-740473E6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C360-C59E-46BC-AA25-22147853630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179BDA5-AD74-485F-BFF7-D935D28A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FF45D71-0F11-48F9-A36E-E15F2C12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92C5-C28B-4A8F-886E-03443AC86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2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E3C0ED-21DB-4509-92DD-40CD9189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DC0555F-8A6D-4EEB-82D8-0EDBE9D27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C360-C59E-46BC-AA25-22147853630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B96DA1E-EE48-48C2-B974-6F1F37F2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EFCFF37-7868-454D-A4E0-FDC99F9A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92C5-C28B-4A8F-886E-03443AC86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7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C7C21FF-0FA5-47B0-8CA3-5C0ACD0B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C360-C59E-46BC-AA25-22147853630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9B338E3-4667-4D40-AB9D-8480A552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48FD87-B01C-4FC2-825D-F3362B4E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92C5-C28B-4A8F-886E-03443AC86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7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AF6197-1529-4049-98F6-CD107F90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1B2487-3E9E-4425-A4BB-00A8EB33F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1BFD0C3-FB42-4D2C-B5E6-8F505E453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ACB5F5-5285-4FEB-8531-59521F86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C360-C59E-46BC-AA25-22147853630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621B5D-8C15-44C9-B21F-7004376F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D9FFA2-EF7A-46E6-B103-1F28BBE8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92C5-C28B-4A8F-886E-03443AC86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2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5E16F6-4847-4CC9-9F62-F540BF80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BF6CA07-FC23-4B66-8758-945A1AF38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4A47CFC-52C0-4D19-B48D-89CC7AA7B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F058D5-1AB0-4D3F-B048-7B5C126CE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C360-C59E-46BC-AA25-22147853630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DBD51F-5AC8-47C9-9A1B-811E3A23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F9274C-C5E6-4D7B-8A62-9318EE72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92C5-C28B-4A8F-886E-03443AC86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0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BDCBDF-632A-45CF-A451-B679B398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65821F-55A5-4602-B61D-0A9251771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2F443C-7B30-4FB4-8188-EF6F2DED3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BC360-C59E-46BC-AA25-22147853630F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47242D-2F2B-4B51-85E7-B677DBAF2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C38329-650F-4B66-9784-7CAD48B35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F92C5-C28B-4A8F-886E-03443AC86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1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2228" y="1326924"/>
            <a:ext cx="9144000" cy="850219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</a:rPr>
              <a:t>«Оптимизация процесса подготовки к занятию по физической культуре»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38" y="2185534"/>
            <a:ext cx="41703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2343" y="326571"/>
            <a:ext cx="836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 № 343»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72343" y="5965371"/>
            <a:ext cx="836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Нижний Новгород,</a:t>
            </a:r>
          </a:p>
          <a:p>
            <a:pPr algn="ctr"/>
            <a:r>
              <a:rPr lang="ru-RU" dirty="0" smtClean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05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5" t="17867" r="19846" b="10485"/>
          <a:stretch/>
        </p:blipFill>
        <p:spPr bwMode="auto">
          <a:xfrm>
            <a:off x="1872343" y="516196"/>
            <a:ext cx="8806541" cy="6008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83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8">
            <a:extLst>
              <a:ext uri="{FF2B5EF4-FFF2-40B4-BE49-F238E27FC236}">
                <a16:creationId xmlns:a16="http://schemas.microsoft.com/office/drawing/2014/main" xmlns="" id="{6034FEC4-F655-43A8-AC26-DC144CD1FCCF}"/>
              </a:ext>
            </a:extLst>
          </p:cNvPr>
          <p:cNvGrpSpPr/>
          <p:nvPr/>
        </p:nvGrpSpPr>
        <p:grpSpPr>
          <a:xfrm>
            <a:off x="215128" y="2410065"/>
            <a:ext cx="1392447" cy="1018935"/>
            <a:chOff x="827584" y="4149080"/>
            <a:chExt cx="1080081" cy="864096"/>
          </a:xfrm>
        </p:grpSpPr>
        <p:sp>
          <p:nvSpPr>
            <p:cNvPr id="5" name="Трапеция 4">
              <a:extLst>
                <a:ext uri="{FF2B5EF4-FFF2-40B4-BE49-F238E27FC236}">
                  <a16:creationId xmlns:a16="http://schemas.microsoft.com/office/drawing/2014/main" xmlns="" id="{F5D7B03E-4098-4EEB-B42F-AF08DC912E94}"/>
                </a:ext>
              </a:extLst>
            </p:cNvPr>
            <p:cNvSpPr/>
            <p:nvPr/>
          </p:nvSpPr>
          <p:spPr>
            <a:xfrm rot="16200000">
              <a:off x="575584" y="4401176"/>
              <a:ext cx="864000" cy="360000"/>
            </a:xfrm>
            <a:prstGeom prst="trapezoid">
              <a:avLst>
                <a:gd name="adj" fmla="val 5901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Трапеция 5">
              <a:extLst>
                <a:ext uri="{FF2B5EF4-FFF2-40B4-BE49-F238E27FC236}">
                  <a16:creationId xmlns:a16="http://schemas.microsoft.com/office/drawing/2014/main" xmlns="" id="{41438A96-D7DC-4659-8437-974F8CF0F736}"/>
                </a:ext>
              </a:extLst>
            </p:cNvPr>
            <p:cNvSpPr/>
            <p:nvPr/>
          </p:nvSpPr>
          <p:spPr>
            <a:xfrm rot="16200000">
              <a:off x="935664" y="4401080"/>
              <a:ext cx="864000" cy="360000"/>
            </a:xfrm>
            <a:prstGeom prst="trapezoid">
              <a:avLst>
                <a:gd name="adj" fmla="val 5901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Трапеция 6">
              <a:extLst>
                <a:ext uri="{FF2B5EF4-FFF2-40B4-BE49-F238E27FC236}">
                  <a16:creationId xmlns:a16="http://schemas.microsoft.com/office/drawing/2014/main" xmlns="" id="{F03BC96D-D2DD-4119-9CAA-479BD126013B}"/>
                </a:ext>
              </a:extLst>
            </p:cNvPr>
            <p:cNvSpPr/>
            <p:nvPr/>
          </p:nvSpPr>
          <p:spPr>
            <a:xfrm rot="16200000">
              <a:off x="1295665" y="4401080"/>
              <a:ext cx="864000" cy="360000"/>
            </a:xfrm>
            <a:prstGeom prst="trapezoid">
              <a:avLst>
                <a:gd name="adj" fmla="val 5901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84DE54-CE7B-4CBB-BA5B-7902D0211DB1}"/>
                </a:ext>
              </a:extLst>
            </p:cNvPr>
            <p:cNvSpPr/>
            <p:nvPr/>
          </p:nvSpPr>
          <p:spPr>
            <a:xfrm>
              <a:off x="827584" y="4509120"/>
              <a:ext cx="1080000" cy="504056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Инструктор по ФК</a:t>
              </a:r>
            </a:p>
          </p:txBody>
        </p:sp>
        <p:sp>
          <p:nvSpPr>
            <p:cNvPr id="9" name="Трапеция 8">
              <a:extLst>
                <a:ext uri="{FF2B5EF4-FFF2-40B4-BE49-F238E27FC236}">
                  <a16:creationId xmlns:a16="http://schemas.microsoft.com/office/drawing/2014/main" xmlns="" id="{E4E40A82-B9EF-4049-8CB5-DF5BAEAB9191}"/>
                </a:ext>
              </a:extLst>
            </p:cNvPr>
            <p:cNvSpPr/>
            <p:nvPr/>
          </p:nvSpPr>
          <p:spPr>
            <a:xfrm>
              <a:off x="845704" y="4451528"/>
              <a:ext cx="1044000" cy="1296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D90A925-F581-4286-9621-25A1E4E2B4F3}"/>
              </a:ext>
            </a:extLst>
          </p:cNvPr>
          <p:cNvSpPr/>
          <p:nvPr/>
        </p:nvSpPr>
        <p:spPr>
          <a:xfrm>
            <a:off x="2393163" y="3853331"/>
            <a:ext cx="1813298" cy="9726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Составление перечня физкультурного инвентаря для занятия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9F4889-4B5D-4033-9D1A-495E9E5B559F}"/>
              </a:ext>
            </a:extLst>
          </p:cNvPr>
          <p:cNvSpPr txBox="1"/>
          <p:nvPr/>
        </p:nvSpPr>
        <p:spPr>
          <a:xfrm>
            <a:off x="1769806" y="457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Карта текущего состояния «Подготовка к проведению физкультурного занятия»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BF63824-7C12-4A28-8C49-E7A489877BB6}"/>
              </a:ext>
            </a:extLst>
          </p:cNvPr>
          <p:cNvSpPr/>
          <p:nvPr/>
        </p:nvSpPr>
        <p:spPr>
          <a:xfrm>
            <a:off x="5003800" y="3853331"/>
            <a:ext cx="1236180" cy="9726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Подбор инвентаря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C2C6A8A-E6CC-406D-90CB-D7ADD355684D}"/>
              </a:ext>
            </a:extLst>
          </p:cNvPr>
          <p:cNvSpPr/>
          <p:nvPr/>
        </p:nvSpPr>
        <p:spPr>
          <a:xfrm>
            <a:off x="363366" y="4115618"/>
            <a:ext cx="1521616" cy="71038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 Определение занятия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458B52C-7995-411E-920C-30CD218EC3FA}"/>
              </a:ext>
            </a:extLst>
          </p:cNvPr>
          <p:cNvSpPr/>
          <p:nvPr/>
        </p:nvSpPr>
        <p:spPr>
          <a:xfrm>
            <a:off x="8638284" y="3805288"/>
            <a:ext cx="1418539" cy="9726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Проверка инвентаря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CAAD450-C332-4404-A028-03B351D5693C}"/>
              </a:ext>
            </a:extLst>
          </p:cNvPr>
          <p:cNvSpPr/>
          <p:nvPr/>
        </p:nvSpPr>
        <p:spPr>
          <a:xfrm>
            <a:off x="10670432" y="3805287"/>
            <a:ext cx="1418538" cy="97267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Расстановка инвентаря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8E13D41E-2066-490C-894A-69FD2624B999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884982" y="4470809"/>
            <a:ext cx="50818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C7769ACA-C8EC-4644-B112-FE8B791AAC3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206461" y="4339664"/>
            <a:ext cx="797339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BBB89CFF-916A-4E11-B030-E677524FEF3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8023303" y="4266630"/>
            <a:ext cx="614981" cy="249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AC4F70AF-83CC-4E3A-B674-7A25FC7BB5A4}"/>
              </a:ext>
            </a:extLst>
          </p:cNvPr>
          <p:cNvCxnSpPr>
            <a:cxnSpLocks/>
          </p:cNvCxnSpPr>
          <p:nvPr/>
        </p:nvCxnSpPr>
        <p:spPr>
          <a:xfrm>
            <a:off x="10044158" y="4339664"/>
            <a:ext cx="614981" cy="249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2399E907-7D1D-4E87-96D6-C5D6881A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4389" t="49731" r="80077" b="47047"/>
          <a:stretch>
            <a:fillRect/>
          </a:stretch>
        </p:blipFill>
        <p:spPr bwMode="auto">
          <a:xfrm>
            <a:off x="5089617" y="3229223"/>
            <a:ext cx="148516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Группа 28">
            <a:extLst>
              <a:ext uri="{FF2B5EF4-FFF2-40B4-BE49-F238E27FC236}">
                <a16:creationId xmlns:a16="http://schemas.microsoft.com/office/drawing/2014/main" xmlns="" id="{92A2EC70-0533-4788-A810-9FAE111CFC87}"/>
              </a:ext>
            </a:extLst>
          </p:cNvPr>
          <p:cNvGrpSpPr/>
          <p:nvPr/>
        </p:nvGrpSpPr>
        <p:grpSpPr>
          <a:xfrm>
            <a:off x="10719679" y="2008867"/>
            <a:ext cx="1392447" cy="1018935"/>
            <a:chOff x="827584" y="4149080"/>
            <a:chExt cx="1080081" cy="864096"/>
          </a:xfrm>
        </p:grpSpPr>
        <p:sp>
          <p:nvSpPr>
            <p:cNvPr id="36" name="Трапеция 35">
              <a:extLst>
                <a:ext uri="{FF2B5EF4-FFF2-40B4-BE49-F238E27FC236}">
                  <a16:creationId xmlns:a16="http://schemas.microsoft.com/office/drawing/2014/main" xmlns="" id="{B6FE4801-3C51-4A07-AAE5-B8CEB6CF4A1C}"/>
                </a:ext>
              </a:extLst>
            </p:cNvPr>
            <p:cNvSpPr/>
            <p:nvPr/>
          </p:nvSpPr>
          <p:spPr>
            <a:xfrm rot="16200000">
              <a:off x="575584" y="4401176"/>
              <a:ext cx="864000" cy="360000"/>
            </a:xfrm>
            <a:prstGeom prst="trapezoid">
              <a:avLst>
                <a:gd name="adj" fmla="val 5901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Трапеция 36">
              <a:extLst>
                <a:ext uri="{FF2B5EF4-FFF2-40B4-BE49-F238E27FC236}">
                  <a16:creationId xmlns:a16="http://schemas.microsoft.com/office/drawing/2014/main" xmlns="" id="{4D1BD9F7-656B-4EED-B8A6-779151D311D4}"/>
                </a:ext>
              </a:extLst>
            </p:cNvPr>
            <p:cNvSpPr/>
            <p:nvPr/>
          </p:nvSpPr>
          <p:spPr>
            <a:xfrm rot="16200000">
              <a:off x="935664" y="4401080"/>
              <a:ext cx="864000" cy="360000"/>
            </a:xfrm>
            <a:prstGeom prst="trapezoid">
              <a:avLst>
                <a:gd name="adj" fmla="val 5901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Трапеция 37">
              <a:extLst>
                <a:ext uri="{FF2B5EF4-FFF2-40B4-BE49-F238E27FC236}">
                  <a16:creationId xmlns:a16="http://schemas.microsoft.com/office/drawing/2014/main" xmlns="" id="{8D7B58F9-C30E-47A7-991E-D5B20ECAA275}"/>
                </a:ext>
              </a:extLst>
            </p:cNvPr>
            <p:cNvSpPr/>
            <p:nvPr/>
          </p:nvSpPr>
          <p:spPr>
            <a:xfrm rot="16200000">
              <a:off x="1295665" y="4401080"/>
              <a:ext cx="864000" cy="360000"/>
            </a:xfrm>
            <a:prstGeom prst="trapezoid">
              <a:avLst>
                <a:gd name="adj" fmla="val 5901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CFCE20B5-97DE-4628-82EC-164DD449BEF4}"/>
                </a:ext>
              </a:extLst>
            </p:cNvPr>
            <p:cNvSpPr/>
            <p:nvPr/>
          </p:nvSpPr>
          <p:spPr>
            <a:xfrm>
              <a:off x="827584" y="4509120"/>
              <a:ext cx="1080000" cy="504056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Инструктор по ФК</a:t>
              </a:r>
            </a:p>
          </p:txBody>
        </p:sp>
        <p:sp>
          <p:nvSpPr>
            <p:cNvPr id="40" name="Трапеция 39">
              <a:extLst>
                <a:ext uri="{FF2B5EF4-FFF2-40B4-BE49-F238E27FC236}">
                  <a16:creationId xmlns:a16="http://schemas.microsoft.com/office/drawing/2014/main" xmlns="" id="{D1BB626C-3E6D-4435-B24C-FC4A294547E1}"/>
                </a:ext>
              </a:extLst>
            </p:cNvPr>
            <p:cNvSpPr/>
            <p:nvPr/>
          </p:nvSpPr>
          <p:spPr>
            <a:xfrm>
              <a:off x="845704" y="4451528"/>
              <a:ext cx="1044000" cy="1296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892F6666-3818-4C6D-A2EE-1CDA47EAEA38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11300" y="3429000"/>
            <a:ext cx="464218" cy="752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B6E3C56E-CF10-4490-BEE9-BBEBE3684267}"/>
              </a:ext>
            </a:extLst>
          </p:cNvPr>
          <p:cNvCxnSpPr>
            <a:cxnSpLocks/>
          </p:cNvCxnSpPr>
          <p:nvPr/>
        </p:nvCxnSpPr>
        <p:spPr>
          <a:xfrm flipV="1">
            <a:off x="11379701" y="3067379"/>
            <a:ext cx="132954" cy="700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942807AD-B605-4EF0-B732-896D4BD422E0}"/>
              </a:ext>
            </a:extLst>
          </p:cNvPr>
          <p:cNvCxnSpPr/>
          <p:nvPr/>
        </p:nvCxnSpPr>
        <p:spPr>
          <a:xfrm>
            <a:off x="363366" y="5143500"/>
            <a:ext cx="1406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45CD596B-479D-455A-A70D-7609A3DE9722}"/>
              </a:ext>
            </a:extLst>
          </p:cNvPr>
          <p:cNvCxnSpPr>
            <a:cxnSpLocks/>
          </p:cNvCxnSpPr>
          <p:nvPr/>
        </p:nvCxnSpPr>
        <p:spPr>
          <a:xfrm>
            <a:off x="2393178" y="5143500"/>
            <a:ext cx="18132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CDC804A4-CCB7-45D3-A22D-254F94F77108}"/>
              </a:ext>
            </a:extLst>
          </p:cNvPr>
          <p:cNvCxnSpPr>
            <a:cxnSpLocks/>
          </p:cNvCxnSpPr>
          <p:nvPr/>
        </p:nvCxnSpPr>
        <p:spPr>
          <a:xfrm>
            <a:off x="5051757" y="5143500"/>
            <a:ext cx="1188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BCA03846-B6DD-4331-BB54-93140C66DFDE}"/>
              </a:ext>
            </a:extLst>
          </p:cNvPr>
          <p:cNvCxnSpPr>
            <a:cxnSpLocks/>
          </p:cNvCxnSpPr>
          <p:nvPr/>
        </p:nvCxnSpPr>
        <p:spPr>
          <a:xfrm>
            <a:off x="6854960" y="5143500"/>
            <a:ext cx="14185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3153B1E3-34BD-44EC-ADDE-50525E369FCF}"/>
              </a:ext>
            </a:extLst>
          </p:cNvPr>
          <p:cNvCxnSpPr>
            <a:cxnSpLocks/>
          </p:cNvCxnSpPr>
          <p:nvPr/>
        </p:nvCxnSpPr>
        <p:spPr>
          <a:xfrm>
            <a:off x="10659139" y="5190344"/>
            <a:ext cx="14185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A78BB925-F14A-4FFE-A298-44D3D3336FAF}"/>
              </a:ext>
            </a:extLst>
          </p:cNvPr>
          <p:cNvCxnSpPr>
            <a:cxnSpLocks/>
          </p:cNvCxnSpPr>
          <p:nvPr/>
        </p:nvCxnSpPr>
        <p:spPr>
          <a:xfrm>
            <a:off x="1769806" y="5588000"/>
            <a:ext cx="623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6CDCE11E-01DA-40E9-AE11-38F2A9E87388}"/>
              </a:ext>
            </a:extLst>
          </p:cNvPr>
          <p:cNvCxnSpPr>
            <a:cxnSpLocks/>
          </p:cNvCxnSpPr>
          <p:nvPr/>
        </p:nvCxnSpPr>
        <p:spPr>
          <a:xfrm flipV="1">
            <a:off x="4203099" y="5604843"/>
            <a:ext cx="88651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01391ADA-05DA-44CC-AE14-494EFB15D8C6}"/>
              </a:ext>
            </a:extLst>
          </p:cNvPr>
          <p:cNvCxnSpPr>
            <a:cxnSpLocks/>
          </p:cNvCxnSpPr>
          <p:nvPr/>
        </p:nvCxnSpPr>
        <p:spPr>
          <a:xfrm>
            <a:off x="6263103" y="5588000"/>
            <a:ext cx="623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A28A7CD9-0323-4AB2-9142-741B88BF9352}"/>
              </a:ext>
            </a:extLst>
          </p:cNvPr>
          <p:cNvCxnSpPr>
            <a:cxnSpLocks/>
          </p:cNvCxnSpPr>
          <p:nvPr/>
        </p:nvCxnSpPr>
        <p:spPr>
          <a:xfrm>
            <a:off x="8273499" y="5588000"/>
            <a:ext cx="3647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B974D6D8-544F-4CB3-9806-D598BC412BCA}"/>
              </a:ext>
            </a:extLst>
          </p:cNvPr>
          <p:cNvCxnSpPr>
            <a:cxnSpLocks/>
          </p:cNvCxnSpPr>
          <p:nvPr/>
        </p:nvCxnSpPr>
        <p:spPr>
          <a:xfrm flipH="1" flipV="1">
            <a:off x="12067720" y="5160343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xmlns="" id="{C8869AED-B7AA-48B5-9B62-0C49AEBD4929}"/>
              </a:ext>
            </a:extLst>
          </p:cNvPr>
          <p:cNvCxnSpPr>
            <a:cxnSpLocks/>
          </p:cNvCxnSpPr>
          <p:nvPr/>
        </p:nvCxnSpPr>
        <p:spPr>
          <a:xfrm flipH="1" flipV="1">
            <a:off x="10677310" y="5160343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AF25F637-4D94-4841-8219-56832901EFFB}"/>
              </a:ext>
            </a:extLst>
          </p:cNvPr>
          <p:cNvCxnSpPr>
            <a:cxnSpLocks/>
          </p:cNvCxnSpPr>
          <p:nvPr/>
        </p:nvCxnSpPr>
        <p:spPr>
          <a:xfrm flipH="1" flipV="1">
            <a:off x="8273499" y="5118101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AE6A97AB-1D84-442A-8411-8029B4BA8C75}"/>
              </a:ext>
            </a:extLst>
          </p:cNvPr>
          <p:cNvCxnSpPr>
            <a:cxnSpLocks/>
          </p:cNvCxnSpPr>
          <p:nvPr/>
        </p:nvCxnSpPr>
        <p:spPr>
          <a:xfrm flipH="1" flipV="1">
            <a:off x="6836816" y="5118101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D063B710-07F3-4F22-8002-8234AC8EE6E9}"/>
              </a:ext>
            </a:extLst>
          </p:cNvPr>
          <p:cNvCxnSpPr>
            <a:cxnSpLocks/>
          </p:cNvCxnSpPr>
          <p:nvPr/>
        </p:nvCxnSpPr>
        <p:spPr>
          <a:xfrm flipH="1" flipV="1">
            <a:off x="6226788" y="5118101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6D83B76D-B43A-4B3B-BE48-DF46F4276CE7}"/>
              </a:ext>
            </a:extLst>
          </p:cNvPr>
          <p:cNvCxnSpPr>
            <a:cxnSpLocks/>
          </p:cNvCxnSpPr>
          <p:nvPr/>
        </p:nvCxnSpPr>
        <p:spPr>
          <a:xfrm flipH="1" flipV="1">
            <a:off x="5089617" y="5143500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BEDDD618-1E36-4858-AAD4-C163B270EE96}"/>
              </a:ext>
            </a:extLst>
          </p:cNvPr>
          <p:cNvCxnSpPr>
            <a:cxnSpLocks/>
          </p:cNvCxnSpPr>
          <p:nvPr/>
        </p:nvCxnSpPr>
        <p:spPr>
          <a:xfrm flipH="1" flipV="1">
            <a:off x="4193141" y="5118101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6083BD42-859F-477D-87C8-33AF8E405CA3}"/>
              </a:ext>
            </a:extLst>
          </p:cNvPr>
          <p:cNvCxnSpPr>
            <a:cxnSpLocks/>
          </p:cNvCxnSpPr>
          <p:nvPr/>
        </p:nvCxnSpPr>
        <p:spPr>
          <a:xfrm flipH="1" flipV="1">
            <a:off x="2392624" y="5118101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F060AFDD-C927-46B6-8108-0186523666A1}"/>
              </a:ext>
            </a:extLst>
          </p:cNvPr>
          <p:cNvCxnSpPr>
            <a:cxnSpLocks/>
          </p:cNvCxnSpPr>
          <p:nvPr/>
        </p:nvCxnSpPr>
        <p:spPr>
          <a:xfrm flipH="1" flipV="1">
            <a:off x="1754203" y="5160343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ятно 1 29">
            <a:extLst>
              <a:ext uri="{FF2B5EF4-FFF2-40B4-BE49-F238E27FC236}">
                <a16:creationId xmlns:a16="http://schemas.microsoft.com/office/drawing/2014/main" xmlns="" id="{C7CA3A95-4E3B-4C70-879F-790FB27EB0DB}"/>
              </a:ext>
            </a:extLst>
          </p:cNvPr>
          <p:cNvSpPr/>
          <p:nvPr/>
        </p:nvSpPr>
        <p:spPr>
          <a:xfrm>
            <a:off x="2952950" y="2324067"/>
            <a:ext cx="1152128" cy="648072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81" name="Пятно 1 29">
            <a:extLst>
              <a:ext uri="{FF2B5EF4-FFF2-40B4-BE49-F238E27FC236}">
                <a16:creationId xmlns:a16="http://schemas.microsoft.com/office/drawing/2014/main" xmlns="" id="{44EC8941-2B6A-4EA9-A262-6862307A72C8}"/>
              </a:ext>
            </a:extLst>
          </p:cNvPr>
          <p:cNvSpPr/>
          <p:nvPr/>
        </p:nvSpPr>
        <p:spPr>
          <a:xfrm>
            <a:off x="5123397" y="2318978"/>
            <a:ext cx="1152128" cy="648072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3" name="Пятно 1 29">
            <a:extLst>
              <a:ext uri="{FF2B5EF4-FFF2-40B4-BE49-F238E27FC236}">
                <a16:creationId xmlns:a16="http://schemas.microsoft.com/office/drawing/2014/main" xmlns="" id="{A1B876B5-6166-48F3-A076-19368A4ACB1C}"/>
              </a:ext>
            </a:extLst>
          </p:cNvPr>
          <p:cNvSpPr/>
          <p:nvPr/>
        </p:nvSpPr>
        <p:spPr>
          <a:xfrm>
            <a:off x="6869893" y="2807774"/>
            <a:ext cx="1152128" cy="648072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C8255B65-17FA-46BA-959E-D5E85396DAF2}"/>
              </a:ext>
            </a:extLst>
          </p:cNvPr>
          <p:cNvSpPr txBox="1"/>
          <p:nvPr/>
        </p:nvSpPr>
        <p:spPr>
          <a:xfrm>
            <a:off x="679242" y="5270501"/>
            <a:ext cx="81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 мин.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FBE4945D-67C7-4D73-BE03-851461AB7D5D}"/>
              </a:ext>
            </a:extLst>
          </p:cNvPr>
          <p:cNvSpPr txBox="1"/>
          <p:nvPr/>
        </p:nvSpPr>
        <p:spPr>
          <a:xfrm>
            <a:off x="2771843" y="5218668"/>
            <a:ext cx="10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 минут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92BFC7B-6EAD-42DC-A51F-C3B428A0BCDF}"/>
              </a:ext>
            </a:extLst>
          </p:cNvPr>
          <p:cNvSpPr txBox="1"/>
          <p:nvPr/>
        </p:nvSpPr>
        <p:spPr>
          <a:xfrm>
            <a:off x="5184175" y="5210346"/>
            <a:ext cx="10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 минут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2DEE3CB6-802C-4AA6-BACE-3192F92B484A}"/>
              </a:ext>
            </a:extLst>
          </p:cNvPr>
          <p:cNvSpPr txBox="1"/>
          <p:nvPr/>
        </p:nvSpPr>
        <p:spPr>
          <a:xfrm>
            <a:off x="7087614" y="5168385"/>
            <a:ext cx="10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 минут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3F0F7377-15F6-4D22-A899-D73DA4DFCAC2}"/>
              </a:ext>
            </a:extLst>
          </p:cNvPr>
          <p:cNvSpPr txBox="1"/>
          <p:nvPr/>
        </p:nvSpPr>
        <p:spPr>
          <a:xfrm>
            <a:off x="10883373" y="5181084"/>
            <a:ext cx="10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 минут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F442CAC1-27E6-401D-8E9D-417550DAA070}"/>
              </a:ext>
            </a:extLst>
          </p:cNvPr>
          <p:cNvSpPr txBox="1"/>
          <p:nvPr/>
        </p:nvSpPr>
        <p:spPr>
          <a:xfrm>
            <a:off x="447185" y="6324600"/>
            <a:ext cx="509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Общее время протекания процесса =  45 минут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4DEE4285-B848-4B71-80E3-4A440408AAD4}"/>
              </a:ext>
            </a:extLst>
          </p:cNvPr>
          <p:cNvSpPr/>
          <p:nvPr/>
        </p:nvSpPr>
        <p:spPr>
          <a:xfrm>
            <a:off x="6760105" y="3853329"/>
            <a:ext cx="1418539" cy="9726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Перенос инвентаря из кабинета в зал</a:t>
            </a:r>
          </a:p>
        </p:txBody>
      </p: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6B2B0F24-4450-4645-8D52-95F00192FCE2}"/>
              </a:ext>
            </a:extLst>
          </p:cNvPr>
          <p:cNvCxnSpPr>
            <a:cxnSpLocks/>
            <a:endCxn id="56" idx="1"/>
          </p:cNvCxnSpPr>
          <p:nvPr/>
        </p:nvCxnSpPr>
        <p:spPr>
          <a:xfrm flipV="1">
            <a:off x="6271479" y="4339664"/>
            <a:ext cx="488626" cy="155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80D9E15D-A3DB-4A37-8B13-F10575C4E745}"/>
              </a:ext>
            </a:extLst>
          </p:cNvPr>
          <p:cNvCxnSpPr>
            <a:cxnSpLocks/>
          </p:cNvCxnSpPr>
          <p:nvPr/>
        </p:nvCxnSpPr>
        <p:spPr>
          <a:xfrm flipH="1" flipV="1">
            <a:off x="8637070" y="5119653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D83B8ECD-9A5E-47B5-AE3C-7A19019F1815}"/>
              </a:ext>
            </a:extLst>
          </p:cNvPr>
          <p:cNvCxnSpPr>
            <a:cxnSpLocks/>
          </p:cNvCxnSpPr>
          <p:nvPr/>
        </p:nvCxnSpPr>
        <p:spPr>
          <a:xfrm>
            <a:off x="8625619" y="5160343"/>
            <a:ext cx="14185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96BCD07C-30F0-48F0-B941-8630E864B8EC}"/>
              </a:ext>
            </a:extLst>
          </p:cNvPr>
          <p:cNvCxnSpPr>
            <a:cxnSpLocks/>
          </p:cNvCxnSpPr>
          <p:nvPr/>
        </p:nvCxnSpPr>
        <p:spPr>
          <a:xfrm flipV="1">
            <a:off x="10056823" y="5594428"/>
            <a:ext cx="580790" cy="10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8D9CA932-54D2-4018-9243-F02E0E04493B}"/>
              </a:ext>
            </a:extLst>
          </p:cNvPr>
          <p:cNvCxnSpPr>
            <a:cxnSpLocks/>
          </p:cNvCxnSpPr>
          <p:nvPr/>
        </p:nvCxnSpPr>
        <p:spPr>
          <a:xfrm flipV="1">
            <a:off x="10018736" y="5184791"/>
            <a:ext cx="15464" cy="461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11EA4B6-26C9-4603-AB19-0174FD81C3E8}"/>
              </a:ext>
            </a:extLst>
          </p:cNvPr>
          <p:cNvSpPr txBox="1"/>
          <p:nvPr/>
        </p:nvSpPr>
        <p:spPr>
          <a:xfrm>
            <a:off x="8859053" y="5168385"/>
            <a:ext cx="10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 минут</a:t>
            </a:r>
          </a:p>
        </p:txBody>
      </p:sp>
      <p:sp>
        <p:nvSpPr>
          <p:cNvPr id="67" name="Пятно 1 29">
            <a:extLst>
              <a:ext uri="{FF2B5EF4-FFF2-40B4-BE49-F238E27FC236}">
                <a16:creationId xmlns:a16="http://schemas.microsoft.com/office/drawing/2014/main" xmlns="" id="{FF61D186-91CF-45DA-9BBD-3717DA7D1A26}"/>
              </a:ext>
            </a:extLst>
          </p:cNvPr>
          <p:cNvSpPr/>
          <p:nvPr/>
        </p:nvSpPr>
        <p:spPr>
          <a:xfrm>
            <a:off x="8794786" y="2839165"/>
            <a:ext cx="1152128" cy="648072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173BAAD2-6D47-4997-83AD-1B0A40176EFD}"/>
              </a:ext>
            </a:extLst>
          </p:cNvPr>
          <p:cNvSpPr txBox="1"/>
          <p:nvPr/>
        </p:nvSpPr>
        <p:spPr>
          <a:xfrm>
            <a:off x="6080611" y="6201690"/>
            <a:ext cx="566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Проблемы и пути решения представлены на сл.№2</a:t>
            </a:r>
          </a:p>
        </p:txBody>
      </p:sp>
    </p:spTree>
    <p:extLst>
      <p:ext uri="{BB962C8B-B14F-4D97-AF65-F5344CB8AC3E}">
        <p14:creationId xmlns:p14="http://schemas.microsoft.com/office/powerpoint/2010/main" val="316425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94CE7B01-471F-43FA-AF3E-5BD8957E3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307361"/>
              </p:ext>
            </p:extLst>
          </p:nvPr>
        </p:nvGraphicFramePr>
        <p:xfrm>
          <a:off x="300507" y="513901"/>
          <a:ext cx="11590986" cy="6285232"/>
        </p:xfrm>
        <a:graphic>
          <a:graphicData uri="http://schemas.openxmlformats.org/drawingml/2006/table">
            <a:tbl>
              <a:tblPr firstRow="1" firstCol="1" bandRow="1"/>
              <a:tblGrid>
                <a:gridCol w="520088">
                  <a:extLst>
                    <a:ext uri="{9D8B030D-6E8A-4147-A177-3AD203B41FA5}">
                      <a16:colId xmlns:a16="http://schemas.microsoft.com/office/drawing/2014/main" xmlns="" val="2139183122"/>
                    </a:ext>
                  </a:extLst>
                </a:gridCol>
                <a:gridCol w="2673872">
                  <a:extLst>
                    <a:ext uri="{9D8B030D-6E8A-4147-A177-3AD203B41FA5}">
                      <a16:colId xmlns:a16="http://schemas.microsoft.com/office/drawing/2014/main" xmlns="" val="165880291"/>
                    </a:ext>
                  </a:extLst>
                </a:gridCol>
                <a:gridCol w="3193960">
                  <a:extLst>
                    <a:ext uri="{9D8B030D-6E8A-4147-A177-3AD203B41FA5}">
                      <a16:colId xmlns:a16="http://schemas.microsoft.com/office/drawing/2014/main" xmlns="" val="2585662300"/>
                    </a:ext>
                  </a:extLst>
                </a:gridCol>
                <a:gridCol w="5203066">
                  <a:extLst>
                    <a:ext uri="{9D8B030D-6E8A-4147-A177-3AD203B41FA5}">
                      <a16:colId xmlns:a16="http://schemas.microsoft.com/office/drawing/2014/main" xmlns="" val="1618563177"/>
                    </a:ext>
                  </a:extLst>
                </a:gridCol>
              </a:tblGrid>
              <a:tr h="296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 решения проблемы (устранения коренной причины)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1928760"/>
                  </a:ext>
                </a:extLst>
              </a:tr>
              <a:tr h="21057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Длительное составление перечня физкультурного инвентаря для занятия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 инвентаря находятся в бумажном виде в конспекте занятия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Создать электронный файл (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занести в него список занятий и перечень инвентаря к ним. Перед началом занятия выбирать тему к ней автоматически будет «подтягиваться» список необходимого оборудования. Это позволит сократить время на подбор оборудования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265154"/>
                  </a:ext>
                </a:extLst>
              </a:tr>
              <a:tr h="12543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Длительное время подбора необходимого оборудования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Оборудование после занятий складируется без сортировки. Перед началом занятий тратится время на поиск нужного инвентаря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Внедрение системы 5С в зоне хранения инвентаря (убрать не используемое оборудование, часто используемое разместить в зале, внедрить стандарт размещения инвентаря)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3514260"/>
                  </a:ext>
                </a:extLst>
              </a:tr>
              <a:tr h="8286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Длительное время на транспортировку инвентаря из кабинета в зал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Часть оборудования хранится в кабинете педагога, тратится время на транспортировку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Переместить стеллажи с инвентарем в зал и сделать разметку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7582125"/>
                  </a:ext>
                </a:extLst>
              </a:tr>
              <a:tr h="8286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Проверка инвентаря, неработающее оборудование приходится возвращать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 сначала переносит инвентарь в зал, затем проверяет его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Поменять этапы местами. Сначала проводить проверку оборудования и только исправный инвентарь нести в зал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7" marR="47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2831447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BE5E406-05EB-41F0-8285-0F716D910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637" y="239360"/>
            <a:ext cx="1413031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И ПУТИ ИХ РЕШЕНИЯ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6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8">
            <a:extLst>
              <a:ext uri="{FF2B5EF4-FFF2-40B4-BE49-F238E27FC236}">
                <a16:creationId xmlns:a16="http://schemas.microsoft.com/office/drawing/2014/main" xmlns="" id="{6034FEC4-F655-43A8-AC26-DC144CD1FCCF}"/>
              </a:ext>
            </a:extLst>
          </p:cNvPr>
          <p:cNvGrpSpPr/>
          <p:nvPr/>
        </p:nvGrpSpPr>
        <p:grpSpPr>
          <a:xfrm>
            <a:off x="215128" y="1232420"/>
            <a:ext cx="1392447" cy="1018935"/>
            <a:chOff x="827584" y="4149080"/>
            <a:chExt cx="1080081" cy="864096"/>
          </a:xfrm>
        </p:grpSpPr>
        <p:sp>
          <p:nvSpPr>
            <p:cNvPr id="5" name="Трапеция 4">
              <a:extLst>
                <a:ext uri="{FF2B5EF4-FFF2-40B4-BE49-F238E27FC236}">
                  <a16:creationId xmlns:a16="http://schemas.microsoft.com/office/drawing/2014/main" xmlns="" id="{F5D7B03E-4098-4EEB-B42F-AF08DC912E94}"/>
                </a:ext>
              </a:extLst>
            </p:cNvPr>
            <p:cNvSpPr/>
            <p:nvPr/>
          </p:nvSpPr>
          <p:spPr>
            <a:xfrm rot="16200000">
              <a:off x="575584" y="4401176"/>
              <a:ext cx="864000" cy="360000"/>
            </a:xfrm>
            <a:prstGeom prst="trapezoid">
              <a:avLst>
                <a:gd name="adj" fmla="val 5901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Трапеция 5">
              <a:extLst>
                <a:ext uri="{FF2B5EF4-FFF2-40B4-BE49-F238E27FC236}">
                  <a16:creationId xmlns:a16="http://schemas.microsoft.com/office/drawing/2014/main" xmlns="" id="{41438A96-D7DC-4659-8437-974F8CF0F736}"/>
                </a:ext>
              </a:extLst>
            </p:cNvPr>
            <p:cNvSpPr/>
            <p:nvPr/>
          </p:nvSpPr>
          <p:spPr>
            <a:xfrm rot="16200000">
              <a:off x="935664" y="4401080"/>
              <a:ext cx="864000" cy="360000"/>
            </a:xfrm>
            <a:prstGeom prst="trapezoid">
              <a:avLst>
                <a:gd name="adj" fmla="val 5901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Трапеция 6">
              <a:extLst>
                <a:ext uri="{FF2B5EF4-FFF2-40B4-BE49-F238E27FC236}">
                  <a16:creationId xmlns:a16="http://schemas.microsoft.com/office/drawing/2014/main" xmlns="" id="{F03BC96D-D2DD-4119-9CAA-479BD126013B}"/>
                </a:ext>
              </a:extLst>
            </p:cNvPr>
            <p:cNvSpPr/>
            <p:nvPr/>
          </p:nvSpPr>
          <p:spPr>
            <a:xfrm rot="16200000">
              <a:off x="1295665" y="4401080"/>
              <a:ext cx="864000" cy="360000"/>
            </a:xfrm>
            <a:prstGeom prst="trapezoid">
              <a:avLst>
                <a:gd name="adj" fmla="val 5901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84DE54-CE7B-4CBB-BA5B-7902D0211DB1}"/>
                </a:ext>
              </a:extLst>
            </p:cNvPr>
            <p:cNvSpPr/>
            <p:nvPr/>
          </p:nvSpPr>
          <p:spPr>
            <a:xfrm>
              <a:off x="827584" y="4509120"/>
              <a:ext cx="1080000" cy="504056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Инструктор по ФК</a:t>
              </a:r>
            </a:p>
          </p:txBody>
        </p:sp>
        <p:sp>
          <p:nvSpPr>
            <p:cNvPr id="9" name="Трапеция 8">
              <a:extLst>
                <a:ext uri="{FF2B5EF4-FFF2-40B4-BE49-F238E27FC236}">
                  <a16:creationId xmlns:a16="http://schemas.microsoft.com/office/drawing/2014/main" xmlns="" id="{E4E40A82-B9EF-4049-8CB5-DF5BAEAB9191}"/>
                </a:ext>
              </a:extLst>
            </p:cNvPr>
            <p:cNvSpPr/>
            <p:nvPr/>
          </p:nvSpPr>
          <p:spPr>
            <a:xfrm>
              <a:off x="845704" y="4451528"/>
              <a:ext cx="1044000" cy="1296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D90A925-F581-4286-9621-25A1E4E2B4F3}"/>
              </a:ext>
            </a:extLst>
          </p:cNvPr>
          <p:cNvSpPr/>
          <p:nvPr/>
        </p:nvSpPr>
        <p:spPr>
          <a:xfrm>
            <a:off x="2864228" y="2675686"/>
            <a:ext cx="1813298" cy="9726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Поиск в файле </a:t>
            </a:r>
            <a:r>
              <a:rPr lang="en-US" sz="1400" dirty="0"/>
              <a:t>EXCEL </a:t>
            </a:r>
            <a:r>
              <a:rPr lang="ru-RU" sz="1400" dirty="0"/>
              <a:t>инвентаря для занятия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9F4889-4B5D-4033-9D1A-495E9E5B559F}"/>
              </a:ext>
            </a:extLst>
          </p:cNvPr>
          <p:cNvSpPr txBox="1"/>
          <p:nvPr/>
        </p:nvSpPr>
        <p:spPr>
          <a:xfrm>
            <a:off x="1769806" y="457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Карта целевого состояния «Подготовка к проведению физкультурного занятия»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BF63824-7C12-4A28-8C49-E7A489877BB6}"/>
              </a:ext>
            </a:extLst>
          </p:cNvPr>
          <p:cNvSpPr/>
          <p:nvPr/>
        </p:nvSpPr>
        <p:spPr>
          <a:xfrm>
            <a:off x="5474865" y="2675686"/>
            <a:ext cx="1236180" cy="9726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Подбор инвентаря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C2C6A8A-E6CC-406D-90CB-D7ADD355684D}"/>
              </a:ext>
            </a:extLst>
          </p:cNvPr>
          <p:cNvSpPr/>
          <p:nvPr/>
        </p:nvSpPr>
        <p:spPr>
          <a:xfrm>
            <a:off x="834431" y="2937973"/>
            <a:ext cx="1521616" cy="71038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 Определение занятия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458B52C-7995-411E-920C-30CD218EC3FA}"/>
              </a:ext>
            </a:extLst>
          </p:cNvPr>
          <p:cNvSpPr/>
          <p:nvPr/>
        </p:nvSpPr>
        <p:spPr>
          <a:xfrm>
            <a:off x="7349802" y="2627643"/>
            <a:ext cx="1418539" cy="9726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Проверка инвентаря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CAAD450-C332-4404-A028-03B351D5693C}"/>
              </a:ext>
            </a:extLst>
          </p:cNvPr>
          <p:cNvSpPr/>
          <p:nvPr/>
        </p:nvSpPr>
        <p:spPr>
          <a:xfrm>
            <a:off x="9381950" y="2627642"/>
            <a:ext cx="1418538" cy="97267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Расстановка инвентаря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8E13D41E-2066-490C-894A-69FD2624B999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356047" y="3293164"/>
            <a:ext cx="50818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C7769ACA-C8EC-4644-B112-FE8B791AAC3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677526" y="3162019"/>
            <a:ext cx="797339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BBB89CFF-916A-4E11-B030-E677524FEF3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734821" y="3088985"/>
            <a:ext cx="614981" cy="249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AC4F70AF-83CC-4E3A-B674-7A25FC7BB5A4}"/>
              </a:ext>
            </a:extLst>
          </p:cNvPr>
          <p:cNvCxnSpPr>
            <a:cxnSpLocks/>
          </p:cNvCxnSpPr>
          <p:nvPr/>
        </p:nvCxnSpPr>
        <p:spPr>
          <a:xfrm>
            <a:off x="8755676" y="3162019"/>
            <a:ext cx="614981" cy="249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28">
            <a:extLst>
              <a:ext uri="{FF2B5EF4-FFF2-40B4-BE49-F238E27FC236}">
                <a16:creationId xmlns:a16="http://schemas.microsoft.com/office/drawing/2014/main" xmlns="" id="{92A2EC70-0533-4788-A810-9FAE111CFC87}"/>
              </a:ext>
            </a:extLst>
          </p:cNvPr>
          <p:cNvGrpSpPr/>
          <p:nvPr/>
        </p:nvGrpSpPr>
        <p:grpSpPr>
          <a:xfrm>
            <a:off x="10719679" y="831222"/>
            <a:ext cx="1392447" cy="1018935"/>
            <a:chOff x="827584" y="4149080"/>
            <a:chExt cx="1080081" cy="864096"/>
          </a:xfrm>
        </p:grpSpPr>
        <p:sp>
          <p:nvSpPr>
            <p:cNvPr id="21" name="Трапеция 20">
              <a:extLst>
                <a:ext uri="{FF2B5EF4-FFF2-40B4-BE49-F238E27FC236}">
                  <a16:creationId xmlns:a16="http://schemas.microsoft.com/office/drawing/2014/main" xmlns="" id="{B6FE4801-3C51-4A07-AAE5-B8CEB6CF4A1C}"/>
                </a:ext>
              </a:extLst>
            </p:cNvPr>
            <p:cNvSpPr/>
            <p:nvPr/>
          </p:nvSpPr>
          <p:spPr>
            <a:xfrm rot="16200000">
              <a:off x="575584" y="4401176"/>
              <a:ext cx="864000" cy="360000"/>
            </a:xfrm>
            <a:prstGeom prst="trapezoid">
              <a:avLst>
                <a:gd name="adj" fmla="val 5901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Трапеция 21">
              <a:extLst>
                <a:ext uri="{FF2B5EF4-FFF2-40B4-BE49-F238E27FC236}">
                  <a16:creationId xmlns:a16="http://schemas.microsoft.com/office/drawing/2014/main" xmlns="" id="{4D1BD9F7-656B-4EED-B8A6-779151D311D4}"/>
                </a:ext>
              </a:extLst>
            </p:cNvPr>
            <p:cNvSpPr/>
            <p:nvPr/>
          </p:nvSpPr>
          <p:spPr>
            <a:xfrm rot="16200000">
              <a:off x="935664" y="4401080"/>
              <a:ext cx="864000" cy="360000"/>
            </a:xfrm>
            <a:prstGeom prst="trapezoid">
              <a:avLst>
                <a:gd name="adj" fmla="val 5901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Трапеция 22">
              <a:extLst>
                <a:ext uri="{FF2B5EF4-FFF2-40B4-BE49-F238E27FC236}">
                  <a16:creationId xmlns:a16="http://schemas.microsoft.com/office/drawing/2014/main" xmlns="" id="{8D7B58F9-C30E-47A7-991E-D5B20ECAA275}"/>
                </a:ext>
              </a:extLst>
            </p:cNvPr>
            <p:cNvSpPr/>
            <p:nvPr/>
          </p:nvSpPr>
          <p:spPr>
            <a:xfrm rot="16200000">
              <a:off x="1295665" y="4401080"/>
              <a:ext cx="864000" cy="360000"/>
            </a:xfrm>
            <a:prstGeom prst="trapezoid">
              <a:avLst>
                <a:gd name="adj" fmla="val 5901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CFCE20B5-97DE-4628-82EC-164DD449BEF4}"/>
                </a:ext>
              </a:extLst>
            </p:cNvPr>
            <p:cNvSpPr/>
            <p:nvPr/>
          </p:nvSpPr>
          <p:spPr>
            <a:xfrm>
              <a:off x="827584" y="4509120"/>
              <a:ext cx="1080000" cy="504056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Инструктор по ФК</a:t>
              </a:r>
            </a:p>
          </p:txBody>
        </p:sp>
        <p:sp>
          <p:nvSpPr>
            <p:cNvPr id="25" name="Трапеция 24">
              <a:extLst>
                <a:ext uri="{FF2B5EF4-FFF2-40B4-BE49-F238E27FC236}">
                  <a16:creationId xmlns:a16="http://schemas.microsoft.com/office/drawing/2014/main" xmlns="" id="{D1BB626C-3E6D-4435-B24C-FC4A294547E1}"/>
                </a:ext>
              </a:extLst>
            </p:cNvPr>
            <p:cNvSpPr/>
            <p:nvPr/>
          </p:nvSpPr>
          <p:spPr>
            <a:xfrm>
              <a:off x="845704" y="4451528"/>
              <a:ext cx="1044000" cy="12960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892F6666-3818-4C6D-A2EE-1CDA47EAEA38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11300" y="2251355"/>
            <a:ext cx="464218" cy="752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B6E3C56E-CF10-4490-BEE9-BBEBE3684267}"/>
              </a:ext>
            </a:extLst>
          </p:cNvPr>
          <p:cNvCxnSpPr>
            <a:cxnSpLocks/>
          </p:cNvCxnSpPr>
          <p:nvPr/>
        </p:nvCxnSpPr>
        <p:spPr>
          <a:xfrm flipV="1">
            <a:off x="10779238" y="1889735"/>
            <a:ext cx="733417" cy="1048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42807AD-B605-4EF0-B732-896D4BD422E0}"/>
              </a:ext>
            </a:extLst>
          </p:cNvPr>
          <p:cNvCxnSpPr/>
          <p:nvPr/>
        </p:nvCxnSpPr>
        <p:spPr>
          <a:xfrm>
            <a:off x="834431" y="3965855"/>
            <a:ext cx="1406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45CD596B-479D-455A-A70D-7609A3DE9722}"/>
              </a:ext>
            </a:extLst>
          </p:cNvPr>
          <p:cNvCxnSpPr>
            <a:cxnSpLocks/>
          </p:cNvCxnSpPr>
          <p:nvPr/>
        </p:nvCxnSpPr>
        <p:spPr>
          <a:xfrm>
            <a:off x="2864243" y="3965855"/>
            <a:ext cx="18132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CDC804A4-CCB7-45D3-A22D-254F94F77108}"/>
              </a:ext>
            </a:extLst>
          </p:cNvPr>
          <p:cNvCxnSpPr>
            <a:cxnSpLocks/>
          </p:cNvCxnSpPr>
          <p:nvPr/>
        </p:nvCxnSpPr>
        <p:spPr>
          <a:xfrm>
            <a:off x="5522822" y="3965855"/>
            <a:ext cx="1188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3153B1E3-34BD-44EC-ADDE-50525E369FCF}"/>
              </a:ext>
            </a:extLst>
          </p:cNvPr>
          <p:cNvCxnSpPr>
            <a:cxnSpLocks/>
          </p:cNvCxnSpPr>
          <p:nvPr/>
        </p:nvCxnSpPr>
        <p:spPr>
          <a:xfrm>
            <a:off x="9370657" y="3998844"/>
            <a:ext cx="14185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A78BB925-F14A-4FFE-A298-44D3D3336FAF}"/>
              </a:ext>
            </a:extLst>
          </p:cNvPr>
          <p:cNvCxnSpPr>
            <a:cxnSpLocks/>
          </p:cNvCxnSpPr>
          <p:nvPr/>
        </p:nvCxnSpPr>
        <p:spPr>
          <a:xfrm>
            <a:off x="2240871" y="4410355"/>
            <a:ext cx="6233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6CDCE11E-01DA-40E9-AE11-38F2A9E87388}"/>
              </a:ext>
            </a:extLst>
          </p:cNvPr>
          <p:cNvCxnSpPr>
            <a:cxnSpLocks/>
          </p:cNvCxnSpPr>
          <p:nvPr/>
        </p:nvCxnSpPr>
        <p:spPr>
          <a:xfrm flipV="1">
            <a:off x="4674164" y="4427198"/>
            <a:ext cx="88651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A28A7CD9-0323-4AB2-9142-741B88BF9352}"/>
              </a:ext>
            </a:extLst>
          </p:cNvPr>
          <p:cNvCxnSpPr>
            <a:cxnSpLocks/>
          </p:cNvCxnSpPr>
          <p:nvPr/>
        </p:nvCxnSpPr>
        <p:spPr>
          <a:xfrm flipV="1">
            <a:off x="6734821" y="4410355"/>
            <a:ext cx="614981" cy="6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B974D6D8-544F-4CB3-9806-D598BC412BCA}"/>
              </a:ext>
            </a:extLst>
          </p:cNvPr>
          <p:cNvCxnSpPr>
            <a:cxnSpLocks/>
          </p:cNvCxnSpPr>
          <p:nvPr/>
        </p:nvCxnSpPr>
        <p:spPr>
          <a:xfrm flipH="1" flipV="1">
            <a:off x="10779238" y="3982698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C8869AED-B7AA-48B5-9B62-0C49AEBD4929}"/>
              </a:ext>
            </a:extLst>
          </p:cNvPr>
          <p:cNvCxnSpPr>
            <a:cxnSpLocks/>
          </p:cNvCxnSpPr>
          <p:nvPr/>
        </p:nvCxnSpPr>
        <p:spPr>
          <a:xfrm flipH="1" flipV="1">
            <a:off x="9388828" y="3982698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D063B710-07F3-4F22-8002-8234AC8EE6E9}"/>
              </a:ext>
            </a:extLst>
          </p:cNvPr>
          <p:cNvCxnSpPr>
            <a:cxnSpLocks/>
          </p:cNvCxnSpPr>
          <p:nvPr/>
        </p:nvCxnSpPr>
        <p:spPr>
          <a:xfrm flipH="1" flipV="1">
            <a:off x="6697853" y="3940456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6D83B76D-B43A-4B3B-BE48-DF46F4276CE7}"/>
              </a:ext>
            </a:extLst>
          </p:cNvPr>
          <p:cNvCxnSpPr>
            <a:cxnSpLocks/>
          </p:cNvCxnSpPr>
          <p:nvPr/>
        </p:nvCxnSpPr>
        <p:spPr>
          <a:xfrm flipH="1" flipV="1">
            <a:off x="5560682" y="3965855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BEDDD618-1E36-4858-AAD4-C163B270EE96}"/>
              </a:ext>
            </a:extLst>
          </p:cNvPr>
          <p:cNvCxnSpPr>
            <a:cxnSpLocks/>
          </p:cNvCxnSpPr>
          <p:nvPr/>
        </p:nvCxnSpPr>
        <p:spPr>
          <a:xfrm flipH="1" flipV="1">
            <a:off x="4664206" y="3940456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6083BD42-859F-477D-87C8-33AF8E405CA3}"/>
              </a:ext>
            </a:extLst>
          </p:cNvPr>
          <p:cNvCxnSpPr>
            <a:cxnSpLocks/>
          </p:cNvCxnSpPr>
          <p:nvPr/>
        </p:nvCxnSpPr>
        <p:spPr>
          <a:xfrm flipH="1" flipV="1">
            <a:off x="2863689" y="3940456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F060AFDD-C927-46B6-8108-0186523666A1}"/>
              </a:ext>
            </a:extLst>
          </p:cNvPr>
          <p:cNvCxnSpPr>
            <a:cxnSpLocks/>
          </p:cNvCxnSpPr>
          <p:nvPr/>
        </p:nvCxnSpPr>
        <p:spPr>
          <a:xfrm flipH="1" flipV="1">
            <a:off x="2225268" y="3982698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8255B65-17FA-46BA-959E-D5E85396DAF2}"/>
              </a:ext>
            </a:extLst>
          </p:cNvPr>
          <p:cNvSpPr txBox="1"/>
          <p:nvPr/>
        </p:nvSpPr>
        <p:spPr>
          <a:xfrm>
            <a:off x="968616" y="4099701"/>
            <a:ext cx="114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 минуты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BE4945D-67C7-4D73-BE03-851461AB7D5D}"/>
              </a:ext>
            </a:extLst>
          </p:cNvPr>
          <p:cNvSpPr txBox="1"/>
          <p:nvPr/>
        </p:nvSpPr>
        <p:spPr>
          <a:xfrm>
            <a:off x="3242908" y="4041023"/>
            <a:ext cx="114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 минуты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92BFC7B-6EAD-42DC-A51F-C3B428A0BCDF}"/>
              </a:ext>
            </a:extLst>
          </p:cNvPr>
          <p:cNvSpPr txBox="1"/>
          <p:nvPr/>
        </p:nvSpPr>
        <p:spPr>
          <a:xfrm>
            <a:off x="5655240" y="4032701"/>
            <a:ext cx="10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 минут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F0F7377-15F6-4D22-A899-D73DA4DFCAC2}"/>
              </a:ext>
            </a:extLst>
          </p:cNvPr>
          <p:cNvSpPr txBox="1"/>
          <p:nvPr/>
        </p:nvSpPr>
        <p:spPr>
          <a:xfrm>
            <a:off x="9594891" y="4003439"/>
            <a:ext cx="10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 минут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442CAC1-27E6-401D-8E9D-417550DAA070}"/>
              </a:ext>
            </a:extLst>
          </p:cNvPr>
          <p:cNvSpPr txBox="1"/>
          <p:nvPr/>
        </p:nvSpPr>
        <p:spPr>
          <a:xfrm>
            <a:off x="328639" y="4557259"/>
            <a:ext cx="509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Общее </a:t>
            </a:r>
            <a:r>
              <a:rPr lang="ru-RU"/>
              <a:t>время протекания </a:t>
            </a:r>
            <a:r>
              <a:rPr lang="ru-RU" dirty="0"/>
              <a:t>процесса =  23 минуты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80D9E15D-A3DB-4A37-8B13-F10575C4E745}"/>
              </a:ext>
            </a:extLst>
          </p:cNvPr>
          <p:cNvCxnSpPr>
            <a:cxnSpLocks/>
          </p:cNvCxnSpPr>
          <p:nvPr/>
        </p:nvCxnSpPr>
        <p:spPr>
          <a:xfrm flipH="1" flipV="1">
            <a:off x="7348588" y="3942008"/>
            <a:ext cx="9958" cy="444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83B8ECD-9A5E-47B5-AE3C-7A19019F1815}"/>
              </a:ext>
            </a:extLst>
          </p:cNvPr>
          <p:cNvCxnSpPr>
            <a:cxnSpLocks/>
          </p:cNvCxnSpPr>
          <p:nvPr/>
        </p:nvCxnSpPr>
        <p:spPr>
          <a:xfrm>
            <a:off x="7337137" y="3982698"/>
            <a:ext cx="14185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96BCD07C-30F0-48F0-B941-8630E864B8EC}"/>
              </a:ext>
            </a:extLst>
          </p:cNvPr>
          <p:cNvCxnSpPr>
            <a:cxnSpLocks/>
          </p:cNvCxnSpPr>
          <p:nvPr/>
        </p:nvCxnSpPr>
        <p:spPr>
          <a:xfrm flipV="1">
            <a:off x="8742218" y="4427199"/>
            <a:ext cx="656568" cy="201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8D9CA932-54D2-4018-9243-F02E0E04493B}"/>
              </a:ext>
            </a:extLst>
          </p:cNvPr>
          <p:cNvCxnSpPr>
            <a:cxnSpLocks/>
          </p:cNvCxnSpPr>
          <p:nvPr/>
        </p:nvCxnSpPr>
        <p:spPr>
          <a:xfrm flipV="1">
            <a:off x="8730254" y="4007146"/>
            <a:ext cx="15464" cy="461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11EA4B6-26C9-4603-AB19-0174FD81C3E8}"/>
              </a:ext>
            </a:extLst>
          </p:cNvPr>
          <p:cNvSpPr txBox="1"/>
          <p:nvPr/>
        </p:nvSpPr>
        <p:spPr>
          <a:xfrm>
            <a:off x="7570571" y="3990740"/>
            <a:ext cx="107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 минут</a:t>
            </a:r>
          </a:p>
        </p:txBody>
      </p:sp>
      <p:sp>
        <p:nvSpPr>
          <p:cNvPr id="52" name="Облако 51">
            <a:extLst>
              <a:ext uri="{FF2B5EF4-FFF2-40B4-BE49-F238E27FC236}">
                <a16:creationId xmlns:a16="http://schemas.microsoft.com/office/drawing/2014/main" xmlns="" id="{6AFF3DE2-B653-4972-B936-059339EBDC95}"/>
              </a:ext>
            </a:extLst>
          </p:cNvPr>
          <p:cNvSpPr/>
          <p:nvPr/>
        </p:nvSpPr>
        <p:spPr>
          <a:xfrm>
            <a:off x="3054316" y="1748121"/>
            <a:ext cx="1224136" cy="64807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53" name="Облако 52">
            <a:extLst>
              <a:ext uri="{FF2B5EF4-FFF2-40B4-BE49-F238E27FC236}">
                <a16:creationId xmlns:a16="http://schemas.microsoft.com/office/drawing/2014/main" xmlns="" id="{A3F33200-F9DC-4F41-A4B9-007417BB0EB0}"/>
              </a:ext>
            </a:extLst>
          </p:cNvPr>
          <p:cNvSpPr/>
          <p:nvPr/>
        </p:nvSpPr>
        <p:spPr>
          <a:xfrm>
            <a:off x="5480887" y="1796943"/>
            <a:ext cx="1224136" cy="64807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54" name="Облако 53">
            <a:extLst>
              <a:ext uri="{FF2B5EF4-FFF2-40B4-BE49-F238E27FC236}">
                <a16:creationId xmlns:a16="http://schemas.microsoft.com/office/drawing/2014/main" xmlns="" id="{36E6E0C0-46B9-42BD-8732-05AB616E941D}"/>
              </a:ext>
            </a:extLst>
          </p:cNvPr>
          <p:cNvSpPr/>
          <p:nvPr/>
        </p:nvSpPr>
        <p:spPr>
          <a:xfrm>
            <a:off x="7506118" y="1796943"/>
            <a:ext cx="1224136" cy="64807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3,4</a:t>
            </a:r>
          </a:p>
        </p:txBody>
      </p:sp>
      <p:graphicFrame>
        <p:nvGraphicFramePr>
          <p:cNvPr id="55" name="Таблица 54">
            <a:extLst>
              <a:ext uri="{FF2B5EF4-FFF2-40B4-BE49-F238E27FC236}">
                <a16:creationId xmlns:a16="http://schemas.microsoft.com/office/drawing/2014/main" xmlns="" id="{01F98501-F78F-4787-A927-CAAEE6A76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548245"/>
              </p:ext>
            </p:extLst>
          </p:nvPr>
        </p:nvGraphicFramePr>
        <p:xfrm>
          <a:off x="388770" y="4976359"/>
          <a:ext cx="11686052" cy="1920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686052">
                  <a:extLst>
                    <a:ext uri="{9D8B030D-6E8A-4147-A177-3AD203B41FA5}">
                      <a16:colId xmlns:a16="http://schemas.microsoft.com/office/drawing/2014/main" xmlns="" val="821961167"/>
                    </a:ext>
                  </a:extLst>
                </a:gridCol>
              </a:tblGrid>
              <a:tr h="4238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1. Создать электронный файл (</a:t>
                      </a:r>
                      <a:r>
                        <a:rPr lang="en-US" sz="1400" dirty="0">
                          <a:effectLst/>
                        </a:rPr>
                        <a:t>EXCEL</a:t>
                      </a:r>
                      <a:r>
                        <a:rPr lang="ru-RU" sz="1400" dirty="0">
                          <a:effectLst/>
                        </a:rPr>
                        <a:t>), занести в него список занятий и перечень инвентаря к ним. Перед началом занятия выбирать тему к ней автоматически будет «подтягиваться» список необходимого оборудования. Это позволит сократить время на подбор оборудования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4" marR="52574" marT="0" marB="0"/>
                </a:tc>
                <a:extLst>
                  <a:ext uri="{0D108BD9-81ED-4DB2-BD59-A6C34878D82A}">
                    <a16:rowId xmlns:a16="http://schemas.microsoft.com/office/drawing/2014/main" xmlns="" val="2079253280"/>
                  </a:ext>
                </a:extLst>
              </a:tr>
              <a:tr h="31309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2.Внедрение системы 5С в зоне хранения инвентаря (убрать не используемое оборудование, часто используемое разместить в зале, внедрить стандарт размещения инвентаря)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4" marR="52574" marT="0" marB="0"/>
                </a:tc>
                <a:extLst>
                  <a:ext uri="{0D108BD9-81ED-4DB2-BD59-A6C34878D82A}">
                    <a16:rowId xmlns:a16="http://schemas.microsoft.com/office/drawing/2014/main" xmlns="" val="3771586954"/>
                  </a:ext>
                </a:extLst>
              </a:tr>
              <a:tr h="2307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3. Переместить стеллажи с инвентарем в зал и сделать разметку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4" marR="52574" marT="0" marB="0"/>
                </a:tc>
                <a:extLst>
                  <a:ext uri="{0D108BD9-81ED-4DB2-BD59-A6C34878D82A}">
                    <a16:rowId xmlns:a16="http://schemas.microsoft.com/office/drawing/2014/main" xmlns="" val="3530735415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4. Поменять этапы местами. Сначала проводить проверку оборудования и только исправный инвентарь нести в зал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74" marR="52574" marT="0" marB="0"/>
                </a:tc>
                <a:extLst>
                  <a:ext uri="{0D108BD9-81ED-4DB2-BD59-A6C34878D82A}">
                    <a16:rowId xmlns:a16="http://schemas.microsoft.com/office/drawing/2014/main" xmlns="" val="3987870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157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428</Words>
  <Application>Microsoft Office PowerPoint</Application>
  <PresentationFormat>Произвольный</PresentationFormat>
  <Paragraphs>68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</dc:creator>
  <cp:lastModifiedBy>ДОУ</cp:lastModifiedBy>
  <cp:revision>11</cp:revision>
  <dcterms:created xsi:type="dcterms:W3CDTF">2022-10-07T15:08:08Z</dcterms:created>
  <dcterms:modified xsi:type="dcterms:W3CDTF">2023-04-10T11:40:10Z</dcterms:modified>
</cp:coreProperties>
</file>