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F4BF2-C1BD-4071-97C7-A1E7807FCDA4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28E67-C9A3-4572-885C-532C3693D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2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28E67-C9A3-4572-885C-532C3693D8E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8944D-7B05-75A9-753B-7CC39A1D3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4F786C-E41A-CAD8-3AE0-C32D28087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5C8FE-153A-B165-161C-D341E52C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1586A7-FA3D-EB88-9493-308864D0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5074A2-C686-B6B6-F06B-6AEFED38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0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7258F-A059-9A08-A82C-4033DFD6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DC3D63-1778-6623-BE2F-A346554ED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0F594-448A-3695-AF43-B4A5D98C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5CEAAC-B949-9095-DC25-AFE106DB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8624F6-2ECC-3B4B-CBA7-FB2DA844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7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6AA27F-3A6D-274E-0785-5535E0E5E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6B7AA4-1B8B-1E60-A9D2-A41D151A3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60274F-AE29-C36A-2936-26377823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39A1BC-17D4-35F0-A5C2-073483FB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5E24AC-EB0F-E2FD-6FB2-AE92047D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1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6277C-5C63-17B2-2C62-516605A9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17B78-5C4C-F6EC-FDEC-0FFDE4B6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2EB00B-0890-933B-B332-80AD992E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E5FD62-C481-5FB1-ADA2-1CF09722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37F76C-76CD-8E1A-7948-229C07F9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3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EBF99-214E-FA05-CD10-9132AA28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941157-933C-4F99-069D-F8B29A390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036A10-E7F6-5ADF-6011-EA6EFF35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7FB35-DCF9-3F3E-F93A-CD8C0D47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3D1727-B280-9635-7536-FDFF3879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7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4078E-BACD-8CC4-B954-E47F075C8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471845-8361-8D68-69D9-AB08623E4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C1D5FA-867B-FA5D-4890-F7665D43E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0BBEFA-3FFD-2DC8-6F34-AFCEF18A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CEEF83-D8EA-6C03-99CF-13C33350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592F14-608E-AFFE-B4BD-5687E118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1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161E8-8CB1-DF62-33A2-1F1829BB5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B3B477-0736-0633-05F8-6EAA0226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61D55C-4617-55B0-A890-0FDE230FF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EB8622-554A-B48C-B862-2582CAEBB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3AC125-21E9-5E09-135C-763AFD2EC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4880B5-4F89-F745-10FE-36282A58F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53F68D-7940-D227-16C8-8CA75FB9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F0B37-94D2-7C52-9BC8-AE4846B4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8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DECDE-4884-5830-D920-94E7DB01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4F0AF99-39C4-2328-0BD8-380204B3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1AE490-8DEE-D892-1608-92B7EDA4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3AB0DA-709A-D683-CD55-E1DE1035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1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CF603B-A912-F963-AF12-653789F1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A7D642-9DBA-1FD5-1E38-0C15EA16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CEC7B9-78C4-FAD1-A4AA-63994D7A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92755-4522-054A-0A97-1EC2EDC4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F2933-57AC-B0E1-77E1-42F492B06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2C6031-5E19-F3D1-3B5D-A064E67A5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67471A-D54E-7C1D-62A0-620EE773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059989-511C-AFAF-ACBC-8F5EC6E3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94D7F2-125C-D7D1-A042-CD0F154E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6D85D-8A98-821F-A72A-FDD55841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E5C5E53-F1F1-67DF-1F4F-8B434D511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E2D44F-F0DE-F4F1-6AF6-6F60E868A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9B8BDC-AA00-308E-44DD-EF270288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76AD71-9E00-BC15-7A55-EC52939F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8C3FCD-F549-5B63-0640-990B71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5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1A278-D2A5-AF20-1ECE-022E3FA0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3BF528-E1F9-5018-13B2-703650653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BD7CAA-A546-DD66-EBFB-B9BFB4036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367A-DB87-4A1C-96F9-EAB61B81B20C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3A04AF-90AE-212A-2447-5FF73D740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630BBB-09CB-0879-0CD8-9D227B45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823E-E546-4043-9D35-7175D4A7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22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623BF8-7C36-65F9-D10B-81C1071DE8E5}"/>
              </a:ext>
            </a:extLst>
          </p:cNvPr>
          <p:cNvSpPr txBox="1"/>
          <p:nvPr/>
        </p:nvSpPr>
        <p:spPr>
          <a:xfrm>
            <a:off x="2556553" y="423593"/>
            <a:ext cx="7839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nstantia" panose="02030602050306030303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dirty="0">
                <a:latin typeface="Constantia" panose="02030602050306030303" pitchFamily="18" charset="0"/>
              </a:rPr>
              <a:t>«Детский сад № 343»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72B0D0-A957-E619-96E8-33C3FB748C01}"/>
              </a:ext>
            </a:extLst>
          </p:cNvPr>
          <p:cNvSpPr txBox="1"/>
          <p:nvPr/>
        </p:nvSpPr>
        <p:spPr>
          <a:xfrm>
            <a:off x="2677741" y="1508131"/>
            <a:ext cx="78391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Constantia" panose="02030602050306030303" pitchFamily="18" charset="0"/>
              </a:rPr>
              <a:t>ВВЕДЕНИЕ В ПРОЦЕСС ИСПОЛЬЗОВАНИЯ БЕРЕЖЛИВЫХ ТЕХНОЛОГИЙ В ДОШКОЛЬНОМ ОБРАЗОВАНИИ</a:t>
            </a:r>
          </a:p>
          <a:p>
            <a:pPr algn="ctr"/>
            <a:r>
              <a:rPr lang="ru-RU" sz="2800" b="1" dirty="0">
                <a:solidFill>
                  <a:srgbClr val="7030A0"/>
                </a:solidFill>
                <a:latin typeface="Constantia" panose="02030602050306030303" pitchFamily="18" charset="0"/>
              </a:rPr>
              <a:t>(ПОТЕРИ)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3ED5A9-FBD4-D115-EE6D-D3D35AE3CDA2}"/>
              </a:ext>
            </a:extLst>
          </p:cNvPr>
          <p:cNvSpPr txBox="1"/>
          <p:nvPr/>
        </p:nvSpPr>
        <p:spPr>
          <a:xfrm>
            <a:off x="3724857" y="4703538"/>
            <a:ext cx="7185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Constantia" panose="02030602050306030303" pitchFamily="18" charset="0"/>
              </a:rPr>
              <a:t>Подготовила:</a:t>
            </a:r>
          </a:p>
          <a:p>
            <a:pPr algn="r"/>
            <a:r>
              <a:rPr lang="ru-RU" b="1" dirty="0">
                <a:latin typeface="Constantia" panose="02030602050306030303" pitchFamily="18" charset="0"/>
              </a:rPr>
              <a:t>Некрасова К.А., старший воспитатель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2EF511-77AC-440D-5AF8-A74BE231E6C3}"/>
              </a:ext>
            </a:extLst>
          </p:cNvPr>
          <p:cNvSpPr txBox="1"/>
          <p:nvPr/>
        </p:nvSpPr>
        <p:spPr>
          <a:xfrm>
            <a:off x="2883614" y="5975363"/>
            <a:ext cx="7185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nstantia" panose="02030602050306030303" pitchFamily="18" charset="0"/>
              </a:rPr>
              <a:t>г.  Нижний Новгород,</a:t>
            </a:r>
          </a:p>
          <a:p>
            <a:pPr algn="ctr"/>
            <a:r>
              <a:rPr lang="ru-RU" dirty="0">
                <a:latin typeface="Constantia" panose="02030602050306030303" pitchFamily="18" charset="0"/>
              </a:rPr>
              <a:t>2023 г.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532113A-4A4B-726B-60F3-6508439C7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133" y="3156905"/>
            <a:ext cx="2706276" cy="3461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500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568503" y="298219"/>
            <a:ext cx="10650877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Переделка и брак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— </a:t>
            </a:r>
            <a:r>
              <a:rPr kumimoji="0" lang="ru-RU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затраты, возникающие из-за производства продукта или услуг с дефектами.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F9BF-CD1A-252A-E93B-EDEEB9E66731}"/>
              </a:ext>
            </a:extLst>
          </p:cNvPr>
          <p:cNvSpPr txBox="1"/>
          <p:nvPr/>
        </p:nvSpPr>
        <p:spPr>
          <a:xfrm>
            <a:off x="568503" y="1570502"/>
            <a:ext cx="10650877" cy="483209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1) Воспитатель разработал настольную игру по экологии, распечатал на цветном принтере игровое поле и карточки к нему. Игра вызвала неподдельный интерес у воспитанников, но очень быстро пришла в негодность. Некоторые карточки пришлось распечатывать ещё раз.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...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2) Воспитатель провел традиционное занятие по окружающему миру на тему «Мой город», показал фото и назвал достопримечательности Нижнего </a:t>
            </a:r>
            <a:r>
              <a:rPr lang="ru-RU" sz="2200" dirty="0">
                <a:solidFill>
                  <a:prstClr val="black"/>
                </a:solidFill>
                <a:latin typeface="Constantia" panose="02030602050306030303" pitchFamily="18" charset="0"/>
              </a:rPr>
              <a:t>Новгорода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 Однако через две недели воспитанники не смогли вспомнить ни одной достопримечательности, кроме Кремля.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108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E87D27-81DF-346E-6B04-773022F0DE99}"/>
              </a:ext>
            </a:extLst>
          </p:cNvPr>
          <p:cNvSpPr txBox="1"/>
          <p:nvPr/>
        </p:nvSpPr>
        <p:spPr>
          <a:xfrm>
            <a:off x="3047144" y="154380"/>
            <a:ext cx="6097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Дополнительные виды потерь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60B5D-F254-0EF6-5E19-C86C919F6BAF}"/>
              </a:ext>
            </a:extLst>
          </p:cNvPr>
          <p:cNvSpPr txBox="1"/>
          <p:nvPr/>
        </p:nvSpPr>
        <p:spPr>
          <a:xfrm>
            <a:off x="534255" y="810381"/>
            <a:ext cx="10572109" cy="330859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9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Перегрузка</a:t>
            </a:r>
            <a:r>
              <a:rPr lang="ru-RU" sz="1900" dirty="0">
                <a:latin typeface="Constantia" panose="02030602050306030303" pitchFamily="18" charset="0"/>
              </a:rPr>
              <a:t> — излишняя загруженность оборудования или сотрудников, возникающая при работе с большей скоростью или темпом и с большими усилиями в течение долгого периода времени по сравнению с расчетной нормативной нагрузкой.</a:t>
            </a:r>
          </a:p>
          <a:p>
            <a:pPr algn="just"/>
            <a:r>
              <a:rPr lang="ru-RU" sz="1900" b="1" u="sng" dirty="0">
                <a:solidFill>
                  <a:srgbClr val="7030A0"/>
                </a:solidFill>
                <a:latin typeface="Constantia" panose="02030602050306030303" pitchFamily="18" charset="0"/>
              </a:rPr>
              <a:t>Выход из ситуации: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регламентация обязательной документации педагога, исключение ведения необязательной документации;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обеспечение педагогов оборудованием и средствами обучения в полном объеме;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разработка визуализированного годового планирования деятельности педагога (например, оранжевым выделить наиболее напряженные периоды – подготовка к праздникам, педагогическая диагностика);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создание виртуального методического кабинета и т.д.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76725-AFA8-4DCE-AEE9-5ACB164D7FED}"/>
              </a:ext>
            </a:extLst>
          </p:cNvPr>
          <p:cNvSpPr txBox="1"/>
          <p:nvPr/>
        </p:nvSpPr>
        <p:spPr>
          <a:xfrm>
            <a:off x="534255" y="4272185"/>
            <a:ext cx="10572109" cy="243143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9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Незадействованный потенциал персонала </a:t>
            </a:r>
            <a:r>
              <a:rPr lang="ru-RU" sz="1900" dirty="0">
                <a:latin typeface="Constantia" panose="02030602050306030303" pitchFamily="18" charset="0"/>
              </a:rPr>
              <a:t>— неспособность руководства организации в полной мере использовать талант и компетенции сотрудников.</a:t>
            </a:r>
          </a:p>
          <a:p>
            <a:pPr algn="just"/>
            <a:r>
              <a:rPr lang="ru-RU" sz="1900" b="1" u="sng" dirty="0">
                <a:solidFill>
                  <a:srgbClr val="7030A0"/>
                </a:solidFill>
                <a:latin typeface="Constantia" panose="02030602050306030303" pitchFamily="18" charset="0"/>
              </a:rPr>
              <a:t>Выход из ситуации: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изучение индивидуальных профессиональных интересов;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привлечение педагогов  к работе творческих групп;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методическое сопровождение участия педагогов в конкурсах профессионального мастерства;</a:t>
            </a:r>
          </a:p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sz="1900" dirty="0">
                <a:latin typeface="Constantia" panose="02030602050306030303" pitchFamily="18" charset="0"/>
              </a:rPr>
              <a:t>создание системы внесения предложений по улучшению и т.д.</a:t>
            </a:r>
          </a:p>
        </p:txBody>
      </p:sp>
    </p:spTree>
    <p:extLst>
      <p:ext uri="{BB962C8B-B14F-4D97-AF65-F5344CB8AC3E}">
        <p14:creationId xmlns:p14="http://schemas.microsoft.com/office/powerpoint/2010/main" val="384194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52937A-8325-9BEA-8175-7F8412C0D9B7}"/>
              </a:ext>
            </a:extLst>
          </p:cNvPr>
          <p:cNvSpPr txBox="1"/>
          <p:nvPr/>
        </p:nvSpPr>
        <p:spPr>
          <a:xfrm>
            <a:off x="1089061" y="406165"/>
            <a:ext cx="1000702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Подумаем, какие виды потерь возникают в процессе учета результатов освоения ООП ДО детьми?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(проведение педагогического </a:t>
            </a:r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мониторинга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697CD-5535-8176-3D4B-0D326D3F8789}"/>
              </a:ext>
            </a:extLst>
          </p:cNvPr>
          <p:cNvSpPr txBox="1"/>
          <p:nvPr/>
        </p:nvSpPr>
        <p:spPr>
          <a:xfrm>
            <a:off x="1089061" y="2147567"/>
            <a:ext cx="10007027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Consolas" panose="020B0609020204030204" pitchFamily="49" charset="0"/>
              </a:rPr>
              <a:t>Воспитатель находится на рабочем месте. Воспитатель идет в методический кабинет за бланками для диагностики. Старший воспитатель по запросу воспитателя распечатывает в методическом кабинете бланки. Воспитатель возвращается на рабочее место и заполняет бланки вручную (5 образовательных областей, 8 – 17 критериев) с помощью цветных карандашей. Воспитатель передает бланки для заполнения музыкальному руководителю и инструктору по физической культуре и ждет заполнения. Воспитатель на калькуляторе считает % освоения ООП ДО каждым ребенком и % детей в группе, освоивших ООП ДО по каждому критерию. Воспитатель делает копию заполненных бланков для старшего воспитателя.</a:t>
            </a:r>
          </a:p>
        </p:txBody>
      </p:sp>
    </p:spTree>
    <p:extLst>
      <p:ext uri="{BB962C8B-B14F-4D97-AF65-F5344CB8AC3E}">
        <p14:creationId xmlns:p14="http://schemas.microsoft.com/office/powerpoint/2010/main" val="206779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173F69-D022-FABD-6695-12C7EA460D84}"/>
              </a:ext>
            </a:extLst>
          </p:cNvPr>
          <p:cNvSpPr txBox="1"/>
          <p:nvPr/>
        </p:nvSpPr>
        <p:spPr>
          <a:xfrm>
            <a:off x="2270588" y="2050568"/>
            <a:ext cx="825014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Constantia" panose="02030602050306030303" pitchFamily="18" charset="0"/>
              </a:rPr>
              <a:t>СЕГОДНЯ МЫ НАУЧИЛИСЬ ВЫЯВЛЯТЬ ПОТЕРИ И СТАЛИ НА ШАГ БЛИЖЕ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Constantia" panose="02030602050306030303" pitchFamily="18" charset="0"/>
              </a:rPr>
              <a:t>К НАШЕЙ ЦЕЛИ – ВНЕДРЕНИЮ БЕРЕЖЛИВЫХ ТЕХНОЛОГИЙ В ДЕЯТЕЛЬНОСТЬ НАШЕГО ДЕТСКОГО САДА!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560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39FC2A-AD5B-6C9F-0C8C-DBC3366411EC}"/>
              </a:ext>
            </a:extLst>
          </p:cNvPr>
          <p:cNvSpPr txBox="1"/>
          <p:nvPr/>
        </p:nvSpPr>
        <p:spPr>
          <a:xfrm>
            <a:off x="791110" y="309704"/>
            <a:ext cx="10407722" cy="14465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7030A0"/>
                </a:solidFill>
                <a:latin typeface="Constantia" panose="02030602050306030303" pitchFamily="18" charset="0"/>
              </a:rPr>
              <a:t>Бережливое производство (</a:t>
            </a:r>
            <a:r>
              <a:rPr lang="en-US" sz="2200" b="1" dirty="0">
                <a:solidFill>
                  <a:srgbClr val="7030A0"/>
                </a:solidFill>
                <a:latin typeface="Constantia" panose="02030602050306030303" pitchFamily="18" charset="0"/>
              </a:rPr>
              <a:t>«lean production»</a:t>
            </a:r>
            <a:r>
              <a:rPr lang="ru-RU" sz="2200" b="1" dirty="0">
                <a:solidFill>
                  <a:srgbClr val="7030A0"/>
                </a:solidFill>
                <a:latin typeface="Constantia" panose="02030602050306030303" pitchFamily="18" charset="0"/>
              </a:rPr>
              <a:t>) </a:t>
            </a:r>
            <a:r>
              <a:rPr lang="ru-RU" sz="2200" dirty="0">
                <a:latin typeface="Constantia" panose="02030602050306030303" pitchFamily="18" charset="0"/>
              </a:rPr>
              <a:t>– направление менеджмента, обеспечивающее конкурентоспособность предприятия за счет выпуска продукции (оказания услуг) в количестве необходимом заказчику, с высоким качеством, минимальными затратами ресурсов.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52660-DE5F-82BE-8AE8-14E4C25A4742}"/>
              </a:ext>
            </a:extLst>
          </p:cNvPr>
          <p:cNvSpPr txBox="1"/>
          <p:nvPr/>
        </p:nvSpPr>
        <p:spPr>
          <a:xfrm>
            <a:off x="4856252" y="2002021"/>
            <a:ext cx="618846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onstantia" panose="02030602050306030303" pitchFamily="18" charset="0"/>
              </a:rPr>
              <a:t>	</a:t>
            </a:r>
            <a:r>
              <a:rPr lang="ru-RU" sz="2000" dirty="0">
                <a:latin typeface="Constantia" panose="02030602050306030303" pitchFamily="18" charset="0"/>
              </a:rPr>
              <a:t>Концепция бережливого производства предполагает формирование определенного способа мышления всех сотрудников организации, рассматривая каждый элемент деятельности с точки зрения ценности для потребителя. Прямым следствием данного подхода является ориентация на сокращение всех видов </a:t>
            </a:r>
            <a:r>
              <a:rPr lang="ru-RU" sz="20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потерь.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	Использование бережливых технологий позволяет постоянно повышать удовлетворенность потребителей образовательных услуг и других заинтересованных сторон, увеличивать результативность и эффективность внутренних процессов, упростить организационную структуру и улучшить процессы управления, а также оперативно реагировать на внешние изменения.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CFDC14-7294-C701-58D1-E87249C55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79" y="2457929"/>
            <a:ext cx="4119936" cy="3087205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82006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B6E69A-8710-4DC8-5813-D874826BCA4E}"/>
              </a:ext>
            </a:extLst>
          </p:cNvPr>
          <p:cNvSpPr txBox="1"/>
          <p:nvPr/>
        </p:nvSpPr>
        <p:spPr>
          <a:xfrm>
            <a:off x="1335640" y="245246"/>
            <a:ext cx="9729628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Потери</a:t>
            </a:r>
            <a:r>
              <a:rPr lang="ru-RU" sz="2400" b="1" i="1" dirty="0">
                <a:solidFill>
                  <a:prstClr val="black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onstantia" panose="02030602050306030303" pitchFamily="18" charset="0"/>
              </a:rPr>
              <a:t>-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любые действия, не добавляющие ценности для потребителя, но расходующие время сотрудников и ресурсы организации.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48DA42-1913-BB01-7DBA-282740A6F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582" y="1704002"/>
            <a:ext cx="7132835" cy="4350745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94FF67-6B43-19E6-D03A-829F04A9C141}"/>
              </a:ext>
            </a:extLst>
          </p:cNvPr>
          <p:cNvSpPr txBox="1"/>
          <p:nvPr/>
        </p:nvSpPr>
        <p:spPr>
          <a:xfrm>
            <a:off x="2171698" y="6309908"/>
            <a:ext cx="8149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onstantia" panose="02030602050306030303" pitchFamily="18" charset="0"/>
              </a:rPr>
              <a:t>Классические потери, сформулированные впервые </a:t>
            </a:r>
            <a:r>
              <a:rPr lang="ru-RU" b="1" dirty="0" err="1">
                <a:latin typeface="Constantia" panose="02030602050306030303" pitchFamily="18" charset="0"/>
              </a:rPr>
              <a:t>Тайити</a:t>
            </a:r>
            <a:r>
              <a:rPr lang="ru-RU" b="1" dirty="0">
                <a:latin typeface="Constantia" panose="02030602050306030303" pitchFamily="18" charset="0"/>
              </a:rPr>
              <a:t> Оно</a:t>
            </a:r>
          </a:p>
        </p:txBody>
      </p:sp>
    </p:spTree>
    <p:extLst>
      <p:ext uri="{BB962C8B-B14F-4D97-AF65-F5344CB8AC3E}">
        <p14:creationId xmlns:p14="http://schemas.microsoft.com/office/powerpoint/2010/main" val="226666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1078787" y="452332"/>
            <a:ext cx="10027578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Перепроизводство</a:t>
            </a:r>
            <a:r>
              <a:rPr lang="ru-RU" sz="2400" b="1" i="1" dirty="0">
                <a:latin typeface="Constantia" panose="02030602050306030303" pitchFamily="18" charset="0"/>
              </a:rPr>
              <a:t> </a:t>
            </a:r>
            <a:r>
              <a:rPr lang="ru-RU" sz="2400" dirty="0">
                <a:latin typeface="Constantia" panose="02030602050306030303" pitchFamily="18" charset="0"/>
              </a:rPr>
              <a:t>- производство продуктов или услуг больше (или раньше), чем востребовано заказчиком.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F9BF-CD1A-252A-E93B-EDEEB9E66731}"/>
              </a:ext>
            </a:extLst>
          </p:cNvPr>
          <p:cNvSpPr txBox="1"/>
          <p:nvPr/>
        </p:nvSpPr>
        <p:spPr>
          <a:xfrm>
            <a:off x="1078787" y="1775985"/>
            <a:ext cx="10027577" cy="486287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1) Воспитатель заранее распечатал 20 шаблонов для обрывной аппликации, на занятии присутствовало 12 детей, 8 шаблонов остались невостребованными.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..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Воспитатель старшей группы готовила презентацию на тему «Защитники Отечества». Она случайно увидела в Сети интернет хорошую подборку материалов, посвященную Дню народного единства. Воспитатель решила сделать ещё презентацию к 4 ноября. Однако через 7,5 месяцев воспитатель ушла в ежегодный отпуск на 42 дня и не воспользовалась сделанной презентацией.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8208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729464" y="442058"/>
            <a:ext cx="10479637" cy="110799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Лишние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движения </a:t>
            </a: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— </a:t>
            </a:r>
            <a:r>
              <a:rPr kumimoji="0" lang="ru-RU" sz="22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нерациональное перемещение работников (воспитанников) в течение рабочего дня (все движения человека, которые не задействованы в полезной деятельности). 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917044-ADF6-95AE-9A5D-97D163E504EB}"/>
              </a:ext>
            </a:extLst>
          </p:cNvPr>
          <p:cNvSpPr txBox="1"/>
          <p:nvPr/>
        </p:nvSpPr>
        <p:spPr>
          <a:xfrm>
            <a:off x="729465" y="1775985"/>
            <a:ext cx="10479638" cy="483209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1) Старший воспитатель пригласил в кабинет педагогов, чтобы они получили бланки для педагогической диагностики. Педагоги пришли со своих рабочих мест в методический кабинет за бланками. Взяли бланки и снова вернулись на свои рабочие места.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...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lvl="0" algn="just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</a:t>
            </a:r>
            <a:r>
              <a:rPr lang="ru-RU" sz="2200" dirty="0">
                <a:solidFill>
                  <a:prstClr val="black"/>
                </a:solidFill>
                <a:latin typeface="Constantia" panose="02030602050306030303" pitchFamily="18" charset="0"/>
              </a:rPr>
              <a:t>) Двое воспитанников назначены дежурными по столовой. Они начинают накрывать стол, но, вдруг одному из них показалось, что сначала надо положить ложки, а затем поставить бокалы. Воспитанник начинает убирать бокалы на поднос, чтобы сначала разложить ложки. </a:t>
            </a:r>
          </a:p>
          <a:p>
            <a:pPr lvl="0" algn="just"/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lvl="0" algn="just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8313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729464" y="442058"/>
            <a:ext cx="10448819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Ненужная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транспортировка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— </a:t>
            </a:r>
            <a:r>
              <a:rPr kumimoji="0" lang="ru-RU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перемещения материалов и информации, которые не задействованы в полезной деятельности (вследствие нерационально выстроенной логистики).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F9BF-CD1A-252A-E93B-EDEEB9E66731}"/>
              </a:ext>
            </a:extLst>
          </p:cNvPr>
          <p:cNvSpPr txBox="1"/>
          <p:nvPr/>
        </p:nvSpPr>
        <p:spPr>
          <a:xfrm>
            <a:off x="729463" y="1971195"/>
            <a:ext cx="10448819" cy="483209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Заведующий по итогам педагогического совета издал приказ о переходе на летнюю оздоровительную работу и попросил своего заместителя ознакомить всех сотрудников под роспись. Заместитель заведующего обходил рабочие места сотрудников, знакомил с приказом и собирал подписи.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...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2) Воспитателю для проведения занятия по развитию речи требуется картина «Кошка с котятами». Картина хранится в методическом кабинете. Воспитатель приходит в методический кабинет, берет картину, идет в группу проводить занятие. После занятия доставляет картину обратно в методический кабинет.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6139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852755" y="370139"/>
            <a:ext cx="10315254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Излишние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запасы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— </a:t>
            </a:r>
            <a:r>
              <a:rPr kumimoji="0" lang="ru-RU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хранение не требующихся (излишних) ресурсов, не создающих ценности, приводящее к «замораживанию» средств организации в виде невостребованных материалов, затрат на их хранение, погрузку.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F9BF-CD1A-252A-E93B-EDEEB9E66731}"/>
              </a:ext>
            </a:extLst>
          </p:cNvPr>
          <p:cNvSpPr txBox="1"/>
          <p:nvPr/>
        </p:nvSpPr>
        <p:spPr>
          <a:xfrm>
            <a:off x="852754" y="2115033"/>
            <a:ext cx="10315255" cy="46166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lvl="0" algn="just"/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1) В детском саду выписывали журнал «Дошкольное воспитание» с 1999 по 2010 годы. Все журналы хранятся в шкафу в методическом кабинете. За последние </a:t>
            </a:r>
            <a:r>
              <a:rPr lang="ru-RU" sz="2100" dirty="0">
                <a:solidFill>
                  <a:prstClr val="black"/>
                </a:solidFill>
                <a:latin typeface="Constantia" panose="02030602050306030303" pitchFamily="18" charset="0"/>
              </a:rPr>
              <a:t>5 лет (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возможно, больше), данные журналы никем не просматривались.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..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2) Воспитатель старшей группы просматривала в сети Интернет методические материалы для подготовки к занятию на тему «Защитники Отечества». Она случайно увидела интересную презентацию, посвященную Дню народного единства и скачала ее, чтобы использовать  через 8 месяцев, при этом подкорректировав на свое усмотрение. Однако через 7,5 месяцев воспитатель ушла в ежегодный отпуск на 42 дня.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714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750013" y="349589"/>
            <a:ext cx="10428272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Избыточная обработка </a:t>
            </a:r>
            <a:r>
              <a:rPr lang="ru-RU" sz="2400" b="1" i="1" dirty="0">
                <a:solidFill>
                  <a:prstClr val="black"/>
                </a:solidFill>
                <a:latin typeface="Constantia" panose="02030602050306030303" pitchFamily="18" charset="0"/>
              </a:rPr>
              <a:t>— </a:t>
            </a:r>
            <a:r>
              <a:rPr lang="ru-RU" sz="2400" dirty="0">
                <a:solidFill>
                  <a:prstClr val="black"/>
                </a:solidFill>
                <a:latin typeface="Constantia" panose="02030602050306030303" pitchFamily="18" charset="0"/>
              </a:rPr>
              <a:t>выполнение большего объема работ, чем требуется заказчику.</a:t>
            </a:r>
            <a:endParaRPr kumimoji="0" lang="ru-RU" sz="2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F9BF-CD1A-252A-E93B-EDEEB9E66731}"/>
              </a:ext>
            </a:extLst>
          </p:cNvPr>
          <p:cNvSpPr txBox="1"/>
          <p:nvPr/>
        </p:nvSpPr>
        <p:spPr>
          <a:xfrm>
            <a:off x="750013" y="1365019"/>
            <a:ext cx="10428272" cy="51706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1) Старший воспитатель попросил подготовить воспитателя презентацию с докладом на тему «Формирование предпосылок финансовой грамотности детей старшего дошкольного возраста посредством дидактических игр» для представления ее на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педчасе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. Воспитатель в своей презентации представила дидактические игры, список художественной литературы, перечень сюжетно-ролевых игр на экономическую тематику.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...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2) Родители (законные представители) предоставляют информацию о себе в устной или письменной форме заведующему, воспитателям, медицинскому работнику при приеме ребенка в детский сад, в дальнейшем при составлении социального паспорта, для прохождения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ТПМПк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и т.д.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987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E97B9-A66B-857F-E6F1-29BEE3767AD1}"/>
              </a:ext>
            </a:extLst>
          </p:cNvPr>
          <p:cNvSpPr txBox="1"/>
          <p:nvPr/>
        </p:nvSpPr>
        <p:spPr>
          <a:xfrm>
            <a:off x="568504" y="298219"/>
            <a:ext cx="10599506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Ожидание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— </a:t>
            </a:r>
            <a:r>
              <a:rPr kumimoji="0" lang="ru-RU" sz="2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бездействие оборудования или работников (воспитанников) вследствие отсутствия информации, материалов или инструмента в нужный момент на рабочих местах.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F9BF-CD1A-252A-E93B-EDEEB9E66731}"/>
              </a:ext>
            </a:extLst>
          </p:cNvPr>
          <p:cNvSpPr txBox="1"/>
          <p:nvPr/>
        </p:nvSpPr>
        <p:spPr>
          <a:xfrm>
            <a:off x="568504" y="1847905"/>
            <a:ext cx="10599506" cy="4154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Примеры: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1) Воспитанники старшей группы очень долго переодевались на занятия по физической культуре и опоздали на него на 15 минут.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...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2) Общее собрание членов Профсоюзной организации было назначено на 12.00 в здании первого корпуса. Из-за  аварии, дорога от одного корпуса до другого была перекрыта. Сотрудники из второго корпуса вынуждены были искать другой путь. В следствие чего опоздали на 15 минут.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?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Как избежать подобной ситуации (сократить потери в следующий раз)?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!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68585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1404</Words>
  <Application>Microsoft Office PowerPoint</Application>
  <PresentationFormat>Широкоэкранный</PresentationFormat>
  <Paragraphs>93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Constantia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некрасова</dc:creator>
  <cp:lastModifiedBy>Ксения некрасова</cp:lastModifiedBy>
  <cp:revision>6</cp:revision>
  <dcterms:created xsi:type="dcterms:W3CDTF">2023-03-14T19:07:26Z</dcterms:created>
  <dcterms:modified xsi:type="dcterms:W3CDTF">2023-03-15T08:09:50Z</dcterms:modified>
</cp:coreProperties>
</file>