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39552" y="0"/>
            <a:ext cx="8604448" cy="6729649"/>
            <a:chOff x="539552" y="0"/>
            <a:chExt cx="8604448" cy="6729649"/>
          </a:xfrm>
        </p:grpSpPr>
        <p:pic>
          <p:nvPicPr>
            <p:cNvPr id="1028" name="Picture 4" descr="https://1.bp.blogspot.com/-KJkQ-ds_S4I/Xb2fGpp5UII/AAAAAAAAA8g/a8IeivX_4D0wUrCd4kHbnm5b0JiP9mDxwCLcBGAsYHQ/s1600/%25D0%25B7%25D0%25B0%25D0%25BA%25D0%25B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0"/>
              <a:ext cx="8529339" cy="6729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4572000" y="587727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Подготовила: воспитатель</a:t>
              </a:r>
            </a:p>
            <a:p>
              <a:pPr algn="r"/>
              <a:r>
                <a:rPr lang="ru-RU" b="1" dirty="0" err="1">
                  <a:latin typeface="Times New Roman" pitchFamily="18" charset="0"/>
                  <a:cs typeface="Times New Roman" pitchFamily="18" charset="0"/>
                </a:rPr>
                <a:t>Несмачная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Маргарита Евгеньевна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373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 descr="https://ds05.infourok.ru/uploads/ex/12e0/000060ff-069c9424/hello_html_229bf62d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1691680" y="1268760"/>
              <a:ext cx="6480720" cy="4154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i="1" dirty="0" smtClean="0"/>
                <a:t>                    Лето – замечательное время </a:t>
              </a:r>
              <a:r>
                <a:rPr lang="ru-RU" sz="2400" i="1" dirty="0"/>
                <a:t>года! </a:t>
              </a:r>
              <a:endParaRPr lang="ru-RU" sz="2400" i="1" dirty="0" smtClean="0"/>
            </a:p>
            <a:p>
              <a:pPr algn="ctr"/>
              <a:r>
                <a:rPr lang="ru-RU" sz="2400" i="1" dirty="0" smtClean="0"/>
                <a:t>      Можно играть </a:t>
              </a:r>
              <a:r>
                <a:rPr lang="ru-RU" sz="2400" i="1" dirty="0"/>
                <a:t>на воздухе, </a:t>
              </a:r>
              <a:r>
                <a:rPr lang="ru-RU" sz="2400" i="1" dirty="0" smtClean="0"/>
                <a:t>закаляться</a:t>
              </a:r>
              <a:r>
                <a:rPr lang="ru-RU" sz="2400" i="1" dirty="0"/>
                <a:t>, в </a:t>
              </a:r>
              <a:r>
                <a:rPr lang="ru-RU" sz="2400" i="1" dirty="0" smtClean="0"/>
                <a:t>  </a:t>
              </a:r>
            </a:p>
            <a:p>
              <a:pPr algn="ctr"/>
              <a:r>
                <a:rPr lang="ru-RU" sz="2400" i="1" dirty="0"/>
                <a:t> </a:t>
              </a:r>
              <a:r>
                <a:rPr lang="ru-RU" sz="2400" i="1" dirty="0" smtClean="0"/>
                <a:t>       полной </a:t>
              </a:r>
              <a:r>
                <a:rPr lang="ru-RU" sz="2400" i="1" dirty="0"/>
                <a:t>мере используя неисчерпаемые возможности природных факторов: свежего воздуха, солнечных лучей и воды. </a:t>
              </a:r>
              <a:r>
                <a:rPr lang="ru-RU" sz="2400" i="1" dirty="0" smtClean="0"/>
                <a:t>Закаливание </a:t>
              </a:r>
              <a:r>
                <a:rPr lang="ru-RU" sz="2400" i="1" dirty="0"/>
                <a:t>детей дошкольного возраста помогает повысить иммунную защиту и реже болеть инфекционными заболеваниями. В основе закаливания лежит регулярная тренировка организма к перепадам температуры окружающей среды.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859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104242" cy="6857052"/>
            <a:chOff x="0" y="0"/>
            <a:chExt cx="9104242" cy="6857052"/>
          </a:xfrm>
        </p:grpSpPr>
        <p:pic>
          <p:nvPicPr>
            <p:cNvPr id="3074" name="Picture 2" descr="https://prikolnye-kartinki.ru/img/picture/Jan/09/a484a3da863ec51e12a479f411d0cece/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04242" cy="6857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1763688" y="930745"/>
              <a:ext cx="6048672" cy="4678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b="1" i="1" u="sng" dirty="0" smtClean="0"/>
            </a:p>
            <a:p>
              <a:pPr algn="ctr"/>
              <a:r>
                <a:rPr lang="ru-RU" sz="1600" b="1" i="1" u="sng" dirty="0"/>
                <a:t> </a:t>
              </a:r>
              <a:r>
                <a:rPr lang="ru-RU" sz="1600" b="1" i="1" u="sng" dirty="0" smtClean="0"/>
                <a:t> Основные </a:t>
              </a:r>
              <a:r>
                <a:rPr lang="ru-RU" sz="1600" b="1" i="1" u="sng" dirty="0"/>
                <a:t>принципы закаливания</a:t>
              </a:r>
              <a:r>
                <a:rPr lang="ru-RU" sz="1600" b="1" i="1" u="sng" dirty="0" smtClean="0"/>
                <a:t>:</a:t>
              </a:r>
            </a:p>
            <a:p>
              <a:pPr algn="ctr"/>
              <a:endParaRPr lang="ru-RU" sz="1400" b="1" dirty="0"/>
            </a:p>
            <a:p>
              <a:pPr algn="ctr"/>
              <a:r>
                <a:rPr lang="ru-RU" sz="1600" i="1" dirty="0" smtClean="0"/>
                <a:t>           - Систематичность </a:t>
              </a:r>
              <a:r>
                <a:rPr lang="ru-RU" sz="1600" i="1" dirty="0"/>
                <a:t>использования закаливающих </a:t>
              </a:r>
              <a:r>
                <a:rPr lang="ru-RU" sz="1600" i="1" dirty="0" smtClean="0"/>
                <a:t> </a:t>
              </a:r>
            </a:p>
            <a:p>
              <a:pPr algn="ctr"/>
              <a:r>
                <a:rPr lang="ru-RU" sz="1600" i="1" dirty="0"/>
                <a:t> </a:t>
              </a:r>
              <a:r>
                <a:rPr lang="ru-RU" sz="1600" i="1" dirty="0" smtClean="0"/>
                <a:t>          процедур </a:t>
              </a:r>
              <a:r>
                <a:rPr lang="ru-RU" sz="1600" i="1" dirty="0"/>
                <a:t>заключается в систематическом </a:t>
              </a:r>
              <a:r>
                <a:rPr lang="ru-RU" sz="1600" i="1" dirty="0" smtClean="0"/>
                <a:t>его  проведении, изо дня в день в течение всего года </a:t>
              </a:r>
            </a:p>
            <a:p>
              <a:pPr algn="ctr"/>
              <a:r>
                <a:rPr lang="ru-RU" sz="1600" i="1" dirty="0" smtClean="0"/>
                <a:t>независимо </a:t>
              </a:r>
              <a:r>
                <a:rPr lang="ru-RU" sz="1600" i="1" dirty="0"/>
                <a:t>от погодных условий и без длительных перерывов</a:t>
              </a:r>
              <a:r>
                <a:rPr lang="ru-RU" sz="1600" i="1" dirty="0" smtClean="0"/>
                <a:t>.       - Постепенность </a:t>
              </a:r>
              <a:r>
                <a:rPr lang="ru-RU" sz="1600" i="1" dirty="0"/>
                <a:t>увеличения силы раздражающего воздействия </a:t>
              </a:r>
              <a:r>
                <a:rPr lang="ru-RU" sz="1600" i="1" dirty="0" smtClean="0"/>
                <a:t>        </a:t>
              </a:r>
            </a:p>
            <a:p>
              <a:pPr algn="ctr"/>
              <a:r>
                <a:rPr lang="ru-RU" sz="1600" i="1" dirty="0" smtClean="0"/>
                <a:t>  определяется </a:t>
              </a:r>
              <a:r>
                <a:rPr lang="ru-RU" sz="1600" i="1" dirty="0"/>
                <a:t>тем, что закаливание принесёт положительный </a:t>
              </a:r>
              <a:r>
                <a:rPr lang="ru-RU" sz="1600" i="1" dirty="0" smtClean="0"/>
                <a:t>  </a:t>
              </a:r>
            </a:p>
            <a:p>
              <a:pPr algn="ctr"/>
              <a:r>
                <a:rPr lang="ru-RU" sz="1600" i="1" dirty="0"/>
                <a:t> </a:t>
              </a:r>
              <a:r>
                <a:rPr lang="ru-RU" sz="1600" i="1" dirty="0" smtClean="0"/>
                <a:t>       результат </a:t>
              </a:r>
              <a:r>
                <a:rPr lang="ru-RU" sz="1600" i="1" dirty="0"/>
                <a:t>лишь в том случае, если сила и длительность </a:t>
              </a:r>
              <a:r>
                <a:rPr lang="ru-RU" sz="1600" i="1" dirty="0" smtClean="0"/>
                <a:t>    </a:t>
              </a:r>
            </a:p>
            <a:p>
              <a:pPr algn="ctr"/>
              <a:r>
                <a:rPr lang="ru-RU" sz="1600" i="1" dirty="0"/>
                <a:t> </a:t>
              </a:r>
              <a:r>
                <a:rPr lang="ru-RU" sz="1600" i="1" dirty="0" smtClean="0"/>
                <a:t>        действия </a:t>
              </a:r>
              <a:r>
                <a:rPr lang="ru-RU" sz="1600" i="1" dirty="0"/>
                <a:t>закаливающих процедур будут наращиваться постепенно.</a:t>
              </a:r>
            </a:p>
            <a:p>
              <a:pPr algn="ctr"/>
              <a:r>
                <a:rPr lang="ru-RU" sz="1600" i="1" dirty="0"/>
                <a:t> </a:t>
              </a:r>
              <a:r>
                <a:rPr lang="ru-RU" sz="1600" i="1" dirty="0" smtClean="0"/>
                <a:t>  - Последовательность </a:t>
              </a:r>
              <a:r>
                <a:rPr lang="ru-RU" sz="1600" i="1" dirty="0"/>
                <a:t>в проведении закаливающих </a:t>
              </a:r>
              <a:r>
                <a:rPr lang="ru-RU" sz="1600" i="1" dirty="0" smtClean="0"/>
                <a:t> </a:t>
              </a:r>
            </a:p>
            <a:p>
              <a:pPr algn="ctr"/>
              <a:r>
                <a:rPr lang="ru-RU" sz="1600" i="1" dirty="0"/>
                <a:t> </a:t>
              </a:r>
              <a:r>
                <a:rPr lang="ru-RU" sz="1600" i="1" dirty="0" smtClean="0"/>
                <a:t>      процедур </a:t>
              </a:r>
              <a:r>
                <a:rPr lang="ru-RU" sz="1600" i="1" dirty="0"/>
                <a:t>заключается в необходимости </a:t>
              </a:r>
              <a:endParaRPr lang="ru-RU" sz="1600" i="1" dirty="0" smtClean="0"/>
            </a:p>
            <a:p>
              <a:pPr algn="ctr"/>
              <a:r>
                <a:rPr lang="ru-RU" sz="1600" i="1" dirty="0"/>
                <a:t> </a:t>
              </a:r>
              <a:r>
                <a:rPr lang="ru-RU" sz="1600" i="1" dirty="0" smtClean="0"/>
                <a:t>          предварительной </a:t>
              </a:r>
              <a:r>
                <a:rPr lang="ru-RU" sz="1600" i="1" dirty="0"/>
                <a:t>тренировки организма более </a:t>
              </a:r>
              <a:r>
                <a:rPr lang="ru-RU" sz="1600" i="1" dirty="0" smtClean="0"/>
                <a:t> </a:t>
              </a:r>
            </a:p>
            <a:p>
              <a:pPr algn="ctr"/>
              <a:r>
                <a:rPr lang="ru-RU" sz="1600" i="1" dirty="0"/>
                <a:t> </a:t>
              </a:r>
              <a:r>
                <a:rPr lang="ru-RU" sz="1600" i="1" dirty="0" smtClean="0"/>
                <a:t>                     щадящими </a:t>
              </a:r>
              <a:r>
                <a:rPr lang="ru-RU" sz="1600" i="1" dirty="0"/>
                <a:t>процедурами. Начать можно с </a:t>
              </a:r>
              <a:r>
                <a:rPr lang="ru-RU" sz="1600" i="1" dirty="0" smtClean="0"/>
                <a:t> </a:t>
              </a:r>
            </a:p>
            <a:p>
              <a:pPr algn="ctr"/>
              <a:r>
                <a:rPr lang="ru-RU" sz="1600" i="1" dirty="0"/>
                <a:t> </a:t>
              </a:r>
              <a:r>
                <a:rPr lang="ru-RU" sz="1600" i="1" dirty="0" smtClean="0"/>
                <a:t>                           обтирания</a:t>
              </a:r>
              <a:r>
                <a:rPr lang="ru-RU" sz="1600" i="1" dirty="0"/>
                <a:t>, ножных ванн, и уж затем приступить </a:t>
              </a:r>
              <a:endParaRPr lang="ru-RU" sz="1600" i="1" dirty="0" smtClean="0"/>
            </a:p>
            <a:p>
              <a:pPr algn="ctr"/>
              <a:r>
                <a:rPr lang="ru-RU" sz="1600" i="1" dirty="0"/>
                <a:t> </a:t>
              </a:r>
              <a:r>
                <a:rPr lang="ru-RU" sz="1600" i="1" dirty="0" smtClean="0"/>
                <a:t>                     к </a:t>
              </a:r>
              <a:r>
                <a:rPr lang="ru-RU" sz="1600" i="1" dirty="0"/>
                <a:t>обливаниям, соблюдая при этом принцип </a:t>
              </a:r>
              <a:r>
                <a:rPr lang="ru-RU" sz="1600" i="1" dirty="0" smtClean="0"/>
                <a:t>     </a:t>
              </a:r>
            </a:p>
            <a:p>
              <a:pPr algn="ctr"/>
              <a:r>
                <a:rPr lang="ru-RU" sz="1600" i="1" dirty="0"/>
                <a:t> </a:t>
              </a:r>
              <a:r>
                <a:rPr lang="ru-RU" sz="1600" i="1" dirty="0" smtClean="0"/>
                <a:t>          постепенности снижения </a:t>
              </a:r>
              <a:r>
                <a:rPr lang="ru-RU" sz="1600" i="1" dirty="0"/>
                <a:t>температур</a:t>
              </a:r>
              <a:r>
                <a:rPr lang="ru-RU" sz="1600" i="1" dirty="0" smtClean="0"/>
                <a:t>.</a:t>
              </a:r>
              <a:endParaRPr lang="ru-RU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92784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20467"/>
            <a:ext cx="9144000" cy="6886997"/>
            <a:chOff x="0" y="-20467"/>
            <a:chExt cx="9144000" cy="6886997"/>
          </a:xfrm>
        </p:grpSpPr>
        <p:pic>
          <p:nvPicPr>
            <p:cNvPr id="2" name="Picture 2" descr="https://prikolnye-kartinki.ru/img/picture/Jan/09/a484a3da863ec51e12a479f411d0cece/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467"/>
              <a:ext cx="9144000" cy="6886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1603547" y="1052736"/>
              <a:ext cx="5976664" cy="47705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i="1" dirty="0" smtClean="0"/>
                <a:t>- </a:t>
              </a:r>
              <a:r>
                <a:rPr lang="ru-RU" sz="1600" i="1" dirty="0"/>
                <a:t>Учёт индивидуальных </a:t>
              </a:r>
              <a:endParaRPr lang="ru-RU" sz="1600" i="1" dirty="0" smtClean="0"/>
            </a:p>
            <a:p>
              <a:pPr algn="ctr"/>
              <a:r>
                <a:rPr lang="ru-RU" sz="1600" i="1" dirty="0" smtClean="0"/>
                <a:t>                особенностей ребенка </a:t>
              </a:r>
              <a:r>
                <a:rPr lang="ru-RU" sz="1600" i="1" dirty="0"/>
                <a:t>и состояния </a:t>
              </a:r>
              <a:r>
                <a:rPr lang="ru-RU" sz="1600" i="1" dirty="0" smtClean="0"/>
                <a:t>его здоровья.     </a:t>
              </a:r>
            </a:p>
            <a:p>
              <a:pPr algn="ctr"/>
              <a:r>
                <a:rPr lang="ru-RU" sz="1600" i="1" dirty="0"/>
                <a:t> </a:t>
              </a:r>
              <a:r>
                <a:rPr lang="ru-RU" sz="1600" i="1" dirty="0" smtClean="0"/>
                <a:t>              Данный принцип характеризуется </a:t>
              </a:r>
              <a:r>
                <a:rPr lang="ru-RU" sz="1600" i="1" dirty="0"/>
                <a:t>тем, что закаливание </a:t>
              </a:r>
              <a:r>
                <a:rPr lang="ru-RU" sz="1600" i="1" dirty="0" smtClean="0"/>
                <a:t>оказывает весьма </a:t>
              </a:r>
              <a:r>
                <a:rPr lang="ru-RU" sz="1600" i="1" dirty="0"/>
                <a:t>сильное воздействие </a:t>
              </a:r>
              <a:r>
                <a:rPr lang="ru-RU" sz="1600" i="1" dirty="0" smtClean="0"/>
                <a:t>на организм</a:t>
              </a:r>
              <a:r>
                <a:rPr lang="ru-RU" sz="1600" i="1" dirty="0"/>
                <a:t>. Поэтому </a:t>
              </a:r>
              <a:endParaRPr lang="ru-RU" sz="1600" i="1" dirty="0" smtClean="0"/>
            </a:p>
            <a:p>
              <a:pPr algn="ctr"/>
              <a:r>
                <a:rPr lang="ru-RU" sz="1600" i="1" dirty="0"/>
                <a:t> </a:t>
              </a:r>
              <a:r>
                <a:rPr lang="ru-RU" sz="1600" i="1" dirty="0" smtClean="0"/>
                <a:t>    прежде</a:t>
              </a:r>
              <a:r>
                <a:rPr lang="ru-RU" sz="1600" i="1" dirty="0"/>
                <a:t>, чем приступать к закаливающим процедурам, следует обратиться к врачу. Учитывая возраст и состояние </a:t>
              </a:r>
              <a:r>
                <a:rPr lang="ru-RU" sz="1600" i="1" dirty="0" smtClean="0"/>
                <a:t>  </a:t>
              </a:r>
            </a:p>
            <a:p>
              <a:pPr algn="ctr"/>
              <a:r>
                <a:rPr lang="ru-RU" sz="1600" i="1" dirty="0"/>
                <a:t> </a:t>
              </a:r>
              <a:r>
                <a:rPr lang="ru-RU" sz="1600" i="1" dirty="0" smtClean="0"/>
                <a:t>  организма</a:t>
              </a:r>
              <a:r>
                <a:rPr lang="ru-RU" sz="1600" i="1" dirty="0"/>
                <a:t>, врач поможет правильно подобрать </a:t>
              </a:r>
              <a:r>
                <a:rPr lang="ru-RU" sz="1600" i="1" dirty="0" smtClean="0"/>
                <a:t>  </a:t>
              </a:r>
            </a:p>
            <a:p>
              <a:pPr algn="ctr"/>
              <a:r>
                <a:rPr lang="ru-RU" sz="1600" i="1" dirty="0"/>
                <a:t> </a:t>
              </a:r>
              <a:r>
                <a:rPr lang="ru-RU" sz="1600" i="1" dirty="0" smtClean="0"/>
                <a:t>          закаливающее средство </a:t>
              </a:r>
              <a:r>
                <a:rPr lang="ru-RU" sz="1600" i="1" dirty="0"/>
                <a:t>и посоветует, как его </a:t>
              </a:r>
              <a:r>
                <a:rPr lang="ru-RU" sz="1600" i="1" dirty="0" smtClean="0"/>
                <a:t>    </a:t>
              </a:r>
            </a:p>
            <a:p>
              <a:pPr algn="ctr"/>
              <a:r>
                <a:rPr lang="ru-RU" sz="1600" i="1" dirty="0"/>
                <a:t> </a:t>
              </a:r>
              <a:r>
                <a:rPr lang="ru-RU" sz="1600" i="1" dirty="0" smtClean="0"/>
                <a:t>        применять</a:t>
              </a:r>
              <a:r>
                <a:rPr lang="ru-RU" sz="1600" i="1" dirty="0"/>
                <a:t>, чтобы предупредить нежелательные последствия.</a:t>
              </a:r>
            </a:p>
            <a:p>
              <a:pPr algn="ctr"/>
              <a:r>
                <a:rPr lang="ru-RU" sz="1600" i="1" dirty="0" smtClean="0"/>
                <a:t>                - </a:t>
              </a:r>
              <a:r>
                <a:rPr lang="ru-RU" sz="1600" i="1" dirty="0"/>
                <a:t>Комплексность воздействия природных факторов </a:t>
              </a:r>
              <a:r>
                <a:rPr lang="ru-RU" sz="1600" i="1" dirty="0" smtClean="0"/>
                <a:t>  </a:t>
              </a:r>
            </a:p>
            <a:p>
              <a:pPr algn="ctr"/>
              <a:r>
                <a:rPr lang="ru-RU" sz="1600" i="1" dirty="0"/>
                <a:t> </a:t>
              </a:r>
              <a:r>
                <a:rPr lang="ru-RU" sz="1600" i="1" dirty="0" smtClean="0"/>
                <a:t>                  определяется </a:t>
              </a:r>
              <a:r>
                <a:rPr lang="ru-RU" sz="1600" i="1" dirty="0"/>
                <a:t>тем, что к естественным факторам </a:t>
              </a:r>
              <a:r>
                <a:rPr lang="ru-RU" sz="1600" i="1" dirty="0" smtClean="0"/>
                <a:t> </a:t>
              </a:r>
            </a:p>
            <a:p>
              <a:pPr algn="ctr"/>
              <a:r>
                <a:rPr lang="ru-RU" sz="1600" i="1" dirty="0"/>
                <a:t> </a:t>
              </a:r>
              <a:r>
                <a:rPr lang="ru-RU" sz="1600" i="1" dirty="0" smtClean="0"/>
                <a:t>                  внешней </a:t>
              </a:r>
              <a:r>
                <a:rPr lang="ru-RU" sz="1600" i="1" dirty="0"/>
                <a:t>среды относят воздух, воду и солнечное </a:t>
              </a:r>
              <a:r>
                <a:rPr lang="ru-RU" sz="1600" i="1" dirty="0" smtClean="0"/>
                <a:t>  </a:t>
              </a:r>
            </a:p>
            <a:p>
              <a:pPr algn="ctr"/>
              <a:r>
                <a:rPr lang="ru-RU" sz="1600" i="1" dirty="0"/>
                <a:t> </a:t>
              </a:r>
              <a:r>
                <a:rPr lang="ru-RU" sz="1600" i="1" dirty="0" smtClean="0"/>
                <a:t>                          облучение</a:t>
              </a:r>
              <a:r>
                <a:rPr lang="ru-RU" sz="1600" i="1" dirty="0"/>
                <a:t>. Выбор закаливающих процедур </a:t>
              </a:r>
              <a:r>
                <a:rPr lang="ru-RU" sz="1600" i="1" dirty="0" smtClean="0"/>
                <a:t> </a:t>
              </a:r>
            </a:p>
            <a:p>
              <a:pPr algn="ctr"/>
              <a:r>
                <a:rPr lang="ru-RU" sz="1600" i="1" dirty="0"/>
                <a:t> </a:t>
              </a:r>
              <a:r>
                <a:rPr lang="ru-RU" sz="1600" i="1" dirty="0" smtClean="0"/>
                <a:t>                              зависит </a:t>
              </a:r>
              <a:r>
                <a:rPr lang="ru-RU" sz="1600" i="1" dirty="0"/>
                <a:t>от ряда объективных условий: времени </a:t>
              </a:r>
              <a:r>
                <a:rPr lang="ru-RU" sz="1600" i="1" dirty="0" smtClean="0"/>
                <a:t>         </a:t>
              </a:r>
            </a:p>
            <a:p>
              <a:pPr algn="ctr"/>
              <a:r>
                <a:rPr lang="ru-RU" sz="1600" i="1" dirty="0"/>
                <a:t> </a:t>
              </a:r>
              <a:r>
                <a:rPr lang="ru-RU" sz="1600" i="1" dirty="0" smtClean="0"/>
                <a:t>                          года</a:t>
              </a:r>
              <a:r>
                <a:rPr lang="ru-RU" sz="1600" i="1" dirty="0"/>
                <a:t>, состояния здоровья, </a:t>
              </a:r>
              <a:r>
                <a:rPr lang="ru-RU" sz="1600" i="1" dirty="0" smtClean="0"/>
                <a:t>климатических географических </a:t>
              </a:r>
              <a:r>
                <a:rPr lang="ru-RU" sz="1600" i="1" dirty="0"/>
                <a:t>условий </a:t>
              </a:r>
              <a:endParaRPr lang="ru-RU" sz="1600" i="1" dirty="0" smtClean="0"/>
            </a:p>
            <a:p>
              <a:pPr algn="ctr"/>
              <a:r>
                <a:rPr lang="ru-RU" sz="1600" i="1" dirty="0" smtClean="0"/>
                <a:t>места </a:t>
              </a:r>
              <a:r>
                <a:rPr lang="ru-RU" sz="1600" i="1" dirty="0"/>
                <a:t>жительства.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0361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3440" y="0"/>
            <a:ext cx="9247956" cy="6858000"/>
            <a:chOff x="-3440" y="0"/>
            <a:chExt cx="9247956" cy="6858000"/>
          </a:xfrm>
        </p:grpSpPr>
        <p:pic>
          <p:nvPicPr>
            <p:cNvPr id="4098" name="Picture 2" descr="https://avatars.mds.yandex.net/get-pdb/1209663/f3522446-3ff2-445b-b6e6-ba40e3d7c21e/s1200?webp=fals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40" y="0"/>
              <a:ext cx="924795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327549" y="753925"/>
              <a:ext cx="8784976" cy="5262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i="1" u="sng" dirty="0"/>
                <a:t>Методы закаливания</a:t>
              </a:r>
              <a:r>
                <a:rPr lang="ru-RU" sz="1600" b="1" i="1" u="sng" dirty="0" smtClean="0"/>
                <a:t>:</a:t>
              </a:r>
            </a:p>
            <a:p>
              <a:pPr algn="ctr"/>
              <a:endParaRPr lang="ru-RU" sz="1600" b="1" i="1" dirty="0"/>
            </a:p>
            <a:p>
              <a:r>
                <a:rPr lang="ru-RU" sz="1600" i="1" dirty="0" smtClean="0"/>
                <a:t>                                             - </a:t>
              </a:r>
              <a:r>
                <a:rPr lang="ru-RU" sz="1600" i="1" dirty="0"/>
                <a:t>Самый традиционный - метод постепенного увеличения силы </a:t>
              </a:r>
              <a:r>
                <a:rPr lang="ru-RU" sz="1600" i="1" dirty="0" smtClean="0"/>
                <a:t> </a:t>
              </a:r>
            </a:p>
            <a:p>
              <a:r>
                <a:rPr lang="ru-RU" sz="1600" i="1" dirty="0"/>
                <a:t> </a:t>
              </a:r>
              <a:r>
                <a:rPr lang="ru-RU" sz="1600" i="1" dirty="0" smtClean="0"/>
                <a:t>                                                  раздражителя</a:t>
              </a:r>
              <a:r>
                <a:rPr lang="ru-RU" sz="1600" i="1" dirty="0"/>
                <a:t>. Средство может быть любое - воздух, вода, солнце и </a:t>
              </a:r>
              <a:endParaRPr lang="ru-RU" sz="1600" i="1" dirty="0" smtClean="0"/>
            </a:p>
            <a:p>
              <a:pPr algn="ctr"/>
              <a:r>
                <a:rPr lang="ru-RU" sz="1600" i="1" dirty="0"/>
                <a:t> </a:t>
              </a:r>
              <a:r>
                <a:rPr lang="ru-RU" sz="1600" i="1" dirty="0" smtClean="0"/>
                <a:t>                                    т. </a:t>
              </a:r>
              <a:r>
                <a:rPr lang="ru-RU" sz="1600" i="1" dirty="0"/>
                <a:t>д. Постепенное увеличение силы раздражителя выражено либо в увеличении продолжительности его действия, либо в постепенном увеличении силы воздействия. Метод постепенного увеличения силы раздражителя обязательно приведет к хорошим результатам, но не сразу.</a:t>
              </a:r>
            </a:p>
            <a:p>
              <a:pPr marL="285750" indent="-285750" algn="ctr">
                <a:buFontTx/>
                <a:buChar char="-"/>
              </a:pPr>
              <a:r>
                <a:rPr lang="ru-RU" sz="1600" i="1" dirty="0" smtClean="0"/>
                <a:t>Метод </a:t>
              </a:r>
              <a:r>
                <a:rPr lang="ru-RU" sz="1600" i="1" dirty="0"/>
                <a:t>- контрастный. </a:t>
              </a:r>
              <a:r>
                <a:rPr lang="ru-RU" sz="1600" i="1" u="sng" dirty="0"/>
                <a:t>У детей раннего возраста используется тепло – холод - тепло, </a:t>
              </a:r>
              <a:endParaRPr lang="ru-RU" sz="1600" i="1" u="sng" dirty="0" smtClean="0"/>
            </a:p>
            <a:p>
              <a:pPr algn="ctr"/>
              <a:r>
                <a:rPr lang="ru-RU" sz="1600" i="1" u="sng" dirty="0" smtClean="0"/>
                <a:t>а </a:t>
              </a:r>
              <a:r>
                <a:rPr lang="ru-RU" sz="1600" i="1" u="sng" dirty="0"/>
                <a:t>в дошкольном возрасте холод - тепло - холод.</a:t>
              </a:r>
              <a:endParaRPr lang="ru-RU" sz="1600" i="1" dirty="0"/>
            </a:p>
            <a:p>
              <a:pPr algn="ctr"/>
              <a:r>
                <a:rPr lang="ru-RU" sz="1600" i="1" dirty="0"/>
                <a:t>-</a:t>
              </a:r>
              <a:r>
                <a:rPr lang="ru-RU" sz="1600" i="1" dirty="0" smtClean="0"/>
                <a:t> </a:t>
              </a:r>
              <a:r>
                <a:rPr lang="ru-RU" sz="1600" i="1" dirty="0"/>
                <a:t>Метод снижения температуры. В данном методе мы используем все принципы закаливания: систематичность, постоянство, учет индивидуальных особенностей ребенка, положительный эмоциональный настрой и др.</a:t>
              </a:r>
            </a:p>
            <a:p>
              <a:pPr marL="285750" indent="-285750">
                <a:buFontTx/>
                <a:buChar char="-"/>
              </a:pPr>
              <a:r>
                <a:rPr lang="ru-RU" sz="1600" i="1" dirty="0" smtClean="0"/>
                <a:t>Метод </a:t>
              </a:r>
              <a:r>
                <a:rPr lang="ru-RU" sz="1600" i="1" dirty="0"/>
                <a:t>интенсивного закаливания. Интенсивное закаливание подразумевает под собой </a:t>
              </a:r>
              <a:r>
                <a:rPr lang="ru-RU" sz="1600" i="1" dirty="0" smtClean="0"/>
                <a:t>  </a:t>
              </a:r>
            </a:p>
            <a:p>
              <a:r>
                <a:rPr lang="ru-RU" sz="1600" i="1" dirty="0"/>
                <a:t> </a:t>
              </a:r>
              <a:r>
                <a:rPr lang="ru-RU" sz="1600" i="1" dirty="0" smtClean="0"/>
                <a:t>             методы </a:t>
              </a:r>
              <a:r>
                <a:rPr lang="ru-RU" sz="1600" i="1" dirty="0"/>
                <a:t>закаливания, при которых возникает хотя бы кратковременный контакт </a:t>
              </a:r>
              <a:endParaRPr lang="ru-RU" sz="1600" i="1" dirty="0" smtClean="0"/>
            </a:p>
            <a:p>
              <a:r>
                <a:rPr lang="ru-RU" sz="1600" i="1" dirty="0"/>
                <a:t> </a:t>
              </a:r>
              <a:r>
                <a:rPr lang="ru-RU" sz="1600" i="1" dirty="0" smtClean="0"/>
                <a:t>      обнаженного </a:t>
              </a:r>
              <a:r>
                <a:rPr lang="ru-RU" sz="1600" i="1" dirty="0"/>
                <a:t>тела ребенка или части его тела (обычно закрытой одеждой) с </a:t>
              </a:r>
              <a:endParaRPr lang="ru-RU" sz="1600" i="1" dirty="0" smtClean="0"/>
            </a:p>
            <a:p>
              <a:r>
                <a:rPr lang="ru-RU" sz="1600" i="1" dirty="0"/>
                <a:t> </a:t>
              </a:r>
              <a:r>
                <a:rPr lang="ru-RU" sz="1600" i="1" dirty="0" smtClean="0"/>
                <a:t>       интенсивными </a:t>
              </a:r>
              <a:r>
                <a:rPr lang="ru-RU" sz="1600" i="1" dirty="0" err="1"/>
                <a:t>холодовыми</a:t>
              </a:r>
              <a:r>
                <a:rPr lang="ru-RU" sz="1600" i="1" dirty="0"/>
                <a:t> (снег, ледяная вода, холодный </a:t>
              </a:r>
              <a:r>
                <a:rPr lang="ru-RU" sz="1600" i="1" dirty="0" smtClean="0"/>
                <a:t>воздух</a:t>
              </a:r>
              <a:r>
                <a:rPr lang="ru-RU" sz="1600" i="1" dirty="0"/>
                <a:t>), </a:t>
              </a:r>
              <a:endParaRPr lang="ru-RU" sz="1600" i="1" dirty="0" smtClean="0"/>
            </a:p>
            <a:p>
              <a:r>
                <a:rPr lang="ru-RU" sz="1600" i="1" dirty="0"/>
                <a:t> </a:t>
              </a:r>
              <a:r>
                <a:rPr lang="ru-RU" sz="1600" i="1" dirty="0" smtClean="0"/>
                <a:t>                  тепловыми </a:t>
              </a:r>
              <a:r>
                <a:rPr lang="ru-RU" sz="1600" i="1" dirty="0"/>
                <a:t>(вода, </a:t>
              </a:r>
              <a:r>
                <a:rPr lang="ru-RU" sz="1600" i="1" dirty="0" smtClean="0"/>
                <a:t>теплый </a:t>
              </a:r>
              <a:r>
                <a:rPr lang="ru-RU" sz="1600" i="1" dirty="0"/>
                <a:t>воздух) факторами </a:t>
              </a:r>
              <a:endParaRPr lang="ru-RU" sz="1600" i="1" dirty="0" smtClean="0"/>
            </a:p>
            <a:p>
              <a:r>
                <a:rPr lang="ru-RU" sz="1600" i="1" dirty="0"/>
                <a:t> </a:t>
              </a:r>
              <a:r>
                <a:rPr lang="ru-RU" sz="1600" i="1" dirty="0" smtClean="0"/>
                <a:t>                                    и </a:t>
              </a:r>
              <a:r>
                <a:rPr lang="ru-RU" sz="1600" i="1" dirty="0"/>
                <a:t>факторами окружающей среды </a:t>
              </a:r>
              <a:r>
                <a:rPr lang="ru-RU" sz="1600" i="1" dirty="0" smtClean="0"/>
                <a:t>контрастной</a:t>
              </a:r>
            </a:p>
            <a:p>
              <a:r>
                <a:rPr lang="ru-RU" sz="1600" i="1" dirty="0"/>
                <a:t> </a:t>
              </a:r>
              <a:r>
                <a:rPr lang="ru-RU" sz="1600" i="1" dirty="0" smtClean="0"/>
                <a:t>                                  </a:t>
              </a:r>
              <a:r>
                <a:rPr lang="ru-RU" sz="1600" i="1" dirty="0"/>
                <a:t>температуры (чередующиеся интенсивные </a:t>
              </a:r>
              <a:endParaRPr lang="ru-RU" sz="1600" i="1" dirty="0" smtClean="0"/>
            </a:p>
            <a:p>
              <a:r>
                <a:rPr lang="ru-RU" sz="1600" i="1" dirty="0"/>
                <a:t> </a:t>
              </a:r>
              <a:r>
                <a:rPr lang="ru-RU" sz="1600" i="1" dirty="0" smtClean="0"/>
                <a:t>                                     </a:t>
              </a:r>
              <a:r>
                <a:rPr lang="ru-RU" sz="1600" i="1" dirty="0" err="1" smtClean="0"/>
                <a:t>холодовые</a:t>
              </a:r>
              <a:r>
                <a:rPr lang="ru-RU" sz="1600" i="1" dirty="0" smtClean="0"/>
                <a:t> </a:t>
              </a:r>
              <a:r>
                <a:rPr lang="ru-RU" sz="1600" i="1" dirty="0"/>
                <a:t>и тепловые воздействия).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6729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170" y="0"/>
            <a:ext cx="9181682" cy="6857999"/>
            <a:chOff x="-1170" y="0"/>
            <a:chExt cx="9181682" cy="6857999"/>
          </a:xfrm>
        </p:grpSpPr>
        <p:pic>
          <p:nvPicPr>
            <p:cNvPr id="6146" name="Picture 2" descr="https://ds05.infourok.ru/uploads/ex/0244/000c71db-33573d17/hello_html_m6e9396b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0" y="0"/>
              <a:ext cx="9181682" cy="685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1619672" y="836712"/>
              <a:ext cx="5022304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Солнце</a:t>
              </a:r>
            </a:p>
            <a:p>
              <a:pPr algn="ctr"/>
              <a:r>
                <a:rPr lang="ru-RU" i="1" dirty="0"/>
                <a:t>Солнечные ванны полезны деткам, начиная с рождения. Но проводить их нужно с осторожностью, начиная с пяти минут, доводя постепенно до часа, для более старших деток. Пребывание на солнце будет полезными в утренние часы до 11.00 и в вечерние, когда солнце не так активно – после 16.00, а вот в полуденный зной находится под прямыми лучами опасно.</a:t>
              </a:r>
            </a:p>
            <a:p>
              <a:pPr algn="ctr"/>
              <a:r>
                <a:rPr lang="ru-RU" i="1" dirty="0"/>
                <a:t>Во время принятия солнечных ванн, желательно прикрыть головку ребенка панамкой и регулярно предлагать водичку, ведь обезвоживание в жаркие дни происходит очень быстро за счет активного потоотделения.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3579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" y="-14870"/>
            <a:ext cx="9163825" cy="6872870"/>
            <a:chOff x="-1" y="-14870"/>
            <a:chExt cx="9163825" cy="6872870"/>
          </a:xfrm>
        </p:grpSpPr>
        <p:pic>
          <p:nvPicPr>
            <p:cNvPr id="7170" name="Picture 2" descr="https://ds05.infourok.ru/uploads/ex/1162/000ecae9-3b6fd478/img1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-14870"/>
              <a:ext cx="9163825" cy="6872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2286000" y="1052736"/>
              <a:ext cx="4572000" cy="452431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Воздух</a:t>
              </a:r>
            </a:p>
            <a:p>
              <a:pPr algn="ctr"/>
              <a:r>
                <a:rPr lang="ru-RU" i="1" dirty="0"/>
                <a:t>Как таковой закалки от пребывания на воздухе ощутить нельзя, но она, конечно же, есть. Проводить на свежем воздухе в летнее время года ребенок должен не менее 4 часов. Если есть возможность, то это время нужно максимально увеличить, что, несомненно, благоприятно отразиться на здоровье ребенка в любом возрасте.</a:t>
              </a:r>
            </a:p>
            <a:p>
              <a:pPr algn="ctr"/>
              <a:r>
                <a:rPr lang="ru-RU" i="1" dirty="0"/>
                <a:t>Не игнорируя рекомендации медиков, родители могут существенно повысить иммунитет ребенка в летний период вне зависимости от того, повезут ли его к морю, или просто оздоровят в сельской местности.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156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" y="-24327"/>
            <a:ext cx="9143999" cy="6888808"/>
            <a:chOff x="1" y="-24327"/>
            <a:chExt cx="9143999" cy="6888808"/>
          </a:xfrm>
        </p:grpSpPr>
        <p:pic>
          <p:nvPicPr>
            <p:cNvPr id="8196" name="Picture 4" descr="https://photoshop-kopona.com/uploads/posts/2018-06/1530252782_img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-24327"/>
              <a:ext cx="9143999" cy="6888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1115616" y="548680"/>
              <a:ext cx="7344816" cy="5078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Вода</a:t>
              </a:r>
            </a:p>
            <a:p>
              <a:pPr algn="ctr"/>
              <a:r>
                <a:rPr lang="ru-RU" i="1" dirty="0"/>
                <a:t>Закаливание летом детей как школьного, так и дошкольного возраста особенно актуально при помощи водных процедур. Постепенное понижение температуры воды укрепляет иммунную систему ребенка любого возраста, и следующий сезон он перенесет гораздо лучше в плане простуд.</a:t>
              </a:r>
            </a:p>
            <a:p>
              <a:pPr algn="ctr"/>
              <a:r>
                <a:rPr lang="ru-RU" i="1" dirty="0"/>
                <a:t>Правила закаливания детей водой летом примерно такие же, как и в зимний период. Температура воды для обливания каждый день понижается на два градуса, постепенно доходя до прохладной. Детки </a:t>
              </a:r>
              <a:r>
                <a:rPr lang="ru-RU" i="1" dirty="0" smtClean="0"/>
                <a:t>  </a:t>
              </a:r>
            </a:p>
            <a:p>
              <a:pPr algn="ctr"/>
              <a:r>
                <a:rPr lang="ru-RU" i="1" dirty="0"/>
                <a:t> </a:t>
              </a:r>
              <a:r>
                <a:rPr lang="ru-RU" i="1" dirty="0" smtClean="0"/>
                <a:t>        </a:t>
              </a:r>
              <a:r>
                <a:rPr lang="ru-RU" i="1" dirty="0" smtClean="0"/>
                <a:t>в </a:t>
              </a:r>
              <a:r>
                <a:rPr lang="ru-RU" i="1" dirty="0"/>
                <a:t>саду ежедневно в качестве закалки обливают ножки прохладной водичкой или плещутся в открытом бассейне на площадке.</a:t>
              </a:r>
            </a:p>
            <a:p>
              <a:pPr algn="ctr"/>
              <a:r>
                <a:rPr lang="ru-RU" i="1" dirty="0" smtClean="0"/>
                <a:t>                         Если </a:t>
              </a:r>
              <a:r>
                <a:rPr lang="ru-RU" i="1" dirty="0"/>
                <a:t>есть возможность, хорошо бы приобрести </a:t>
              </a:r>
              <a:r>
                <a:rPr lang="ru-RU" i="1" dirty="0" smtClean="0"/>
                <a:t>             </a:t>
              </a:r>
            </a:p>
            <a:p>
              <a:pPr algn="ctr"/>
              <a:r>
                <a:rPr lang="ru-RU" i="1" dirty="0"/>
                <a:t> </a:t>
              </a:r>
              <a:r>
                <a:rPr lang="ru-RU" i="1" dirty="0" smtClean="0"/>
                <a:t>                                 </a:t>
              </a:r>
              <a:r>
                <a:rPr lang="ru-RU" i="1" dirty="0" smtClean="0"/>
                <a:t>маленький </a:t>
              </a:r>
              <a:r>
                <a:rPr lang="ru-RU" i="1" dirty="0"/>
                <a:t>бассейн для двора, чтобы у </a:t>
              </a:r>
              <a:endParaRPr lang="ru-RU" i="1" dirty="0" smtClean="0"/>
            </a:p>
            <a:p>
              <a:pPr algn="ctr"/>
              <a:r>
                <a:rPr lang="ru-RU" i="1" dirty="0"/>
                <a:t> </a:t>
              </a:r>
              <a:r>
                <a:rPr lang="ru-RU" i="1" dirty="0" smtClean="0"/>
                <a:t>                               </a:t>
              </a:r>
              <a:r>
                <a:rPr lang="ru-RU" i="1" dirty="0" smtClean="0"/>
                <a:t>ребенка </a:t>
              </a:r>
              <a:r>
                <a:rPr lang="ru-RU" i="1" dirty="0"/>
                <a:t>была постоянная возможность </a:t>
              </a:r>
              <a:r>
                <a:rPr lang="ru-RU" i="1" dirty="0" smtClean="0"/>
                <a:t> </a:t>
              </a:r>
            </a:p>
            <a:p>
              <a:pPr algn="ctr"/>
              <a:r>
                <a:rPr lang="ru-RU" i="1" dirty="0"/>
                <a:t> </a:t>
              </a:r>
              <a:r>
                <a:rPr lang="ru-RU" i="1" dirty="0" smtClean="0"/>
                <a:t>                                    </a:t>
              </a:r>
              <a:r>
                <a:rPr lang="ru-RU" i="1" dirty="0" smtClean="0"/>
                <a:t>поплескаться </a:t>
              </a:r>
              <a:r>
                <a:rPr lang="ru-RU" i="1" dirty="0"/>
                <a:t>вдоволь. Кожа привыкает к </a:t>
              </a:r>
              <a:r>
                <a:rPr lang="ru-RU" i="1" dirty="0" smtClean="0"/>
                <a:t>     </a:t>
              </a:r>
            </a:p>
            <a:p>
              <a:pPr algn="ctr"/>
              <a:r>
                <a:rPr lang="ru-RU" i="1" dirty="0"/>
                <a:t> </a:t>
              </a:r>
              <a:r>
                <a:rPr lang="ru-RU" i="1" dirty="0" smtClean="0"/>
                <a:t>                                      </a:t>
              </a:r>
              <a:r>
                <a:rPr lang="ru-RU" i="1" dirty="0" smtClean="0"/>
                <a:t>разности </a:t>
              </a:r>
              <a:r>
                <a:rPr lang="ru-RU" i="1" dirty="0"/>
                <a:t>температур, что очень полезно для </a:t>
              </a:r>
              <a:r>
                <a:rPr lang="ru-RU" i="1" dirty="0" smtClean="0"/>
                <a:t> </a:t>
              </a:r>
            </a:p>
            <a:p>
              <a:pPr algn="ctr"/>
              <a:r>
                <a:rPr lang="ru-RU" i="1" dirty="0"/>
                <a:t> </a:t>
              </a:r>
              <a:r>
                <a:rPr lang="ru-RU" i="1" dirty="0" smtClean="0"/>
                <a:t>                             </a:t>
              </a:r>
              <a:r>
                <a:rPr lang="ru-RU" i="1" dirty="0" smtClean="0"/>
                <a:t>здоровья</a:t>
              </a:r>
              <a:r>
                <a:rPr lang="ru-RU" i="1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41691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681</Words>
  <Application>Microsoft Office PowerPoint</Application>
  <PresentationFormat>Экран (4:3)</PresentationFormat>
  <Paragraphs>67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андрей</cp:lastModifiedBy>
  <cp:revision>12</cp:revision>
  <dcterms:modified xsi:type="dcterms:W3CDTF">2020-06-18T11:16:12Z</dcterms:modified>
</cp:coreProperties>
</file>