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~" ContentType="image/j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339" r:id="rId2"/>
    <p:sldId id="257" r:id="rId3"/>
    <p:sldId id="25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F04"/>
    <a:srgbClr val="351413"/>
    <a:srgbClr val="212911"/>
    <a:srgbClr val="1A210D"/>
    <a:srgbClr val="460046"/>
    <a:srgbClr val="800080"/>
    <a:srgbClr val="AE5DFF"/>
    <a:srgbClr val="D4D3DF"/>
    <a:srgbClr val="DBD3E5"/>
    <a:srgbClr val="FDE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4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7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00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8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38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1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8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6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4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4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9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5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8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5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6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~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0.~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2.~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5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6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7.jp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image" Target="../media/image7.png"/><Relationship Id="rId3" Type="http://schemas.openxmlformats.org/officeDocument/2006/relationships/image" Target="../media/image4.jpe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image" Target="../media/image5.png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image" Target="../media/image9.svg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~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день профилактики</a:t>
            </a:r>
          </a:p>
        </p:txBody>
      </p:sp>
      <p:pic>
        <p:nvPicPr>
          <p:cNvPr id="3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51520" y="1836966"/>
            <a:ext cx="1174526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2566045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«ОСТОРОЖНО, ТОНКИЙ ЛЕД!»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</p:txBody>
      </p:sp>
    </p:spTree>
    <p:extLst>
      <p:ext uri="{BB962C8B-B14F-4D97-AF65-F5344CB8AC3E}">
        <p14:creationId xmlns:p14="http://schemas.microsoft.com/office/powerpoint/2010/main" val="116836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35696" y="2296009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Где лёд всегда тоньше?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51520" y="1955908"/>
            <a:ext cx="936104" cy="172172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опасен ЛЁД?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40"/>
          <a:stretch/>
        </p:blipFill>
        <p:spPr>
          <a:xfrm>
            <a:off x="1187624" y="3212976"/>
            <a:ext cx="7704856" cy="25272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7604" y="5609671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Нет. Такой лёд непрочный и его толщину не следует принимать во внимание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95736" y="1054736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Лёд становится белым или матовым, иногда приобретает желтоватый цвет. Можно ли выходить на такой лёд?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51520" y="1916832"/>
            <a:ext cx="936104" cy="172172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опасен ЛЁД?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0" r="52100" b="8001"/>
          <a:stretch/>
        </p:blipFill>
        <p:spPr>
          <a:xfrm>
            <a:off x="3181536" y="2528637"/>
            <a:ext cx="3284984" cy="30243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5169733"/>
            <a:ext cx="76328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Нельзя проверять прочность льда ударом ноги. Имейте в руках палку, прощупывайте перед собой путь.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0271" y="1575956"/>
            <a:ext cx="72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Как можно проверять прочность льда?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14838" y="1996632"/>
            <a:ext cx="775161" cy="142571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опасен ЛЁД?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4800" r="17713" b="3800"/>
          <a:stretch/>
        </p:blipFill>
        <p:spPr>
          <a:xfrm>
            <a:off x="4073958" y="2826175"/>
            <a:ext cx="3418105" cy="2179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5900"/>
          <a:stretch/>
        </p:blipFill>
        <p:spPr>
          <a:xfrm>
            <a:off x="1639647" y="2826176"/>
            <a:ext cx="2165699" cy="217904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289185"/>
            <a:ext cx="7488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Какой должна быть прочность льда для безопасного передвижения по водоёму?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924662" y="3240371"/>
            <a:ext cx="903160" cy="1661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опасен ЛЁД?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"/>
            <a:ext cx="9144000" cy="6856534"/>
          </a:xfrm>
          <a:prstGeom prst="rect">
            <a:avLst/>
          </a:prstGeom>
        </p:spPr>
      </p:pic>
      <p:pic>
        <p:nvPicPr>
          <p:cNvPr id="8" name="Рисунок 7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50176" y="301059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1772816"/>
            <a:ext cx="66967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На водоёме вдали от берега провалился под лёд человек, кричит о помощи. Как правильно поступить?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351413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кто-то в беде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4248" y="4725144"/>
            <a:ext cx="828092" cy="15230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316416" y="6084879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3952" y="2865228"/>
            <a:ext cx="76570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При оказании помощи провалившемуся под лёд, нельзя подходить к нему стоя из-за опасности также провалиться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84385" y="1223758"/>
            <a:ext cx="66967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Можно ли бежать, идти к пострадавшему для оказания помощи?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2404828"/>
            <a:ext cx="807178" cy="1484597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351413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кто-то в беде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9"/>
          <a:stretch/>
        </p:blipFill>
        <p:spPr>
          <a:xfrm>
            <a:off x="2411760" y="4316735"/>
            <a:ext cx="4248472" cy="23262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Какие спасательные средства и подручные материалы используются при спасении пострадавших на льду?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4368" y="3234174"/>
            <a:ext cx="936104" cy="1721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351413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кто-то в беде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6" y="0"/>
            <a:ext cx="9143999" cy="6847569"/>
          </a:xfrm>
          <a:prstGeom prst="rect">
            <a:avLst/>
          </a:prstGeom>
        </p:spPr>
      </p:pic>
      <p:pic>
        <p:nvPicPr>
          <p:cNvPr id="12" name="Рисунок 11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11152" y="6098926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Ползком с раскинутыми руками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426818"/>
            <a:ext cx="6696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Как следует передвигаться по </a:t>
            </a:r>
            <a:r>
              <a:rPr lang="ru-RU" sz="3200">
                <a:solidFill>
                  <a:srgbClr val="FF0000"/>
                </a:solidFill>
                <a:latin typeface="Georgia" pitchFamily="18" charset="0"/>
              </a:rPr>
              <a:t>льду спасателю?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1988840"/>
            <a:ext cx="756592" cy="1391557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351413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кто-то в беде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51522"/>
            <a:ext cx="4824536" cy="27138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01871" y="3090157"/>
            <a:ext cx="4273799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- срочно вызвать скорую медицинскую помощь;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- доставить пострадавшего в тёплое помещение;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- снять и отжать всю одежду, по возможности переодеть в сухую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467942"/>
            <a:ext cx="71647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dirty="0">
                <a:solidFill>
                  <a:srgbClr val="FF0000"/>
                </a:solidFill>
                <a:latin typeface="Georgia" pitchFamily="18" charset="0"/>
              </a:rPr>
              <a:t>Вы спасли человека из ледяной воды. Что нужно сделать в первую очередь?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9756" y="1988840"/>
            <a:ext cx="918509" cy="168936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390498"/>
            <a:ext cx="5832648" cy="76944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351413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кто-то в беде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2750" b="22700"/>
          <a:stretch/>
        </p:blipFill>
        <p:spPr>
          <a:xfrm>
            <a:off x="679011" y="3789040"/>
            <a:ext cx="3634043" cy="22110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35696" y="1716396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Вы выбрались из-подо льда. Нужно ли передвигаться в ту сторону, откуда пришли?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068" y="4390907"/>
            <a:ext cx="592336" cy="1089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7618" y="122148"/>
            <a:ext cx="5832648" cy="14465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b="1" spc="50" dirty="0" err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самоспасения</a:t>
            </a:r>
            <a:endParaRPr lang="ru-RU" sz="44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5113"/>
          <a:stretch/>
        </p:blipFill>
        <p:spPr>
          <a:xfrm>
            <a:off x="-1" y="3003"/>
            <a:ext cx="9144001" cy="6858000"/>
          </a:xfrm>
          <a:prstGeom prst="rect">
            <a:avLst/>
          </a:prstGeom>
        </p:spPr>
      </p:pic>
      <p:pic>
        <p:nvPicPr>
          <p:cNvPr id="12" name="Рисунок 11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78068" y="5163886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35696" y="1628800"/>
            <a:ext cx="69847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Что нужно сделать оказавшись на тонком потрескивающем льду?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2360" y="4095116"/>
            <a:ext cx="1008112" cy="1854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618" y="122148"/>
            <a:ext cx="5832648" cy="14465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b="1" spc="50" dirty="0" err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самоспасения</a:t>
            </a:r>
            <a:endParaRPr lang="ru-RU" sz="44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74"/>
            <a:ext cx="9133647" cy="6858000"/>
          </a:xfrm>
          <a:prstGeom prst="rect">
            <a:avLst/>
          </a:prstGeom>
        </p:spPr>
      </p:pic>
      <p:pic>
        <p:nvPicPr>
          <p:cNvPr id="8" name="Рисунок 7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35696" y="1961544"/>
            <a:ext cx="766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Вы на водоёме провалились под лёд. Ваши действия?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5205" y="3363088"/>
            <a:ext cx="1171211" cy="2154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618" y="122148"/>
            <a:ext cx="5832648" cy="14465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b="1" spc="50" dirty="0" err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самоспасения</a:t>
            </a:r>
            <a:endParaRPr lang="ru-RU" sz="44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" y="0"/>
            <a:ext cx="9144000" cy="6858325"/>
          </a:xfrm>
          <a:prstGeom prst="rect">
            <a:avLst/>
          </a:prstGeom>
        </p:spPr>
      </p:pic>
      <p:pic>
        <p:nvPicPr>
          <p:cNvPr id="8" name="Рисунок 7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3968" y="3406376"/>
            <a:ext cx="5148572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FontTx/>
              <a:buChar char="-"/>
            </a:pPr>
            <a:r>
              <a:rPr lang="ru-RU" sz="2800" i="1" dirty="0">
                <a:latin typeface="Georgia" pitchFamily="18" charset="0"/>
              </a:rPr>
              <a:t>Не поддаваться панике</a:t>
            </a:r>
          </a:p>
          <a:p>
            <a:pPr marL="571500" indent="-571500">
              <a:spcBef>
                <a:spcPct val="20000"/>
              </a:spcBef>
              <a:buFontTx/>
              <a:buChar char="-"/>
            </a:pPr>
            <a:r>
              <a:rPr lang="ru-RU" sz="2800" i="1" dirty="0">
                <a:latin typeface="Georgia" pitchFamily="18" charset="0"/>
              </a:rPr>
              <a:t>Не допускать погружения под воду с головой</a:t>
            </a:r>
          </a:p>
          <a:p>
            <a:pPr marL="571500" indent="-571500">
              <a:spcBef>
                <a:spcPct val="20000"/>
              </a:spcBef>
              <a:buFontTx/>
              <a:buChar char="-"/>
            </a:pPr>
            <a:r>
              <a:rPr lang="ru-RU" sz="2800" i="1" dirty="0">
                <a:latin typeface="Georgia" pitchFamily="18" charset="0"/>
              </a:rPr>
              <a:t>Не совершать резких движений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57577" y="1674674"/>
            <a:ext cx="61926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Каких действий следует избегать при попадании под лёд?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916832"/>
            <a:ext cx="936104" cy="172172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618" y="122148"/>
            <a:ext cx="5832648" cy="14465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b="1" spc="50" dirty="0" err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самоспасения</a:t>
            </a:r>
            <a:endParaRPr lang="ru-RU" sz="44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1"/>
          <a:stretch/>
        </p:blipFill>
        <p:spPr>
          <a:xfrm>
            <a:off x="107504" y="3715105"/>
            <a:ext cx="4205009" cy="286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07704" y="3467933"/>
            <a:ext cx="698477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i="1" dirty="0">
                <a:latin typeface="Georgia" pitchFamily="18" charset="0"/>
              </a:rPr>
              <a:t>•   при температуре воды 24°С время безопасного пребывания 7-9 часов,</a:t>
            </a:r>
          </a:p>
          <a:p>
            <a:pPr>
              <a:spcBef>
                <a:spcPct val="20000"/>
              </a:spcBef>
            </a:pPr>
            <a:r>
              <a:rPr lang="ru-RU" sz="2000" i="1" dirty="0">
                <a:latin typeface="Georgia" pitchFamily="18" charset="0"/>
              </a:rPr>
              <a:t>•   при температуре воды 5-15°С - от 3,5 часов до 4,5 часов;</a:t>
            </a:r>
          </a:p>
          <a:p>
            <a:pPr>
              <a:spcBef>
                <a:spcPct val="20000"/>
              </a:spcBef>
            </a:pPr>
            <a:r>
              <a:rPr lang="ru-RU" sz="2000" i="1" dirty="0">
                <a:latin typeface="Georgia" pitchFamily="18" charset="0"/>
              </a:rPr>
              <a:t>•   температура воды 2-3 °С оказывается смертельной для человека через 10-15 мин;</a:t>
            </a:r>
          </a:p>
          <a:p>
            <a:pPr>
              <a:spcBef>
                <a:spcPct val="20000"/>
              </a:spcBef>
            </a:pPr>
            <a:r>
              <a:rPr lang="ru-RU" sz="2000" i="1" dirty="0">
                <a:latin typeface="Georgia" pitchFamily="18" charset="0"/>
              </a:rPr>
              <a:t>•   при температуре воды минус 2°С - смерть может наступить через   5-8 мин.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988840"/>
            <a:ext cx="864096" cy="158928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618" y="122148"/>
            <a:ext cx="5832648" cy="144655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400" b="1" spc="50" dirty="0" err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самоспасения</a:t>
            </a:r>
            <a:endParaRPr lang="ru-RU" sz="44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547737"/>
            <a:ext cx="6339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dirty="0">
                <a:solidFill>
                  <a:srgbClr val="FF0000"/>
                </a:solidFill>
                <a:latin typeface="Georgia" pitchFamily="18" charset="0"/>
              </a:rPr>
              <a:t>Время безопасного пребывания человека в холодной или ледяной воде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200" b="1" cap="all" dirty="0">
                <a:latin typeface="Times New Roman" pitchFamily="18" charset="0"/>
                <a:cs typeface="Times New Roman" pitchFamily="18" charset="0"/>
              </a:rPr>
              <a:t>Условия безопасного </a:t>
            </a:r>
          </a:p>
          <a:p>
            <a:pPr algn="ctr"/>
            <a:r>
              <a:rPr lang="ru-RU" sz="1200" b="1" cap="all" dirty="0">
                <a:latin typeface="Times New Roman" pitchFamily="18" charset="0"/>
                <a:cs typeface="Times New Roman" pitchFamily="18" charset="0"/>
              </a:rPr>
              <a:t>пребывания человека на льду</a:t>
            </a: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b="1" cap="all" dirty="0" err="1">
                <a:latin typeface="Times New Roman" pitchFamily="18" charset="0"/>
                <a:cs typeface="Times New Roman" pitchFamily="18" charset="0"/>
              </a:rPr>
              <a:t>самоспасения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Чем опасен лёд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Если кто-то в беде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488411" y="116632"/>
            <a:ext cx="61366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5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26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761655-A174-4784-9B36-C8D772028B7B}"/>
              </a:ext>
            </a:extLst>
          </p:cNvPr>
          <p:cNvSpPr txBox="1"/>
          <p:nvPr/>
        </p:nvSpPr>
        <p:spPr>
          <a:xfrm>
            <a:off x="4114800" y="27964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98879-4077-4FD8-8132-434656059B6E}"/>
              </a:ext>
            </a:extLst>
          </p:cNvPr>
          <p:cNvSpPr txBox="1"/>
          <p:nvPr/>
        </p:nvSpPr>
        <p:spPr>
          <a:xfrm>
            <a:off x="904235" y="4925341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Необходимо выбрать вопрос, после ответа учащихся нажать на ? для получения ответа.</a:t>
            </a:r>
          </a:p>
          <a:p>
            <a:pPr algn="just"/>
            <a:r>
              <a:rPr lang="ru-RU" sz="1400" dirty="0"/>
              <a:t>Для выхода в меню нажать на </a:t>
            </a:r>
          </a:p>
        </p:txBody>
      </p:sp>
      <p:pic>
        <p:nvPicPr>
          <p:cNvPr id="9" name="Рисунок 8" descr="Дом">
            <a:extLst>
              <a:ext uri="{FF2B5EF4-FFF2-40B4-BE49-F238E27FC236}">
                <a16:creationId xmlns:a16="http://schemas.microsoft.com/office/drawing/2014/main" id="{781F3BF0-6E1F-4ECA-8D41-851703D005F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491880" y="5463433"/>
            <a:ext cx="381434" cy="3814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33673" y="260648"/>
            <a:ext cx="5832648" cy="95410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 безопасного пребывания человека на льду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989055"/>
            <a:ext cx="864096" cy="158928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67634" y="1489137"/>
            <a:ext cx="50406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Куда следует звонить, чтобы сообщить о несчастном случае?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83864" r="29525" b="1241"/>
          <a:stretch/>
        </p:blipFill>
        <p:spPr>
          <a:xfrm>
            <a:off x="1115616" y="5020749"/>
            <a:ext cx="5832648" cy="9285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2411760" y="2594516"/>
            <a:ext cx="4536504" cy="22608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44258" y="2706018"/>
            <a:ext cx="5451164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ru-RU" sz="2400" i="1" dirty="0">
                <a:latin typeface="Georgia" pitchFamily="18" charset="0"/>
              </a:rPr>
              <a:t>выходить на водоёмы;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ru-RU" sz="2400" i="1" dirty="0">
                <a:latin typeface="Georgia" pitchFamily="18" charset="0"/>
              </a:rPr>
              <a:t>подходить близко к реке в местах затора льда;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ru-RU" sz="2400" i="1" dirty="0">
                <a:latin typeface="Georgia" pitchFamily="18" charset="0"/>
              </a:rPr>
              <a:t>стоять на обрывистом берегу, подвергающемуся разливу и обвалу;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ru-RU" sz="2400" i="1" dirty="0">
                <a:latin typeface="Georgia" pitchFamily="18" charset="0"/>
              </a:rPr>
              <a:t>отталкивать льдины от берегов;</a:t>
            </a:r>
          </a:p>
          <a:p>
            <a:pPr marL="457200" indent="-457200">
              <a:spcBef>
                <a:spcPct val="20000"/>
              </a:spcBef>
              <a:buFontTx/>
              <a:buChar char="-"/>
            </a:pPr>
            <a:r>
              <a:rPr lang="ru-RU" sz="2400" i="1" dirty="0">
                <a:latin typeface="Georgia" pitchFamily="18" charset="0"/>
              </a:rPr>
              <a:t>ходить по льдинам и кататься на них.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7" y="1577577"/>
            <a:ext cx="48965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В период весеннего паводка и ледохода запрещается: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916832"/>
            <a:ext cx="936104" cy="172172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5193" y="207974"/>
            <a:ext cx="5832648" cy="95410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 безопасного пребывания человека на льду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598568"/>
            <a:ext cx="2664295" cy="19982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78235" y="4118789"/>
            <a:ext cx="6214045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600" i="1" dirty="0">
                <a:latin typeface="Georgia" pitchFamily="18" charset="0"/>
              </a:rPr>
              <a:t>Детям нельзя выходить на лёд без сопровождения взрослых.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600" i="1" dirty="0">
                <a:latin typeface="Georgia" pitchFamily="18" charset="0"/>
              </a:rPr>
              <a:t>Кататься на коньках и играть на льду нужно только на специальных площадках: например, на катке в парке.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600" i="1" dirty="0">
                <a:latin typeface="Georgia" pitchFamily="18" charset="0"/>
              </a:rPr>
              <a:t>Не собираться большими группами на берегах водоёмов и рек, вблизи льда, на мостах и переправах.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ru-RU" sz="1600" i="1" dirty="0">
                <a:latin typeface="Georgia" pitchFamily="18" charset="0"/>
              </a:rPr>
              <a:t>При несчастном случае обратиться за помощью к взрослым, не предпринимать самостоятельных действий по спасению пострадавшего.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95736" y="1502209"/>
            <a:ext cx="5078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Правила поведения на водных объектах в весенний период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555" y="1960474"/>
            <a:ext cx="802765" cy="147648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107504" y="6068191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95410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 безопасного пребывания человека на льду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4481" r="66537" b="5443"/>
          <a:stretch/>
        </p:blipFill>
        <p:spPr>
          <a:xfrm>
            <a:off x="749832" y="2551737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8571" r="9846" b="14753"/>
          <a:stretch/>
        </p:blipFill>
        <p:spPr>
          <a:xfrm>
            <a:off x="4965393" y="2559017"/>
            <a:ext cx="2016225" cy="153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1151" r="9052" b="10100"/>
          <a:stretch/>
        </p:blipFill>
        <p:spPr>
          <a:xfrm>
            <a:off x="2720221" y="2551737"/>
            <a:ext cx="2333878" cy="166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47" y="2559017"/>
            <a:ext cx="2067741" cy="160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2132856"/>
            <a:ext cx="648072" cy="119196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95410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 безопасного пребывания человека на льду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95736" y="1314559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>
                <a:solidFill>
                  <a:srgbClr val="FF0000"/>
                </a:solidFill>
                <a:latin typeface="Georgia" pitchFamily="18" charset="0"/>
              </a:rPr>
              <a:t>Специальные ледовые переправы отсутствуют. Как безопасно перейти водоём?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02177" y="4542827"/>
            <a:ext cx="60901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000" i="1" dirty="0">
                <a:latin typeface="Georgia" pitchFamily="18" charset="0"/>
              </a:rPr>
              <a:t>При переходе обязательно проверить прочность льда пешней (палкой). Расстояние между пешеходами должно быть не менее 5-6 метров.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3" t="51050"/>
          <a:stretch/>
        </p:blipFill>
        <p:spPr>
          <a:xfrm>
            <a:off x="3347864" y="2038799"/>
            <a:ext cx="3744416" cy="24080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7584" y="3645024"/>
            <a:ext cx="8230117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- </a:t>
            </a:r>
            <a:r>
              <a:rPr lang="ru-RU" sz="2200" i="1" dirty="0">
                <a:latin typeface="Georgia" pitchFamily="18" charset="0"/>
              </a:rPr>
              <a:t>Опасно собираться большими группами, лёд может не выдержать. </a:t>
            </a:r>
          </a:p>
          <a:p>
            <a:pPr>
              <a:spcBef>
                <a:spcPct val="20000"/>
              </a:spcBef>
            </a:pPr>
            <a:r>
              <a:rPr lang="ru-RU" sz="2200" i="1" dirty="0">
                <a:latin typeface="Georgia" pitchFamily="18" charset="0"/>
              </a:rPr>
              <a:t>- Не рекомендуется пробивать несколько лунок, расположенных друг от друга ближе, чем на 15 метров.</a:t>
            </a:r>
          </a:p>
          <a:p>
            <a:pPr>
              <a:spcBef>
                <a:spcPct val="20000"/>
              </a:spcBef>
            </a:pPr>
            <a:r>
              <a:rPr lang="ru-RU" sz="2200" i="1" dirty="0">
                <a:latin typeface="Georgia" pitchFamily="18" charset="0"/>
              </a:rPr>
              <a:t>- Рекомендуется иметь спасательное средство в виде прочного шнура длиной 12-15 м, на одном конце которого должен быть закреплён груз 400-500 </a:t>
            </a:r>
            <a:r>
              <a:rPr lang="ru-RU" sz="2200" i="1" dirty="0" err="1">
                <a:latin typeface="Georgia" pitchFamily="18" charset="0"/>
              </a:rPr>
              <a:t>гр</a:t>
            </a:r>
            <a:r>
              <a:rPr lang="ru-RU" sz="2200" i="1" dirty="0">
                <a:latin typeface="Georgia" pitchFamily="18" charset="0"/>
              </a:rPr>
              <a:t> и поплавки из пенопласта ярко-оранжевого цвета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54069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Подлёдный лов рыбы. Какие меры предосторожности необходимо соблюдать?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988840"/>
            <a:ext cx="648072" cy="119196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9421" y="180802"/>
            <a:ext cx="5832648" cy="954107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Условия безопасного пребывания человека на льду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5278 L 0.075 -0.41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616" y="5050816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В первом случае надёжный покров ещё не установился, а во втором лёд уже подвержен таянию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223171"/>
            <a:ext cx="74888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dirty="0">
                <a:solidFill>
                  <a:srgbClr val="FF0000"/>
                </a:solidFill>
                <a:latin typeface="Georgia" pitchFamily="18" charset="0"/>
              </a:rPr>
              <a:t>Чем опасен ранний и поздний лёд?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769441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опасен ЛЁД?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71909" y="2091985"/>
            <a:ext cx="599691" cy="110297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/>
          <a:stretch/>
        </p:blipFill>
        <p:spPr>
          <a:xfrm>
            <a:off x="2609114" y="2754652"/>
            <a:ext cx="4320480" cy="236869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1383</TotalTime>
  <Words>740</Words>
  <Application>Microsoft Office PowerPoint</Application>
  <PresentationFormat>Экран (4:3)</PresentationFormat>
  <Paragraphs>141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56</cp:revision>
  <dcterms:created xsi:type="dcterms:W3CDTF">2014-01-06T16:00:12Z</dcterms:created>
  <dcterms:modified xsi:type="dcterms:W3CDTF">2026-02-25T09:09:55Z</dcterms:modified>
</cp:coreProperties>
</file>