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34"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91EEF-1508-4504-AA57-1EEA482F4E50}" type="datetimeFigureOut">
              <a:rPr lang="ru-RU" smtClean="0"/>
              <a:t>30.01.2016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AC0A5-3776-49FA-AE0C-6C79A4022B5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CAC0A5-3776-49FA-AE0C-6C79A4022B50}"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84E68E-BA58-4E98-B1D4-674847A3D835}" type="datetimeFigureOut">
              <a:rPr lang="ru-RU" smtClean="0"/>
              <a:t>30.01.2016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84E68E-BA58-4E98-B1D4-674847A3D835}" type="datetimeFigureOut">
              <a:rPr lang="ru-RU" smtClean="0"/>
              <a:t>30.01.2016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84E68E-BA58-4E98-B1D4-674847A3D835}" type="datetimeFigureOut">
              <a:rPr lang="ru-RU" smtClean="0"/>
              <a:t>30.01.2016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84E68E-BA58-4E98-B1D4-674847A3D835}" type="datetimeFigureOut">
              <a:rPr lang="ru-RU" smtClean="0"/>
              <a:t>30.01.2016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84E68E-BA58-4E98-B1D4-674847A3D835}" type="datetimeFigureOut">
              <a:rPr lang="ru-RU" smtClean="0"/>
              <a:t>30.01.2016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84E68E-BA58-4E98-B1D4-674847A3D835}" type="datetimeFigureOut">
              <a:rPr lang="ru-RU" smtClean="0"/>
              <a:t>30.01.2016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03F378-73BE-45B9-BB19-E28F4D357712}" type="slidenum">
              <a:rPr lang="ru-RU" smtClean="0"/>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4E68E-BA58-4E98-B1D4-674847A3D835}" type="datetimeFigureOut">
              <a:rPr lang="ru-RU" smtClean="0"/>
              <a:t>30.01.2016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3F378-73BE-45B9-BB19-E28F4D35771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103;\Desktop\&#1052;&#1054;&#1049;%20&#1044;&#1054;&#1050;&#1059;&#1052;&#1045;&#1053;&#1058;\&#1044;&#1077;&#1090;&#1089;&#1082;&#1080;&#1077;%20&#1087;&#1077;&#1089;&#1085;&#1080;\&#1071;%20&#1089;&#1086;%20&#1089;&#1087;&#1086;&#1088;&#1090;&#1086;&#1084;%20&#1087;&#1086;&#1076;&#1088;&#1091;&#1078;&#1091;&#1089;&#1100;.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gif"/><Relationship Id="rId4" Type="http://schemas.openxmlformats.org/officeDocument/2006/relationships/image" Target="../media/image44.jpeg"/><Relationship Id="rId9" Type="http://schemas.openxmlformats.org/officeDocument/2006/relationships/image" Target="../media/image49.gif"/></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gi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54.gif"/><Relationship Id="rId5" Type="http://schemas.openxmlformats.org/officeDocument/2006/relationships/image" Target="../media/image53.pn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3.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gif"/><Relationship Id="rId5" Type="http://schemas.openxmlformats.org/officeDocument/2006/relationships/image" Target="../media/image31.jpeg"/><Relationship Id="rId10"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gi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Шаблон презентации по физической культуре"/>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571736" y="1214422"/>
            <a:ext cx="4500594" cy="3357586"/>
          </a:xfrm>
        </p:spPr>
        <p:txBody>
          <a:bodyPr>
            <a:noAutofit/>
          </a:bodyPr>
          <a:lstStyle/>
          <a:p>
            <a:r>
              <a:rPr lang="ru-RU" sz="9600" b="1" dirty="0" smtClean="0">
                <a:solidFill>
                  <a:srgbClr val="FF0000"/>
                </a:solidFill>
                <a:latin typeface="Monotype Corsiva" pitchFamily="66" charset="0"/>
              </a:rPr>
              <a:t>Друзья </a:t>
            </a:r>
            <a:br>
              <a:rPr lang="ru-RU" sz="9600" b="1" dirty="0" smtClean="0">
                <a:solidFill>
                  <a:srgbClr val="FF0000"/>
                </a:solidFill>
                <a:latin typeface="Monotype Corsiva" pitchFamily="66" charset="0"/>
              </a:rPr>
            </a:br>
            <a:r>
              <a:rPr lang="ru-RU" sz="9600" b="1" dirty="0" smtClean="0">
                <a:solidFill>
                  <a:srgbClr val="FF0000"/>
                </a:solidFill>
                <a:latin typeface="Monotype Corsiva" pitchFamily="66" charset="0"/>
              </a:rPr>
              <a:t>спорта</a:t>
            </a:r>
            <a:endParaRPr lang="ru-RU" sz="9600" b="1" dirty="0">
              <a:solidFill>
                <a:srgbClr val="FF0000"/>
              </a:solidFill>
              <a:latin typeface="Monotype Corsiva" pitchFamily="66" charset="0"/>
            </a:endParaRPr>
          </a:p>
        </p:txBody>
      </p:sp>
      <p:pic>
        <p:nvPicPr>
          <p:cNvPr id="5" name="Я со спортом подружусь.mp3">
            <a:hlinkClick r:id="" action="ppaction://media"/>
          </p:cNvPr>
          <p:cNvPicPr>
            <a:picLocks noRot="1" noChangeAspect="1"/>
          </p:cNvPicPr>
          <p:nvPr>
            <a:audioFile r:link="rId1"/>
          </p:nvPr>
        </p:nvPicPr>
        <p:blipFill>
          <a:blip r:embed="rId4"/>
          <a:stretch>
            <a:fillRect/>
          </a:stretch>
        </p:blipFill>
        <p:spPr>
          <a:xfrm>
            <a:off x="357158" y="6215082"/>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400" decel="100000"/>
                                        <p:tgtEl>
                                          <p:spTgt spid="2"/>
                                        </p:tgtEl>
                                      </p:cBhvr>
                                    </p:animEffect>
                                    <p:anim calcmode="lin" valueType="num">
                                      <p:cBhvr>
                                        <p:cTn id="8" dur="2400" decel="100000" fill="hold"/>
                                        <p:tgtEl>
                                          <p:spTgt spid="2"/>
                                        </p:tgtEl>
                                        <p:attrNameLst>
                                          <p:attrName>style.rotation</p:attrName>
                                        </p:attrNameLst>
                                      </p:cBhvr>
                                      <p:tavLst>
                                        <p:tav tm="0">
                                          <p:val>
                                            <p:fltVal val="-90"/>
                                          </p:val>
                                        </p:tav>
                                        <p:tav tm="100000">
                                          <p:val>
                                            <p:fltVal val="0"/>
                                          </p:val>
                                        </p:tav>
                                      </p:tavLst>
                                    </p:anim>
                                    <p:anim calcmode="lin" valueType="num">
                                      <p:cBhvr>
                                        <p:cTn id="9" dur="2400" decel="100000" fill="hold"/>
                                        <p:tgtEl>
                                          <p:spTgt spid="2"/>
                                        </p:tgtEl>
                                        <p:attrNameLst>
                                          <p:attrName>ppt_x</p:attrName>
                                        </p:attrNameLst>
                                      </p:cBhvr>
                                      <p:tavLst>
                                        <p:tav tm="0">
                                          <p:val>
                                            <p:strVal val="#ppt_x+0.4"/>
                                          </p:val>
                                        </p:tav>
                                        <p:tav tm="100000">
                                          <p:val>
                                            <p:strVal val="#ppt_x-0.05"/>
                                          </p:val>
                                        </p:tav>
                                      </p:tavLst>
                                    </p:anim>
                                    <p:anim calcmode="lin" valueType="num">
                                      <p:cBhvr>
                                        <p:cTn id="10" dur="2400" decel="100000" fill="hold"/>
                                        <p:tgtEl>
                                          <p:spTgt spid="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1" presetClass="mediacall" presetSubtype="0" fill="hold" nodeType="afterEffect">
                                  <p:stCondLst>
                                    <p:cond delay="0"/>
                                  </p:stCondLst>
                                  <p:childTnLst>
                                    <p:cmd type="call" cmd="playFrom(0.0)">
                                      <p:cBhvr>
                                        <p:cTn id="1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6"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xn--80aqafcrtq.cc/img/4/8/7/%D0%A2%D0%B5%D0%BA%D1%81%D1%82%D1%83%D1%80%D1%8B,%20%D1%84%D0%BE%D0%BD,%20%D0%BA%D1%80%D0%B5%D0%B0%D1%82%D0%B8%D0%B2,%20%D0%BF%D1%83%D0%B7%D1%8B%D1%80%D0%B8,%20%D0%BE%D0%B1%D0%BE%D0%B8,%202560x16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pic>
        <p:nvPicPr>
          <p:cNvPr id="24578" name="Picture 2" descr="http://images.visitbeijing.com.cn/20131209/Img214943135.jpg"/>
          <p:cNvPicPr>
            <a:picLocks noChangeAspect="1" noChangeArrowheads="1"/>
          </p:cNvPicPr>
          <p:nvPr/>
        </p:nvPicPr>
        <p:blipFill>
          <a:blip r:embed="rId3"/>
          <a:srcRect/>
          <a:stretch>
            <a:fillRect/>
          </a:stretch>
        </p:blipFill>
        <p:spPr bwMode="auto">
          <a:xfrm>
            <a:off x="285720" y="214290"/>
            <a:ext cx="3286148" cy="3341847"/>
          </a:xfrm>
          <a:prstGeom prst="rect">
            <a:avLst/>
          </a:prstGeom>
          <a:noFill/>
        </p:spPr>
      </p:pic>
      <p:pic>
        <p:nvPicPr>
          <p:cNvPr id="24580" name="Picture 4" descr="http://www.v3wall.com/wallpaper/1280_1024/1001/1280_1024_20100119095859344431.jpg"/>
          <p:cNvPicPr>
            <a:picLocks noChangeAspect="1" noChangeArrowheads="1"/>
          </p:cNvPicPr>
          <p:nvPr/>
        </p:nvPicPr>
        <p:blipFill>
          <a:blip r:embed="rId4" cstate="print"/>
          <a:srcRect/>
          <a:stretch>
            <a:fillRect/>
          </a:stretch>
        </p:blipFill>
        <p:spPr bwMode="auto">
          <a:xfrm>
            <a:off x="4929190" y="357166"/>
            <a:ext cx="3804073" cy="3043259"/>
          </a:xfrm>
          <a:prstGeom prst="rect">
            <a:avLst/>
          </a:prstGeom>
          <a:noFill/>
        </p:spPr>
      </p:pic>
      <p:pic>
        <p:nvPicPr>
          <p:cNvPr id="24582" name="Picture 6" descr="http://boombob.ru/img/picture/Jul/08/39f0485183a52611e567e6d8a86c16b2/7.jpg"/>
          <p:cNvPicPr>
            <a:picLocks noChangeAspect="1" noChangeArrowheads="1"/>
          </p:cNvPicPr>
          <p:nvPr/>
        </p:nvPicPr>
        <p:blipFill>
          <a:blip r:embed="rId5"/>
          <a:srcRect/>
          <a:stretch>
            <a:fillRect/>
          </a:stretch>
        </p:blipFill>
        <p:spPr bwMode="auto">
          <a:xfrm>
            <a:off x="285720" y="3714752"/>
            <a:ext cx="4000500" cy="3000375"/>
          </a:xfrm>
          <a:prstGeom prst="rect">
            <a:avLst/>
          </a:prstGeom>
          <a:noFill/>
        </p:spPr>
      </p:pic>
      <p:pic>
        <p:nvPicPr>
          <p:cNvPr id="24584" name="Picture 8" descr="http://rina-fanzone.ucoz.ru/_ph/50/683626676.jpg"/>
          <p:cNvPicPr>
            <a:picLocks noChangeAspect="1" noChangeArrowheads="1"/>
          </p:cNvPicPr>
          <p:nvPr/>
        </p:nvPicPr>
        <p:blipFill>
          <a:blip r:embed="rId6"/>
          <a:srcRect/>
          <a:stretch>
            <a:fillRect/>
          </a:stretch>
        </p:blipFill>
        <p:spPr bwMode="auto">
          <a:xfrm>
            <a:off x="4714876" y="3643314"/>
            <a:ext cx="3905229" cy="2928922"/>
          </a:xfrm>
          <a:prstGeom prst="rect">
            <a:avLst/>
          </a:prstGeom>
          <a:noFill/>
        </p:spPr>
      </p:pic>
      <p:pic>
        <p:nvPicPr>
          <p:cNvPr id="24586" name="Picture 10" descr="Анимация Спорт"/>
          <p:cNvPicPr>
            <a:picLocks noChangeAspect="1" noChangeArrowheads="1" noCrop="1"/>
          </p:cNvPicPr>
          <p:nvPr/>
        </p:nvPicPr>
        <p:blipFill>
          <a:blip r:embed="rId7"/>
          <a:srcRect/>
          <a:stretch>
            <a:fillRect/>
          </a:stretch>
        </p:blipFill>
        <p:spPr bwMode="auto">
          <a:xfrm>
            <a:off x="4143372" y="3000372"/>
            <a:ext cx="2505075" cy="381001"/>
          </a:xfrm>
          <a:prstGeom prst="rect">
            <a:avLst/>
          </a:prstGeom>
          <a:noFill/>
        </p:spPr>
      </p:pic>
      <p:pic>
        <p:nvPicPr>
          <p:cNvPr id="24588" name="Picture 12" descr="Анимация Спорт"/>
          <p:cNvPicPr>
            <a:picLocks noChangeAspect="1" noChangeArrowheads="1" noCrop="1"/>
          </p:cNvPicPr>
          <p:nvPr/>
        </p:nvPicPr>
        <p:blipFill>
          <a:blip r:embed="rId8"/>
          <a:srcRect/>
          <a:stretch>
            <a:fillRect/>
          </a:stretch>
        </p:blipFill>
        <p:spPr bwMode="auto">
          <a:xfrm>
            <a:off x="3500430" y="357166"/>
            <a:ext cx="1238250" cy="1676400"/>
          </a:xfrm>
          <a:prstGeom prst="rect">
            <a:avLst/>
          </a:prstGeom>
          <a:noFill/>
        </p:spPr>
      </p:pic>
      <p:pic>
        <p:nvPicPr>
          <p:cNvPr id="24590" name="Picture 14" descr="Анимация Спорт"/>
          <p:cNvPicPr>
            <a:picLocks noChangeAspect="1" noChangeArrowheads="1" noCrop="1"/>
          </p:cNvPicPr>
          <p:nvPr/>
        </p:nvPicPr>
        <p:blipFill>
          <a:blip r:embed="rId9"/>
          <a:srcRect/>
          <a:stretch>
            <a:fillRect/>
          </a:stretch>
        </p:blipFill>
        <p:spPr bwMode="auto">
          <a:xfrm>
            <a:off x="7500958" y="3429000"/>
            <a:ext cx="1238250" cy="1238250"/>
          </a:xfrm>
          <a:prstGeom prst="rect">
            <a:avLst/>
          </a:prstGeom>
          <a:noFill/>
        </p:spPr>
      </p:pic>
      <p:pic>
        <p:nvPicPr>
          <p:cNvPr id="24592" name="Picture 16" descr="Анимация Спорт"/>
          <p:cNvPicPr>
            <a:picLocks noChangeAspect="1" noChangeArrowheads="1" noCrop="1"/>
          </p:cNvPicPr>
          <p:nvPr/>
        </p:nvPicPr>
        <p:blipFill>
          <a:blip r:embed="rId10"/>
          <a:srcRect/>
          <a:stretch>
            <a:fillRect/>
          </a:stretch>
        </p:blipFill>
        <p:spPr bwMode="auto">
          <a:xfrm>
            <a:off x="4857752" y="3643314"/>
            <a:ext cx="1619250" cy="752476"/>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out)">
                                      <p:cBhvr>
                                        <p:cTn id="7" dur="2000"/>
                                        <p:tgtEl>
                                          <p:spTgt spid="24578"/>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circle(in)">
                                      <p:cBhvr>
                                        <p:cTn id="11" dur="2000"/>
                                        <p:tgtEl>
                                          <p:spTgt spid="2458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4584"/>
                                        </p:tgtEl>
                                        <p:attrNameLst>
                                          <p:attrName>style.visibility</p:attrName>
                                        </p:attrNameLst>
                                      </p:cBhvr>
                                      <p:to>
                                        <p:strVal val="visible"/>
                                      </p:to>
                                    </p:set>
                                    <p:animEffect transition="in" filter="circle(in)">
                                      <p:cBhvr>
                                        <p:cTn id="15"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xn--80aqafcrtq.cc/img/4/8/7/%D0%A2%D0%B5%D0%BA%D1%81%D1%82%D1%83%D1%80%D1%8B,%20%D1%84%D0%BE%D0%BD,%20%D0%BA%D1%80%D0%B5%D0%B0%D1%82%D0%B8%D0%B2,%20%D0%BF%D1%83%D0%B7%D1%8B%D1%80%D0%B8,%20%D0%BE%D0%B1%D0%BE%D0%B8,%202560x16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pic>
        <p:nvPicPr>
          <p:cNvPr id="25602" name="Picture 2" descr="http://mywishlist.ru/pic/i/wish/orig/005/827/136.jpeg"/>
          <p:cNvPicPr>
            <a:picLocks noChangeAspect="1" noChangeArrowheads="1"/>
          </p:cNvPicPr>
          <p:nvPr/>
        </p:nvPicPr>
        <p:blipFill>
          <a:blip r:embed="rId3"/>
          <a:srcRect/>
          <a:stretch>
            <a:fillRect/>
          </a:stretch>
        </p:blipFill>
        <p:spPr bwMode="auto">
          <a:xfrm>
            <a:off x="500034" y="500042"/>
            <a:ext cx="3000396" cy="2395317"/>
          </a:xfrm>
          <a:prstGeom prst="rect">
            <a:avLst/>
          </a:prstGeom>
          <a:noFill/>
        </p:spPr>
      </p:pic>
      <p:pic>
        <p:nvPicPr>
          <p:cNvPr id="25604" name="Picture 4" descr="http://www.gamed.nl/messages/63073.jpg"/>
          <p:cNvPicPr>
            <a:picLocks noChangeAspect="1" noChangeArrowheads="1"/>
          </p:cNvPicPr>
          <p:nvPr/>
        </p:nvPicPr>
        <p:blipFill>
          <a:blip r:embed="rId4"/>
          <a:srcRect/>
          <a:stretch>
            <a:fillRect/>
          </a:stretch>
        </p:blipFill>
        <p:spPr bwMode="auto">
          <a:xfrm>
            <a:off x="5143504" y="571480"/>
            <a:ext cx="2836844" cy="2836844"/>
          </a:xfrm>
          <a:prstGeom prst="rect">
            <a:avLst/>
          </a:prstGeom>
          <a:noFill/>
        </p:spPr>
      </p:pic>
      <p:pic>
        <p:nvPicPr>
          <p:cNvPr id="25612" name="Picture 12" descr="http://cs2.a5.ru/media/d2/80/1c/512_d2801cfb1b7c8a490b8aaf8e42717a60.png"/>
          <p:cNvPicPr>
            <a:picLocks noChangeAspect="1" noChangeArrowheads="1"/>
          </p:cNvPicPr>
          <p:nvPr/>
        </p:nvPicPr>
        <p:blipFill>
          <a:blip r:embed="rId5"/>
          <a:srcRect/>
          <a:stretch>
            <a:fillRect/>
          </a:stretch>
        </p:blipFill>
        <p:spPr bwMode="auto">
          <a:xfrm>
            <a:off x="1714480" y="3643314"/>
            <a:ext cx="4867275" cy="2981326"/>
          </a:xfrm>
          <a:prstGeom prst="rect">
            <a:avLst/>
          </a:prstGeom>
          <a:noFill/>
        </p:spPr>
      </p:pic>
      <p:pic>
        <p:nvPicPr>
          <p:cNvPr id="25626" name="Picture 26" descr="http://www.playcast.ru/uploads/2013/12/19/6895378.gif"/>
          <p:cNvPicPr>
            <a:picLocks noChangeAspect="1" noChangeArrowheads="1" noCrop="1"/>
          </p:cNvPicPr>
          <p:nvPr/>
        </p:nvPicPr>
        <p:blipFill>
          <a:blip r:embed="rId6"/>
          <a:srcRect/>
          <a:stretch>
            <a:fillRect/>
          </a:stretch>
        </p:blipFill>
        <p:spPr bwMode="auto">
          <a:xfrm>
            <a:off x="1643042" y="928670"/>
            <a:ext cx="1952628" cy="1893100"/>
          </a:xfrm>
          <a:prstGeom prst="rect">
            <a:avLst/>
          </a:prstGeom>
          <a:noFill/>
        </p:spPr>
      </p:pic>
      <p:pic>
        <p:nvPicPr>
          <p:cNvPr id="25634" name="Picture 34" descr="http://www.robdedel.nl/Curling%20(2).gif"/>
          <p:cNvPicPr>
            <a:picLocks noChangeAspect="1" noChangeArrowheads="1" noCrop="1"/>
          </p:cNvPicPr>
          <p:nvPr/>
        </p:nvPicPr>
        <p:blipFill>
          <a:blip r:embed="rId7"/>
          <a:srcRect/>
          <a:stretch>
            <a:fillRect/>
          </a:stretch>
        </p:blipFill>
        <p:spPr bwMode="auto">
          <a:xfrm>
            <a:off x="6715140" y="3214686"/>
            <a:ext cx="2181225" cy="333375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2000" fill="hold"/>
                                        <p:tgtEl>
                                          <p:spTgt spid="25602"/>
                                        </p:tgtEl>
                                        <p:attrNameLst>
                                          <p:attrName>ppt_x</p:attrName>
                                        </p:attrNameLst>
                                      </p:cBhvr>
                                      <p:tavLst>
                                        <p:tav tm="0">
                                          <p:val>
                                            <p:strVal val="0-#ppt_w/2"/>
                                          </p:val>
                                        </p:tav>
                                        <p:tav tm="100000">
                                          <p:val>
                                            <p:strVal val="#ppt_x"/>
                                          </p:val>
                                        </p:tav>
                                      </p:tavLst>
                                    </p:anim>
                                    <p:anim calcmode="lin" valueType="num">
                                      <p:cBhvr additive="base">
                                        <p:cTn id="8" dur="2000" fill="hold"/>
                                        <p:tgtEl>
                                          <p:spTgt spid="2560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additive="base">
                                        <p:cTn id="12" dur="2000" fill="hold"/>
                                        <p:tgtEl>
                                          <p:spTgt spid="25604"/>
                                        </p:tgtEl>
                                        <p:attrNameLst>
                                          <p:attrName>ppt_x</p:attrName>
                                        </p:attrNameLst>
                                      </p:cBhvr>
                                      <p:tavLst>
                                        <p:tav tm="0">
                                          <p:val>
                                            <p:strVal val="1+#ppt_w/2"/>
                                          </p:val>
                                        </p:tav>
                                        <p:tav tm="100000">
                                          <p:val>
                                            <p:strVal val="#ppt_x"/>
                                          </p:val>
                                        </p:tav>
                                      </p:tavLst>
                                    </p:anim>
                                    <p:anim calcmode="lin" valueType="num">
                                      <p:cBhvr additive="base">
                                        <p:cTn id="13" dur="2000" fill="hold"/>
                                        <p:tgtEl>
                                          <p:spTgt spid="2560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7" presetClass="entr" presetSubtype="4" fill="hold" nodeType="afterEffect">
                                  <p:stCondLst>
                                    <p:cond delay="0"/>
                                  </p:stCondLst>
                                  <p:childTnLst>
                                    <p:set>
                                      <p:cBhvr>
                                        <p:cTn id="16" dur="1" fill="hold">
                                          <p:stCondLst>
                                            <p:cond delay="0"/>
                                          </p:stCondLst>
                                        </p:cTn>
                                        <p:tgtEl>
                                          <p:spTgt spid="25612"/>
                                        </p:tgtEl>
                                        <p:attrNameLst>
                                          <p:attrName>style.visibility</p:attrName>
                                        </p:attrNameLst>
                                      </p:cBhvr>
                                      <p:to>
                                        <p:strVal val="visible"/>
                                      </p:to>
                                    </p:set>
                                    <p:anim calcmode="lin" valueType="num">
                                      <p:cBhvr additive="base">
                                        <p:cTn id="17" dur="2000" fill="hold"/>
                                        <p:tgtEl>
                                          <p:spTgt spid="25612"/>
                                        </p:tgtEl>
                                        <p:attrNameLst>
                                          <p:attrName>ppt_x</p:attrName>
                                        </p:attrNameLst>
                                      </p:cBhvr>
                                      <p:tavLst>
                                        <p:tav tm="0">
                                          <p:val>
                                            <p:strVal val="#ppt_x"/>
                                          </p:val>
                                        </p:tav>
                                        <p:tav tm="100000">
                                          <p:val>
                                            <p:strVal val="#ppt_x"/>
                                          </p:val>
                                        </p:tav>
                                      </p:tavLst>
                                    </p:anim>
                                    <p:anim calcmode="lin" valueType="num">
                                      <p:cBhvr additive="base">
                                        <p:cTn id="18" dur="20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4.uploads.ru/t/VEm4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4471990" cy="2082792"/>
          </a:xfrm>
        </p:spPr>
        <p:txBody>
          <a:bodyPr>
            <a:normAutofit fontScale="90000"/>
          </a:bodyPr>
          <a:lstStyle/>
          <a:p>
            <a:pPr algn="l"/>
            <a:r>
              <a:rPr lang="ru-RU" sz="2000" dirty="0"/>
              <a:t>Спорт – это жизнь. Это легкость движенья.</a:t>
            </a:r>
            <a:br>
              <a:rPr lang="ru-RU" sz="2000" dirty="0"/>
            </a:br>
            <a:r>
              <a:rPr lang="ru-RU" sz="2000" dirty="0"/>
              <a:t>Спорт вызывает у всех уваженье.</a:t>
            </a:r>
            <a:br>
              <a:rPr lang="ru-RU" sz="2000" dirty="0"/>
            </a:br>
            <a:r>
              <a:rPr lang="ru-RU" sz="2000" dirty="0"/>
              <a:t>Спорт продвигает всех вверх и вперед.</a:t>
            </a:r>
            <a:br>
              <a:rPr lang="ru-RU" sz="2000" dirty="0"/>
            </a:br>
            <a:r>
              <a:rPr lang="ru-RU" sz="2000" dirty="0"/>
              <a:t>Бодрость, здоровье он всем придает.</a:t>
            </a:r>
            <a:br>
              <a:rPr lang="ru-RU" sz="2000" dirty="0"/>
            </a:br>
            <a:r>
              <a:rPr lang="ru-RU" sz="2000" dirty="0"/>
              <a:t>Все, кто активен и кто не ленится,</a:t>
            </a:r>
            <a:br>
              <a:rPr lang="ru-RU" sz="2000" dirty="0"/>
            </a:br>
            <a:r>
              <a:rPr lang="ru-RU" sz="2000" dirty="0"/>
              <a:t>Могут со спортом легко подружиться.</a:t>
            </a:r>
            <a:br>
              <a:rPr lang="ru-RU" sz="2000" dirty="0"/>
            </a:br>
            <a:endParaRPr lang="ru-RU" sz="2000" dirty="0"/>
          </a:p>
        </p:txBody>
      </p:sp>
      <p:sp>
        <p:nvSpPr>
          <p:cNvPr id="4" name="TextBox 3"/>
          <p:cNvSpPr txBox="1"/>
          <p:nvPr/>
        </p:nvSpPr>
        <p:spPr>
          <a:xfrm>
            <a:off x="5857884" y="4714884"/>
            <a:ext cx="2963626" cy="1200329"/>
          </a:xfrm>
          <a:prstGeom prst="rect">
            <a:avLst/>
          </a:prstGeom>
          <a:noFill/>
        </p:spPr>
        <p:txBody>
          <a:bodyPr wrap="square" rtlCol="0">
            <a:spAutoFit/>
          </a:bodyPr>
          <a:lstStyle/>
          <a:p>
            <a:r>
              <a:rPr lang="ru-RU" dirty="0"/>
              <a:t>Спорт – это здоровье,</a:t>
            </a:r>
            <a:r>
              <a:rPr lang="ru-RU" dirty="0" smtClean="0"/>
              <a:t/>
            </a:r>
            <a:br>
              <a:rPr lang="ru-RU" dirty="0" smtClean="0"/>
            </a:br>
            <a:r>
              <a:rPr lang="ru-RU" dirty="0"/>
              <a:t>Спорт – это успех,</a:t>
            </a:r>
            <a:r>
              <a:rPr lang="ru-RU" dirty="0" smtClean="0"/>
              <a:t/>
            </a:r>
            <a:br>
              <a:rPr lang="ru-RU" dirty="0" smtClean="0"/>
            </a:br>
            <a:r>
              <a:rPr lang="ru-RU" dirty="0"/>
              <a:t>Спорт – это </a:t>
            </a:r>
            <a:r>
              <a:rPr lang="ru-RU" dirty="0" err="1"/>
              <a:t>прикольно</a:t>
            </a:r>
            <a:r>
              <a:rPr lang="ru-RU" dirty="0"/>
              <a:t>,</a:t>
            </a:r>
            <a:r>
              <a:rPr lang="ru-RU" dirty="0" smtClean="0"/>
              <a:t/>
            </a:r>
            <a:br>
              <a:rPr lang="ru-RU" dirty="0" smtClean="0"/>
            </a:br>
            <a:r>
              <a:rPr lang="ru-RU" dirty="0"/>
              <a:t>Спорт – это для всех!</a:t>
            </a:r>
          </a:p>
        </p:txBody>
      </p:sp>
      <p:pic>
        <p:nvPicPr>
          <p:cNvPr id="26628" name="Picture 4" descr="http://www.playcast.ru/uploads/2015/10/12/15430370.gif"/>
          <p:cNvPicPr>
            <a:picLocks noChangeAspect="1" noChangeArrowheads="1" noCrop="1"/>
          </p:cNvPicPr>
          <p:nvPr/>
        </p:nvPicPr>
        <p:blipFill>
          <a:blip r:embed="rId3"/>
          <a:srcRect/>
          <a:stretch>
            <a:fillRect/>
          </a:stretch>
        </p:blipFill>
        <p:spPr bwMode="auto">
          <a:xfrm>
            <a:off x="642910" y="1857364"/>
            <a:ext cx="4357718" cy="4793491"/>
          </a:xfrm>
          <a:prstGeom prst="rect">
            <a:avLst/>
          </a:prstGeom>
          <a:noFill/>
        </p:spPr>
      </p:pic>
      <p:pic>
        <p:nvPicPr>
          <p:cNvPr id="26630" name="Picture 6" descr="http://i269.photobucket.com/albums/jj43/comentarioshi5/gifs-animados/deportes/Futbol/Futbol-49.gif"/>
          <p:cNvPicPr>
            <a:picLocks noChangeAspect="1" noChangeArrowheads="1" noCrop="1"/>
          </p:cNvPicPr>
          <p:nvPr/>
        </p:nvPicPr>
        <p:blipFill>
          <a:blip r:embed="rId4"/>
          <a:srcRect/>
          <a:stretch>
            <a:fillRect/>
          </a:stretch>
        </p:blipFill>
        <p:spPr bwMode="auto">
          <a:xfrm>
            <a:off x="5286380" y="785794"/>
            <a:ext cx="3429021" cy="2357454"/>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ppt_w+.3"/>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Effect transition="in" filter="fade">
                                      <p:cBhvr>
                                        <p:cTn id="15" dur="2000"/>
                                        <p:tgtEl>
                                          <p:spTgt spid="4"/>
                                        </p:tgtEl>
                                      </p:cBhvr>
                                    </p:animEffect>
                                  </p:childTnLst>
                                </p:cTn>
                              </p:par>
                            </p:childTnLst>
                          </p:cTn>
                        </p:par>
                        <p:par>
                          <p:cTn id="16" fill="hold">
                            <p:stCondLst>
                              <p:cond delay="4000"/>
                            </p:stCondLst>
                            <p:childTnLst>
                              <p:par>
                                <p:cTn id="17" presetID="49" presetClass="entr" presetSubtype="0" decel="100000" fill="hold" nodeType="after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ppt_w</p:attrName>
                                        </p:attrNameLst>
                                      </p:cBhvr>
                                      <p:tavLst>
                                        <p:tav tm="0">
                                          <p:val>
                                            <p:fltVal val="0"/>
                                          </p:val>
                                        </p:tav>
                                        <p:tav tm="100000">
                                          <p:val>
                                            <p:strVal val="#ppt_w"/>
                                          </p:val>
                                        </p:tav>
                                      </p:tavLst>
                                    </p:anim>
                                    <p:anim calcmode="lin" valueType="num">
                                      <p:cBhvr>
                                        <p:cTn id="20" dur="500" fill="hold"/>
                                        <p:tgtEl>
                                          <p:spTgt spid="26628"/>
                                        </p:tgtEl>
                                        <p:attrNameLst>
                                          <p:attrName>ppt_h</p:attrName>
                                        </p:attrNameLst>
                                      </p:cBhvr>
                                      <p:tavLst>
                                        <p:tav tm="0">
                                          <p:val>
                                            <p:fltVal val="0"/>
                                          </p:val>
                                        </p:tav>
                                        <p:tav tm="100000">
                                          <p:val>
                                            <p:strVal val="#ppt_h"/>
                                          </p:val>
                                        </p:tav>
                                      </p:tavLst>
                                    </p:anim>
                                    <p:anim calcmode="lin" valueType="num">
                                      <p:cBhvr>
                                        <p:cTn id="21" dur="500" fill="hold"/>
                                        <p:tgtEl>
                                          <p:spTgt spid="26628"/>
                                        </p:tgtEl>
                                        <p:attrNameLst>
                                          <p:attrName>style.rotation</p:attrName>
                                        </p:attrNameLst>
                                      </p:cBhvr>
                                      <p:tavLst>
                                        <p:tav tm="0">
                                          <p:val>
                                            <p:fltVal val="360"/>
                                          </p:val>
                                        </p:tav>
                                        <p:tav tm="100000">
                                          <p:val>
                                            <p:fltVal val="0"/>
                                          </p:val>
                                        </p:tav>
                                      </p:tavLst>
                                    </p:anim>
                                    <p:animEffect transition="in" filter="fade">
                                      <p:cBhvr>
                                        <p:cTn id="22" dur="500"/>
                                        <p:tgtEl>
                                          <p:spTgt spid="26628"/>
                                        </p:tgtEl>
                                      </p:cBhvr>
                                    </p:animEffect>
                                  </p:childTnLst>
                                </p:cTn>
                              </p:par>
                            </p:childTnLst>
                          </p:cTn>
                        </p:par>
                        <p:par>
                          <p:cTn id="23" fill="hold">
                            <p:stCondLst>
                              <p:cond delay="4500"/>
                            </p:stCondLst>
                            <p:childTnLst>
                              <p:par>
                                <p:cTn id="24" presetID="6" presetClass="entr" presetSubtype="16" fill="hold" nodeType="after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circle(in)">
                                      <p:cBhvr>
                                        <p:cTn id="26"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fotohomka.ru/images/Sep/27/546728aa761d44cf6c6ba82f005122e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57422" y="1785926"/>
            <a:ext cx="4643470" cy="3000396"/>
          </a:xfrm>
        </p:spPr>
        <p:txBody>
          <a:bodyPr>
            <a:normAutofit/>
          </a:bodyPr>
          <a:lstStyle/>
          <a:p>
            <a:r>
              <a:rPr lang="ru-RU" dirty="0" smtClean="0">
                <a:solidFill>
                  <a:srgbClr val="0070C0"/>
                </a:solidFill>
              </a:rPr>
              <a:t>История </a:t>
            </a:r>
            <a:br>
              <a:rPr lang="ru-RU" dirty="0" smtClean="0">
                <a:solidFill>
                  <a:srgbClr val="0070C0"/>
                </a:solidFill>
              </a:rPr>
            </a:br>
            <a:r>
              <a:rPr lang="ru-RU" dirty="0" smtClean="0">
                <a:solidFill>
                  <a:srgbClr val="0070C0"/>
                </a:solidFill>
              </a:rPr>
              <a:t>возникновения </a:t>
            </a:r>
            <a:br>
              <a:rPr lang="ru-RU" dirty="0" smtClean="0">
                <a:solidFill>
                  <a:srgbClr val="0070C0"/>
                </a:solidFill>
              </a:rPr>
            </a:br>
            <a:r>
              <a:rPr lang="ru-RU" dirty="0" smtClean="0">
                <a:solidFill>
                  <a:srgbClr val="0070C0"/>
                </a:solidFill>
              </a:rPr>
              <a:t>спорта</a:t>
            </a:r>
            <a:endParaRPr lang="ru-RU" dirty="0">
              <a:solidFill>
                <a:srgbClr val="0070C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boombob.ru/img/picture/Jul/08/fc47d5d7c802eb58d49b8f3eb7fb772f/7.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274638"/>
            <a:ext cx="4471990" cy="6297634"/>
          </a:xfrm>
        </p:spPr>
        <p:txBody>
          <a:bodyPr>
            <a:noAutofit/>
          </a:bodyPr>
          <a:lstStyle/>
          <a:p>
            <a:pPr algn="l"/>
            <a:r>
              <a:rPr lang="ru-RU" sz="2000" dirty="0" smtClean="0"/>
              <a:t>          </a:t>
            </a:r>
            <a:r>
              <a:rPr lang="ru-RU" sz="1800" dirty="0" smtClean="0"/>
              <a:t>История </a:t>
            </a:r>
            <a:r>
              <a:rPr lang="ru-RU" sz="1800" dirty="0"/>
              <a:t>развития спорта насчитывает десятки тысяч лет. С самых древних времен человек стремился быть сильнее, быстрее, выносливее. В те далекие времена эти качества были необходимыми для выживания человека, как вида в дикой природе. С тех же самых пор люди стали регулярно тренировать свои навыки, развивать их и передавать эти знания последующим поколениям.</a:t>
            </a:r>
            <a:br>
              <a:rPr lang="ru-RU" sz="1800" dirty="0"/>
            </a:br>
            <a:r>
              <a:rPr lang="ru-RU" sz="1800" dirty="0"/>
              <a:t>   </a:t>
            </a:r>
            <a:r>
              <a:rPr lang="ru-RU" sz="1800" dirty="0" smtClean="0"/>
              <a:t>       </a:t>
            </a:r>
            <a:r>
              <a:rPr lang="ru-RU" sz="1800" dirty="0"/>
              <a:t>Так, например, аборигены Австралии регулярно тренировали свои навыки стрельбы из лука, что помогало им успешно охотиться. Также они тренировали такие умения, как бег, метание бумеранга</a:t>
            </a:r>
            <a:r>
              <a:rPr lang="ru-RU" sz="1800" dirty="0" smtClean="0"/>
              <a:t>.</a:t>
            </a:r>
            <a:br>
              <a:rPr lang="ru-RU" sz="1800" dirty="0" smtClean="0"/>
            </a:br>
            <a:r>
              <a:rPr lang="ru-RU" sz="1800" dirty="0" smtClean="0"/>
              <a:t>         Индейские </a:t>
            </a:r>
            <a:r>
              <a:rPr lang="ru-RU" sz="1800" dirty="0"/>
              <a:t>племена Америки регулярно тренировались в беге на длинные дистанции, поднятии камней различной тяжести и многом </a:t>
            </a:r>
            <a:r>
              <a:rPr lang="ru-RU" sz="1800" dirty="0" smtClean="0"/>
              <a:t>другом.</a:t>
            </a:r>
            <a:br>
              <a:rPr lang="ru-RU" sz="1800" dirty="0" smtClean="0"/>
            </a:br>
            <a:r>
              <a:rPr lang="ru-RU" sz="1800" dirty="0"/>
              <a:t> </a:t>
            </a:r>
            <a:r>
              <a:rPr lang="ru-RU" sz="1800" dirty="0" smtClean="0"/>
              <a:t>        Наибольшего </a:t>
            </a:r>
            <a:r>
              <a:rPr lang="ru-RU" sz="1800" dirty="0"/>
              <a:t>расцвета спорт достиг во время существования Древней Греции, где зародились Олимпийские игры.</a:t>
            </a:r>
          </a:p>
        </p:txBody>
      </p:sp>
      <p:pic>
        <p:nvPicPr>
          <p:cNvPr id="15366" name="Picture 6" descr="http://gymnastics.arbooz.info/wp-content/uploads/sites/124/2015/08/Drevnegrecheskie-molodtsy-znali-tolk-v-gimnastike..jpg"/>
          <p:cNvPicPr>
            <a:picLocks noChangeAspect="1" noChangeArrowheads="1"/>
          </p:cNvPicPr>
          <p:nvPr/>
        </p:nvPicPr>
        <p:blipFill>
          <a:blip r:embed="rId3" cstate="print"/>
          <a:srcRect/>
          <a:stretch>
            <a:fillRect/>
          </a:stretch>
        </p:blipFill>
        <p:spPr bwMode="auto">
          <a:xfrm>
            <a:off x="4786314" y="214290"/>
            <a:ext cx="4143372" cy="2643206"/>
          </a:xfrm>
          <a:prstGeom prst="rect">
            <a:avLst/>
          </a:prstGeom>
          <a:noFill/>
        </p:spPr>
      </p:pic>
      <p:pic>
        <p:nvPicPr>
          <p:cNvPr id="15368" name="Picture 8" descr="http://v.900igr.net:10/datas/fizkultura/Istorija-Olimpiady/0007-007-Olimpiada.jpg"/>
          <p:cNvPicPr>
            <a:picLocks noChangeAspect="1" noChangeArrowheads="1"/>
          </p:cNvPicPr>
          <p:nvPr/>
        </p:nvPicPr>
        <p:blipFill>
          <a:blip r:embed="rId4"/>
          <a:srcRect/>
          <a:stretch>
            <a:fillRect/>
          </a:stretch>
        </p:blipFill>
        <p:spPr bwMode="auto">
          <a:xfrm>
            <a:off x="4929190" y="3571876"/>
            <a:ext cx="3976716" cy="2982537"/>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circle(out)">
                                      <p:cBhvr>
                                        <p:cTn id="11" dur="2000"/>
                                        <p:tgtEl>
                                          <p:spTgt spid="1536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5368"/>
                                        </p:tgtEl>
                                        <p:attrNameLst>
                                          <p:attrName>style.visibility</p:attrName>
                                        </p:attrNameLst>
                                      </p:cBhvr>
                                      <p:to>
                                        <p:strVal val="visible"/>
                                      </p:to>
                                    </p:set>
                                    <p:animEffect transition="in" filter="circle(out)">
                                      <p:cBhvr>
                                        <p:cTn id="16"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soft.sibnet.ru/data/screenshot/bv1008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143504" y="428604"/>
            <a:ext cx="2000264" cy="654032"/>
          </a:xfrm>
        </p:spPr>
        <p:txBody>
          <a:bodyPr>
            <a:normAutofit/>
          </a:bodyPr>
          <a:lstStyle/>
          <a:p>
            <a:r>
              <a:rPr lang="ru-RU" sz="1800" dirty="0" smtClean="0"/>
              <a:t>Заезд на колесницах</a:t>
            </a:r>
            <a:endParaRPr lang="ru-RU" sz="1800" dirty="0"/>
          </a:p>
        </p:txBody>
      </p:sp>
      <p:pic>
        <p:nvPicPr>
          <p:cNvPr id="16386" name="Picture 2" descr="http://www.2do2go.ru/uploads/full/3f203d34621855cfb001362930c655da_w960_h2048.jpg"/>
          <p:cNvPicPr>
            <a:picLocks noChangeAspect="1" noChangeArrowheads="1"/>
          </p:cNvPicPr>
          <p:nvPr/>
        </p:nvPicPr>
        <p:blipFill>
          <a:blip r:embed="rId3"/>
          <a:srcRect/>
          <a:stretch>
            <a:fillRect/>
          </a:stretch>
        </p:blipFill>
        <p:spPr bwMode="auto">
          <a:xfrm>
            <a:off x="5286380" y="1285860"/>
            <a:ext cx="3476616" cy="2552691"/>
          </a:xfrm>
          <a:prstGeom prst="rect">
            <a:avLst/>
          </a:prstGeom>
          <a:noFill/>
        </p:spPr>
      </p:pic>
      <p:pic>
        <p:nvPicPr>
          <p:cNvPr id="16390" name="Picture 6" descr="http://www.online-bukmeker.com/wp-content/uploads/2015/11/0009-011-Interes-zritelej-na-Olimpijskikh-igrakh-takzhe-vyzyvali-gonki-kolesnits.jpg"/>
          <p:cNvPicPr>
            <a:picLocks noChangeAspect="1" noChangeArrowheads="1"/>
          </p:cNvPicPr>
          <p:nvPr/>
        </p:nvPicPr>
        <p:blipFill>
          <a:blip r:embed="rId4" cstate="print"/>
          <a:srcRect/>
          <a:stretch>
            <a:fillRect/>
          </a:stretch>
        </p:blipFill>
        <p:spPr bwMode="auto">
          <a:xfrm>
            <a:off x="214282" y="214290"/>
            <a:ext cx="4718837" cy="2357454"/>
          </a:xfrm>
          <a:prstGeom prst="rect">
            <a:avLst/>
          </a:prstGeom>
          <a:noFill/>
        </p:spPr>
      </p:pic>
      <p:sp>
        <p:nvSpPr>
          <p:cNvPr id="6" name="TextBox 5"/>
          <p:cNvSpPr txBox="1"/>
          <p:nvPr/>
        </p:nvSpPr>
        <p:spPr>
          <a:xfrm>
            <a:off x="4714876" y="2857496"/>
            <a:ext cx="503664" cy="369332"/>
          </a:xfrm>
          <a:prstGeom prst="rect">
            <a:avLst/>
          </a:prstGeom>
          <a:noFill/>
        </p:spPr>
        <p:txBody>
          <a:bodyPr wrap="none" rtlCol="0">
            <a:spAutoFit/>
          </a:bodyPr>
          <a:lstStyle/>
          <a:p>
            <a:r>
              <a:rPr lang="ru-RU" dirty="0" smtClean="0"/>
              <a:t>Бег</a:t>
            </a:r>
            <a:endParaRPr lang="ru-RU" dirty="0"/>
          </a:p>
        </p:txBody>
      </p:sp>
      <p:pic>
        <p:nvPicPr>
          <p:cNvPr id="16392" name="Picture 8" descr="http://ligos.com.ua/images_site/126.jpg"/>
          <p:cNvPicPr>
            <a:picLocks noChangeAspect="1" noChangeArrowheads="1"/>
          </p:cNvPicPr>
          <p:nvPr/>
        </p:nvPicPr>
        <p:blipFill>
          <a:blip r:embed="rId5"/>
          <a:srcRect/>
          <a:stretch>
            <a:fillRect/>
          </a:stretch>
        </p:blipFill>
        <p:spPr bwMode="auto">
          <a:xfrm>
            <a:off x="285720" y="2786058"/>
            <a:ext cx="2857500" cy="3848101"/>
          </a:xfrm>
          <a:prstGeom prst="rect">
            <a:avLst/>
          </a:prstGeom>
          <a:noFill/>
        </p:spPr>
      </p:pic>
      <p:sp>
        <p:nvSpPr>
          <p:cNvPr id="8" name="TextBox 7"/>
          <p:cNvSpPr txBox="1"/>
          <p:nvPr/>
        </p:nvSpPr>
        <p:spPr>
          <a:xfrm>
            <a:off x="3214678" y="3857628"/>
            <a:ext cx="1679178" cy="369332"/>
          </a:xfrm>
          <a:prstGeom prst="rect">
            <a:avLst/>
          </a:prstGeom>
          <a:noFill/>
        </p:spPr>
        <p:txBody>
          <a:bodyPr wrap="none" rtlCol="0">
            <a:spAutoFit/>
          </a:bodyPr>
          <a:lstStyle/>
          <a:p>
            <a:r>
              <a:rPr lang="ru-RU" dirty="0" smtClean="0"/>
              <a:t>Метание </a:t>
            </a:r>
            <a:r>
              <a:rPr lang="ru-RU" dirty="0"/>
              <a:t>д</a:t>
            </a:r>
            <a:r>
              <a:rPr lang="ru-RU" dirty="0" smtClean="0"/>
              <a:t>иска</a:t>
            </a:r>
            <a:endParaRPr lang="ru-RU" dirty="0"/>
          </a:p>
        </p:txBody>
      </p:sp>
      <p:pic>
        <p:nvPicPr>
          <p:cNvPr id="16394" name="Picture 10" descr="http://dg50.mycdn.me/getImage?photoId=552340464085&amp;photoType=0"/>
          <p:cNvPicPr>
            <a:picLocks noChangeAspect="1" noChangeArrowheads="1"/>
          </p:cNvPicPr>
          <p:nvPr/>
        </p:nvPicPr>
        <p:blipFill>
          <a:blip r:embed="rId6"/>
          <a:srcRect/>
          <a:stretch>
            <a:fillRect/>
          </a:stretch>
        </p:blipFill>
        <p:spPr bwMode="auto">
          <a:xfrm>
            <a:off x="5000628" y="4143380"/>
            <a:ext cx="3809986" cy="2498351"/>
          </a:xfrm>
          <a:prstGeom prst="rect">
            <a:avLst/>
          </a:prstGeom>
          <a:noFill/>
        </p:spPr>
      </p:pic>
      <p:sp>
        <p:nvSpPr>
          <p:cNvPr id="10" name="TextBox 9"/>
          <p:cNvSpPr txBox="1"/>
          <p:nvPr/>
        </p:nvSpPr>
        <p:spPr>
          <a:xfrm>
            <a:off x="4071934" y="6072206"/>
            <a:ext cx="894797" cy="369332"/>
          </a:xfrm>
          <a:prstGeom prst="rect">
            <a:avLst/>
          </a:prstGeom>
          <a:noFill/>
        </p:spPr>
        <p:txBody>
          <a:bodyPr wrap="none" rtlCol="0">
            <a:spAutoFit/>
          </a:bodyPr>
          <a:lstStyle/>
          <a:p>
            <a:r>
              <a:rPr lang="ru-RU" dirty="0" smtClean="0"/>
              <a:t>Борьба</a:t>
            </a:r>
            <a:endParaRPr lang="ru-RU" dirty="0"/>
          </a:p>
        </p:txBody>
      </p:sp>
      <p:pic>
        <p:nvPicPr>
          <p:cNvPr id="16396" name="Picture 12" descr="Анимация Спорт"/>
          <p:cNvPicPr>
            <a:picLocks noChangeAspect="1" noChangeArrowheads="1" noCrop="1"/>
          </p:cNvPicPr>
          <p:nvPr/>
        </p:nvPicPr>
        <p:blipFill>
          <a:blip r:embed="rId7"/>
          <a:srcRect/>
          <a:stretch>
            <a:fillRect/>
          </a:stretch>
        </p:blipFill>
        <p:spPr bwMode="auto">
          <a:xfrm>
            <a:off x="6786578" y="0"/>
            <a:ext cx="2019300" cy="123825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fade">
                                      <p:cBhvr>
                                        <p:cTn id="13" dur="800" decel="100000"/>
                                        <p:tgtEl>
                                          <p:spTgt spid="16390"/>
                                        </p:tgtEl>
                                      </p:cBhvr>
                                    </p:animEffect>
                                    <p:anim calcmode="lin" valueType="num">
                                      <p:cBhvr>
                                        <p:cTn id="14" dur="800" decel="100000" fill="hold"/>
                                        <p:tgtEl>
                                          <p:spTgt spid="16390"/>
                                        </p:tgtEl>
                                        <p:attrNameLst>
                                          <p:attrName>style.rotation</p:attrName>
                                        </p:attrNameLst>
                                      </p:cBhvr>
                                      <p:tavLst>
                                        <p:tav tm="0">
                                          <p:val>
                                            <p:fltVal val="-90"/>
                                          </p:val>
                                        </p:tav>
                                        <p:tav tm="100000">
                                          <p:val>
                                            <p:fltVal val="0"/>
                                          </p:val>
                                        </p:tav>
                                      </p:tavLst>
                                    </p:anim>
                                    <p:anim calcmode="lin" valueType="num">
                                      <p:cBhvr>
                                        <p:cTn id="15" dur="800" decel="100000" fill="hold"/>
                                        <p:tgtEl>
                                          <p:spTgt spid="16390"/>
                                        </p:tgtEl>
                                        <p:attrNameLst>
                                          <p:attrName>ppt_x</p:attrName>
                                        </p:attrNameLst>
                                      </p:cBhvr>
                                      <p:tavLst>
                                        <p:tav tm="0">
                                          <p:val>
                                            <p:strVal val="#ppt_x+0.4"/>
                                          </p:val>
                                        </p:tav>
                                        <p:tav tm="100000">
                                          <p:val>
                                            <p:strVal val="#ppt_x-0.05"/>
                                          </p:val>
                                        </p:tav>
                                      </p:tavLst>
                                    </p:anim>
                                    <p:anim calcmode="lin" valueType="num">
                                      <p:cBhvr>
                                        <p:cTn id="16" dur="800" decel="100000" fill="hold"/>
                                        <p:tgtEl>
                                          <p:spTgt spid="1639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639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6390"/>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by="(-#ppt_w*2)" calcmode="lin" valueType="num">
                                      <p:cBhvr rctx="PPT">
                                        <p:cTn id="22" dur="500" autoRev="1" fill="hold">
                                          <p:stCondLst>
                                            <p:cond delay="0"/>
                                          </p:stCondLst>
                                        </p:cTn>
                                        <p:tgtEl>
                                          <p:spTgt spid="6"/>
                                        </p:tgtEl>
                                        <p:attrNameLst>
                                          <p:attrName>ppt_w</p:attrName>
                                        </p:attrNameLst>
                                      </p:cBhvr>
                                    </p:anim>
                                    <p:anim by="(#ppt_w*0.50)" calcmode="lin" valueType="num">
                                      <p:cBhvr>
                                        <p:cTn id="23" dur="500" decel="50000" autoRev="1" fill="hold">
                                          <p:stCondLst>
                                            <p:cond delay="0"/>
                                          </p:stCondLst>
                                        </p:cTn>
                                        <p:tgtEl>
                                          <p:spTgt spid="6"/>
                                        </p:tgtEl>
                                        <p:attrNameLst>
                                          <p:attrName>ppt_x</p:attrName>
                                        </p:attrNameLst>
                                      </p:cBhvr>
                                    </p:anim>
                                    <p:anim from="(-#ppt_h/2)" to="(#ppt_y)" calcmode="lin" valueType="num">
                                      <p:cBhvr>
                                        <p:cTn id="24" dur="1000" fill="hold">
                                          <p:stCondLst>
                                            <p:cond delay="0"/>
                                          </p:stCondLst>
                                        </p:cTn>
                                        <p:tgtEl>
                                          <p:spTgt spid="6"/>
                                        </p:tgtEl>
                                        <p:attrNameLst>
                                          <p:attrName>ppt_y</p:attrName>
                                        </p:attrNameLst>
                                      </p:cBhvr>
                                    </p:anim>
                                    <p:animRot by="21600000">
                                      <p:cBhvr>
                                        <p:cTn id="25" dur="1000" fill="hold">
                                          <p:stCondLst>
                                            <p:cond delay="0"/>
                                          </p:stCondLst>
                                        </p:cTn>
                                        <p:tgtEl>
                                          <p:spTgt spid="6"/>
                                        </p:tgtEl>
                                        <p:attrNameLst>
                                          <p:attrName>r</p:attrName>
                                        </p:attrNameLst>
                                      </p:cBhvr>
                                    </p:animRot>
                                  </p:childTnLst>
                                </p:cTn>
                              </p:par>
                            </p:childTnLst>
                          </p:cTn>
                        </p:par>
                        <p:par>
                          <p:cTn id="26" fill="hold">
                            <p:stCondLst>
                              <p:cond delay="3200"/>
                            </p:stCondLst>
                            <p:childTnLst>
                              <p:par>
                                <p:cTn id="27" presetID="6" presetClass="entr" presetSubtype="16" fill="hold" nodeType="afterEffect">
                                  <p:stCondLst>
                                    <p:cond delay="0"/>
                                  </p:stCondLst>
                                  <p:childTnLst>
                                    <p:set>
                                      <p:cBhvr>
                                        <p:cTn id="28" dur="1" fill="hold">
                                          <p:stCondLst>
                                            <p:cond delay="0"/>
                                          </p:stCondLst>
                                        </p:cTn>
                                        <p:tgtEl>
                                          <p:spTgt spid="16386"/>
                                        </p:tgtEl>
                                        <p:attrNameLst>
                                          <p:attrName>style.visibility</p:attrName>
                                        </p:attrNameLst>
                                      </p:cBhvr>
                                      <p:to>
                                        <p:strVal val="visible"/>
                                      </p:to>
                                    </p:set>
                                    <p:animEffect transition="in" filter="circle(in)">
                                      <p:cBhvr>
                                        <p:cTn id="29" dur="2000"/>
                                        <p:tgtEl>
                                          <p:spTgt spid="16386"/>
                                        </p:tgtEl>
                                      </p:cBhvr>
                                    </p:animEffect>
                                  </p:childTnLst>
                                </p:cTn>
                              </p:par>
                            </p:childTnLst>
                          </p:cTn>
                        </p:par>
                        <p:par>
                          <p:cTn id="30" fill="hold">
                            <p:stCondLst>
                              <p:cond delay="52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par>
                          <p:cTn id="37" fill="hold">
                            <p:stCondLst>
                              <p:cond delay="7300"/>
                            </p:stCondLst>
                            <p:childTnLst>
                              <p:par>
                                <p:cTn id="38" presetID="50" presetClass="entr" presetSubtype="0" decel="100000" fill="hold" nodeType="afterEffect">
                                  <p:stCondLst>
                                    <p:cond delay="0"/>
                                  </p:stCondLst>
                                  <p:childTnLst>
                                    <p:set>
                                      <p:cBhvr>
                                        <p:cTn id="39" dur="1" fill="hold">
                                          <p:stCondLst>
                                            <p:cond delay="0"/>
                                          </p:stCondLst>
                                        </p:cTn>
                                        <p:tgtEl>
                                          <p:spTgt spid="16392"/>
                                        </p:tgtEl>
                                        <p:attrNameLst>
                                          <p:attrName>style.visibility</p:attrName>
                                        </p:attrNameLst>
                                      </p:cBhvr>
                                      <p:to>
                                        <p:strVal val="visible"/>
                                      </p:to>
                                    </p:set>
                                    <p:anim calcmode="lin" valueType="num">
                                      <p:cBhvr>
                                        <p:cTn id="40" dur="1000" fill="hold"/>
                                        <p:tgtEl>
                                          <p:spTgt spid="16392"/>
                                        </p:tgtEl>
                                        <p:attrNameLst>
                                          <p:attrName>ppt_w</p:attrName>
                                        </p:attrNameLst>
                                      </p:cBhvr>
                                      <p:tavLst>
                                        <p:tav tm="0">
                                          <p:val>
                                            <p:strVal val="#ppt_w+.3"/>
                                          </p:val>
                                        </p:tav>
                                        <p:tav tm="100000">
                                          <p:val>
                                            <p:strVal val="#ppt_w"/>
                                          </p:val>
                                        </p:tav>
                                      </p:tavLst>
                                    </p:anim>
                                    <p:anim calcmode="lin" valueType="num">
                                      <p:cBhvr>
                                        <p:cTn id="41" dur="1000" fill="hold"/>
                                        <p:tgtEl>
                                          <p:spTgt spid="16392"/>
                                        </p:tgtEl>
                                        <p:attrNameLst>
                                          <p:attrName>ppt_h</p:attrName>
                                        </p:attrNameLst>
                                      </p:cBhvr>
                                      <p:tavLst>
                                        <p:tav tm="0">
                                          <p:val>
                                            <p:strVal val="#ppt_h"/>
                                          </p:val>
                                        </p:tav>
                                        <p:tav tm="100000">
                                          <p:val>
                                            <p:strVal val="#ppt_h"/>
                                          </p:val>
                                        </p:tav>
                                      </p:tavLst>
                                    </p:anim>
                                    <p:animEffect transition="in" filter="fade">
                                      <p:cBhvr>
                                        <p:cTn id="42" dur="1000"/>
                                        <p:tgtEl>
                                          <p:spTgt spid="16392"/>
                                        </p:tgtEl>
                                      </p:cBhvr>
                                    </p:animEffect>
                                  </p:childTnLst>
                                </p:cTn>
                              </p:par>
                            </p:childTnLst>
                          </p:cTn>
                        </p:par>
                        <p:par>
                          <p:cTn id="43" fill="hold">
                            <p:stCondLst>
                              <p:cond delay="830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lide(fromBottom)">
                                      <p:cBhvr>
                                        <p:cTn id="46" dur="1000"/>
                                        <p:tgtEl>
                                          <p:spTgt spid="10"/>
                                        </p:tgtEl>
                                      </p:cBhvr>
                                    </p:animEffect>
                                  </p:childTnLst>
                                </p:cTn>
                              </p:par>
                            </p:childTnLst>
                          </p:cTn>
                        </p:par>
                        <p:par>
                          <p:cTn id="47" fill="hold">
                            <p:stCondLst>
                              <p:cond delay="9300"/>
                            </p:stCondLst>
                            <p:childTnLst>
                              <p:par>
                                <p:cTn id="48" presetID="58" presetClass="entr" presetSubtype="0" accel="100000" fill="hold" nodeType="afterEffect">
                                  <p:stCondLst>
                                    <p:cond delay="0"/>
                                  </p:stCondLst>
                                  <p:childTnLst>
                                    <p:set>
                                      <p:cBhvr>
                                        <p:cTn id="49" dur="1" fill="hold">
                                          <p:stCondLst>
                                            <p:cond delay="0"/>
                                          </p:stCondLst>
                                        </p:cTn>
                                        <p:tgtEl>
                                          <p:spTgt spid="16394"/>
                                        </p:tgtEl>
                                        <p:attrNameLst>
                                          <p:attrName>style.visibility</p:attrName>
                                        </p:attrNameLst>
                                      </p:cBhvr>
                                      <p:to>
                                        <p:strVal val="visible"/>
                                      </p:to>
                                    </p:set>
                                    <p:anim calcmode="lin" valueType="num">
                                      <p:cBhvr>
                                        <p:cTn id="50" dur="2000" fill="hold"/>
                                        <p:tgtEl>
                                          <p:spTgt spid="16394"/>
                                        </p:tgtEl>
                                        <p:attrNameLst>
                                          <p:attrName>ppt_w</p:attrName>
                                        </p:attrNameLst>
                                      </p:cBhvr>
                                      <p:tavLst>
                                        <p:tav tm="0">
                                          <p:val>
                                            <p:strVal val="#ppt_w*2.5"/>
                                          </p:val>
                                        </p:tav>
                                        <p:tav tm="100000">
                                          <p:val>
                                            <p:strVal val="#ppt_w"/>
                                          </p:val>
                                        </p:tav>
                                      </p:tavLst>
                                    </p:anim>
                                    <p:anim calcmode="lin" valueType="num">
                                      <p:cBhvr>
                                        <p:cTn id="51" dur="2000" fill="hold"/>
                                        <p:tgtEl>
                                          <p:spTgt spid="16394"/>
                                        </p:tgtEl>
                                        <p:attrNameLst>
                                          <p:attrName>ppt_h</p:attrName>
                                        </p:attrNameLst>
                                      </p:cBhvr>
                                      <p:tavLst>
                                        <p:tav tm="0">
                                          <p:val>
                                            <p:strVal val="#ppt_h*0.01"/>
                                          </p:val>
                                        </p:tav>
                                        <p:tav tm="100000">
                                          <p:val>
                                            <p:strVal val="#ppt_h"/>
                                          </p:val>
                                        </p:tav>
                                      </p:tavLst>
                                    </p:anim>
                                    <p:anim calcmode="lin" valueType="num">
                                      <p:cBhvr>
                                        <p:cTn id="52" dur="2000" fill="hold"/>
                                        <p:tgtEl>
                                          <p:spTgt spid="16394"/>
                                        </p:tgtEl>
                                        <p:attrNameLst>
                                          <p:attrName>ppt_x</p:attrName>
                                        </p:attrNameLst>
                                      </p:cBhvr>
                                      <p:tavLst>
                                        <p:tav tm="0">
                                          <p:val>
                                            <p:strVal val="#ppt_x"/>
                                          </p:val>
                                        </p:tav>
                                        <p:tav tm="100000">
                                          <p:val>
                                            <p:strVal val="#ppt_x"/>
                                          </p:val>
                                        </p:tav>
                                      </p:tavLst>
                                    </p:anim>
                                    <p:anim calcmode="lin" valueType="num">
                                      <p:cBhvr>
                                        <p:cTn id="53" dur="2000" fill="hold"/>
                                        <p:tgtEl>
                                          <p:spTgt spid="16394"/>
                                        </p:tgtEl>
                                        <p:attrNameLst>
                                          <p:attrName>ppt_y</p:attrName>
                                        </p:attrNameLst>
                                      </p:cBhvr>
                                      <p:tavLst>
                                        <p:tav tm="0">
                                          <p:val>
                                            <p:strVal val="#ppt_h+1"/>
                                          </p:val>
                                        </p:tav>
                                        <p:tav tm="100000">
                                          <p:val>
                                            <p:strVal val="#ppt_y"/>
                                          </p:val>
                                        </p:tav>
                                      </p:tavLst>
                                    </p:anim>
                                    <p:animEffect transition="in" filter="fade">
                                      <p:cBhvr>
                                        <p:cTn id="54" dur="2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p1.pichost.me/i/17/14020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868346"/>
          </a:xfrm>
        </p:spPr>
        <p:txBody>
          <a:bodyPr/>
          <a:lstStyle/>
          <a:p>
            <a:r>
              <a:rPr lang="ru-RU" i="1" dirty="0" smtClean="0">
                <a:solidFill>
                  <a:srgbClr val="FF0000"/>
                </a:solidFill>
              </a:rPr>
              <a:t>Спорт для детей</a:t>
            </a:r>
            <a:endParaRPr lang="ru-RU" i="1" dirty="0">
              <a:solidFill>
                <a:srgbClr val="FF0000"/>
              </a:solidFill>
            </a:endParaRPr>
          </a:p>
        </p:txBody>
      </p:sp>
      <p:sp>
        <p:nvSpPr>
          <p:cNvPr id="5" name="TextBox 4"/>
          <p:cNvSpPr txBox="1"/>
          <p:nvPr/>
        </p:nvSpPr>
        <p:spPr>
          <a:xfrm>
            <a:off x="214282" y="1071546"/>
            <a:ext cx="4616520" cy="2308324"/>
          </a:xfrm>
          <a:prstGeom prst="rect">
            <a:avLst/>
          </a:prstGeom>
          <a:noFill/>
        </p:spPr>
        <p:txBody>
          <a:bodyPr wrap="none" rtlCol="0">
            <a:spAutoFit/>
          </a:bodyPr>
          <a:lstStyle/>
          <a:p>
            <a:r>
              <a:rPr lang="ru-RU" dirty="0"/>
              <a:t>Спортивные люди – они так красивы.</a:t>
            </a:r>
          </a:p>
          <a:p>
            <a:r>
              <a:rPr lang="ru-RU" dirty="0"/>
              <a:t>В них столько энергии, бодрости, силы.</a:t>
            </a:r>
          </a:p>
          <a:p>
            <a:r>
              <a:rPr lang="ru-RU" dirty="0"/>
              <a:t>Ты хочешь на них быть хоть каплю похожим?</a:t>
            </a:r>
          </a:p>
          <a:p>
            <a:r>
              <a:rPr lang="ru-RU" dirty="0"/>
              <a:t>Лишь спорт тебе в этом отлично поможет!</a:t>
            </a:r>
          </a:p>
          <a:p>
            <a:r>
              <a:rPr lang="ru-RU" dirty="0"/>
              <a:t>Здоровье усилит, успехов прибавит.</a:t>
            </a:r>
          </a:p>
          <a:p>
            <a:r>
              <a:rPr lang="ru-RU" dirty="0"/>
              <a:t>От скуки, безделья тебя он избавит.</a:t>
            </a:r>
          </a:p>
          <a:p>
            <a:r>
              <a:rPr lang="ru-RU" dirty="0"/>
              <a:t>Поверь ты в себя и добейся высот.</a:t>
            </a:r>
          </a:p>
          <a:p>
            <a:r>
              <a:rPr lang="ru-RU" dirty="0"/>
              <a:t>О чем ты мечтал, даст тебе только спорт</a:t>
            </a:r>
          </a:p>
        </p:txBody>
      </p:sp>
      <p:pic>
        <p:nvPicPr>
          <p:cNvPr id="17414" name="Picture 6" descr="http://screens-hd.ru/uploads/images/a/k/r/akrobatika_foto_detej.jpg"/>
          <p:cNvPicPr>
            <a:picLocks noChangeAspect="1" noChangeArrowheads="1"/>
          </p:cNvPicPr>
          <p:nvPr/>
        </p:nvPicPr>
        <p:blipFill>
          <a:blip r:embed="rId3"/>
          <a:srcRect/>
          <a:stretch>
            <a:fillRect/>
          </a:stretch>
        </p:blipFill>
        <p:spPr bwMode="auto">
          <a:xfrm>
            <a:off x="4857752" y="1142984"/>
            <a:ext cx="4124297" cy="2538401"/>
          </a:xfrm>
          <a:prstGeom prst="rect">
            <a:avLst/>
          </a:prstGeom>
          <a:noFill/>
        </p:spPr>
      </p:pic>
      <p:pic>
        <p:nvPicPr>
          <p:cNvPr id="17416" name="Picture 8" descr="http://www.kaklady.ru/wp-content/uploads/2012/07/sekciya-futbola.jpg"/>
          <p:cNvPicPr>
            <a:picLocks noChangeAspect="1" noChangeArrowheads="1"/>
          </p:cNvPicPr>
          <p:nvPr/>
        </p:nvPicPr>
        <p:blipFill>
          <a:blip r:embed="rId4"/>
          <a:srcRect/>
          <a:stretch>
            <a:fillRect/>
          </a:stretch>
        </p:blipFill>
        <p:spPr bwMode="auto">
          <a:xfrm>
            <a:off x="642910" y="3429000"/>
            <a:ext cx="2786082" cy="3223895"/>
          </a:xfrm>
          <a:prstGeom prst="rect">
            <a:avLst/>
          </a:prstGeom>
          <a:noFill/>
        </p:spPr>
      </p:pic>
      <p:pic>
        <p:nvPicPr>
          <p:cNvPr id="17418" name="Picture 10" descr="http://xn--80anea7ao1c8a.xn--80adxb5abi4ec.xn--p1ai/upload/img/news/534_1.jpg"/>
          <p:cNvPicPr>
            <a:picLocks noChangeAspect="1" noChangeArrowheads="1"/>
          </p:cNvPicPr>
          <p:nvPr/>
        </p:nvPicPr>
        <p:blipFill>
          <a:blip r:embed="rId5"/>
          <a:srcRect/>
          <a:stretch>
            <a:fillRect/>
          </a:stretch>
        </p:blipFill>
        <p:spPr bwMode="auto">
          <a:xfrm>
            <a:off x="4071934" y="3977836"/>
            <a:ext cx="4729154" cy="265257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par>
                          <p:cTn id="8" fill="hold">
                            <p:stCondLst>
                              <p:cond delay="30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4000"/>
                            </p:stCondLst>
                            <p:childTnLst>
                              <p:par>
                                <p:cTn id="15" presetID="6" presetClass="entr" presetSubtype="16" fill="hold" nodeType="after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circle(in)">
                                      <p:cBhvr>
                                        <p:cTn id="17" dur="2000"/>
                                        <p:tgtEl>
                                          <p:spTgt spid="17414"/>
                                        </p:tgtEl>
                                      </p:cBhvr>
                                    </p:animEffect>
                                  </p:childTnLst>
                                </p:cTn>
                              </p:par>
                            </p:childTnLst>
                          </p:cTn>
                        </p:par>
                        <p:par>
                          <p:cTn id="18" fill="hold">
                            <p:stCondLst>
                              <p:cond delay="6000"/>
                            </p:stCondLst>
                            <p:childTnLst>
                              <p:par>
                                <p:cTn id="19" presetID="6" presetClass="entr" presetSubtype="32" fill="hold" nodeType="after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circle(out)">
                                      <p:cBhvr>
                                        <p:cTn id="21" dur="2000"/>
                                        <p:tgtEl>
                                          <p:spTgt spid="17416"/>
                                        </p:tgtEl>
                                      </p:cBhvr>
                                    </p:animEffect>
                                  </p:childTnLst>
                                </p:cTn>
                              </p:par>
                            </p:childTnLst>
                          </p:cTn>
                        </p:par>
                        <p:par>
                          <p:cTn id="22" fill="hold">
                            <p:stCondLst>
                              <p:cond delay="8000"/>
                            </p:stCondLst>
                            <p:childTnLst>
                              <p:par>
                                <p:cTn id="23" presetID="58" presetClass="entr" presetSubtype="0" accel="100000" fill="hold" nodeType="afterEffect">
                                  <p:stCondLst>
                                    <p:cond delay="0"/>
                                  </p:stCondLst>
                                  <p:childTnLst>
                                    <p:set>
                                      <p:cBhvr>
                                        <p:cTn id="24" dur="1" fill="hold">
                                          <p:stCondLst>
                                            <p:cond delay="0"/>
                                          </p:stCondLst>
                                        </p:cTn>
                                        <p:tgtEl>
                                          <p:spTgt spid="17418"/>
                                        </p:tgtEl>
                                        <p:attrNameLst>
                                          <p:attrName>style.visibility</p:attrName>
                                        </p:attrNameLst>
                                      </p:cBhvr>
                                      <p:to>
                                        <p:strVal val="visible"/>
                                      </p:to>
                                    </p:set>
                                    <p:anim calcmode="lin" valueType="num">
                                      <p:cBhvr>
                                        <p:cTn id="25" dur="2000" fill="hold"/>
                                        <p:tgtEl>
                                          <p:spTgt spid="17418"/>
                                        </p:tgtEl>
                                        <p:attrNameLst>
                                          <p:attrName>ppt_w</p:attrName>
                                        </p:attrNameLst>
                                      </p:cBhvr>
                                      <p:tavLst>
                                        <p:tav tm="0">
                                          <p:val>
                                            <p:strVal val="#ppt_w*2.5"/>
                                          </p:val>
                                        </p:tav>
                                        <p:tav tm="100000">
                                          <p:val>
                                            <p:strVal val="#ppt_w"/>
                                          </p:val>
                                        </p:tav>
                                      </p:tavLst>
                                    </p:anim>
                                    <p:anim calcmode="lin" valueType="num">
                                      <p:cBhvr>
                                        <p:cTn id="26" dur="2000" fill="hold"/>
                                        <p:tgtEl>
                                          <p:spTgt spid="17418"/>
                                        </p:tgtEl>
                                        <p:attrNameLst>
                                          <p:attrName>ppt_h</p:attrName>
                                        </p:attrNameLst>
                                      </p:cBhvr>
                                      <p:tavLst>
                                        <p:tav tm="0">
                                          <p:val>
                                            <p:strVal val="#ppt_h*0.01"/>
                                          </p:val>
                                        </p:tav>
                                        <p:tav tm="100000">
                                          <p:val>
                                            <p:strVal val="#ppt_h"/>
                                          </p:val>
                                        </p:tav>
                                      </p:tavLst>
                                    </p:anim>
                                    <p:anim calcmode="lin" valueType="num">
                                      <p:cBhvr>
                                        <p:cTn id="27" dur="2000" fill="hold"/>
                                        <p:tgtEl>
                                          <p:spTgt spid="17418"/>
                                        </p:tgtEl>
                                        <p:attrNameLst>
                                          <p:attrName>ppt_x</p:attrName>
                                        </p:attrNameLst>
                                      </p:cBhvr>
                                      <p:tavLst>
                                        <p:tav tm="0">
                                          <p:val>
                                            <p:strVal val="#ppt_x"/>
                                          </p:val>
                                        </p:tav>
                                        <p:tav tm="100000">
                                          <p:val>
                                            <p:strVal val="#ppt_x"/>
                                          </p:val>
                                        </p:tav>
                                      </p:tavLst>
                                    </p:anim>
                                    <p:anim calcmode="lin" valueType="num">
                                      <p:cBhvr>
                                        <p:cTn id="28" dur="2000" fill="hold"/>
                                        <p:tgtEl>
                                          <p:spTgt spid="17418"/>
                                        </p:tgtEl>
                                        <p:attrNameLst>
                                          <p:attrName>ppt_y</p:attrName>
                                        </p:attrNameLst>
                                      </p:cBhvr>
                                      <p:tavLst>
                                        <p:tav tm="0">
                                          <p:val>
                                            <p:strVal val="#ppt_h+1"/>
                                          </p:val>
                                        </p:tav>
                                        <p:tav tm="100000">
                                          <p:val>
                                            <p:strVal val="#ppt_y"/>
                                          </p:val>
                                        </p:tav>
                                      </p:tavLst>
                                    </p:anim>
                                    <p:animEffect transition="in" filter="fade">
                                      <p:cBhvr>
                                        <p:cTn id="29" dur="2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1-tub-ru.yandex.net/i?id=9c1053a91c7b98ec219c0df3bad2fd64&amp;n=33&amp;h=190&amp;w=26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686172" cy="2582858"/>
          </a:xfrm>
        </p:spPr>
        <p:txBody>
          <a:bodyPr>
            <a:noAutofit/>
          </a:bodyPr>
          <a:lstStyle/>
          <a:p>
            <a:r>
              <a:rPr lang="ru-RU" sz="2000" dirty="0"/>
              <a:t>Я с детства очень спорт люблю.</a:t>
            </a:r>
            <a:br>
              <a:rPr lang="ru-RU" sz="2000" dirty="0"/>
            </a:br>
            <a:r>
              <a:rPr lang="ru-RU" sz="2000" dirty="0"/>
              <a:t>Он приучил меня к порядку.</a:t>
            </a:r>
            <a:br>
              <a:rPr lang="ru-RU" sz="2000" dirty="0"/>
            </a:br>
            <a:r>
              <a:rPr lang="ru-RU" sz="2000" dirty="0"/>
              <a:t>Я долго по утрам не сплю.</a:t>
            </a:r>
            <a:br>
              <a:rPr lang="ru-RU" sz="2000" dirty="0"/>
            </a:br>
            <a:r>
              <a:rPr lang="ru-RU" sz="2000" dirty="0"/>
              <a:t>Я поднимаюсь на зарядку.</a:t>
            </a:r>
            <a:br>
              <a:rPr lang="ru-RU" sz="2000" dirty="0"/>
            </a:br>
            <a:r>
              <a:rPr lang="ru-RU" sz="2000" dirty="0"/>
              <a:t>Затем пробежка и прыжки</a:t>
            </a:r>
            <a:br>
              <a:rPr lang="ru-RU" sz="2000" dirty="0"/>
            </a:br>
            <a:r>
              <a:rPr lang="ru-RU" sz="2000" dirty="0"/>
              <a:t>И отжимания от пола.</a:t>
            </a:r>
            <a:br>
              <a:rPr lang="ru-RU" sz="2000" dirty="0"/>
            </a:br>
            <a:r>
              <a:rPr lang="ru-RU" sz="2000" dirty="0"/>
              <a:t>Да, упражненья не легки,</a:t>
            </a:r>
            <a:br>
              <a:rPr lang="ru-RU" sz="2000" dirty="0"/>
            </a:br>
            <a:r>
              <a:rPr lang="ru-RU" sz="2000" dirty="0"/>
              <a:t>Зато я бодрый и веселый.</a:t>
            </a:r>
          </a:p>
        </p:txBody>
      </p:sp>
      <p:pic>
        <p:nvPicPr>
          <p:cNvPr id="18436" name="Picture 4" descr="http://screen-desktop.ru/img/picture/Nov/24/cae9389cc61423914fae48daaf6cd10b/1.jpg"/>
          <p:cNvPicPr>
            <a:picLocks noChangeAspect="1" noChangeArrowheads="1"/>
          </p:cNvPicPr>
          <p:nvPr/>
        </p:nvPicPr>
        <p:blipFill>
          <a:blip r:embed="rId3" cstate="print"/>
          <a:srcRect/>
          <a:stretch>
            <a:fillRect/>
          </a:stretch>
        </p:blipFill>
        <p:spPr bwMode="auto">
          <a:xfrm>
            <a:off x="4286248" y="285728"/>
            <a:ext cx="4286280" cy="2390192"/>
          </a:xfrm>
          <a:prstGeom prst="rect">
            <a:avLst/>
          </a:prstGeom>
          <a:noFill/>
        </p:spPr>
      </p:pic>
      <p:pic>
        <p:nvPicPr>
          <p:cNvPr id="18438" name="Picture 6" descr="https://im3-tub-ru.yandex.net/i?id=e28d19db02473134f96ae1438f89d192&amp;n=33&amp;h=190&amp;w=285"/>
          <p:cNvPicPr>
            <a:picLocks noChangeAspect="1" noChangeArrowheads="1"/>
          </p:cNvPicPr>
          <p:nvPr/>
        </p:nvPicPr>
        <p:blipFill>
          <a:blip r:embed="rId4"/>
          <a:srcRect/>
          <a:stretch>
            <a:fillRect/>
          </a:stretch>
        </p:blipFill>
        <p:spPr bwMode="auto">
          <a:xfrm>
            <a:off x="3071802" y="2714620"/>
            <a:ext cx="3143272" cy="2095515"/>
          </a:xfrm>
          <a:prstGeom prst="rect">
            <a:avLst/>
          </a:prstGeom>
          <a:noFill/>
        </p:spPr>
      </p:pic>
      <p:pic>
        <p:nvPicPr>
          <p:cNvPr id="18440" name="Picture 8" descr="http://montpellier.asptt.com/files/2013/07/bebe-sportif_4489_w460.jpg"/>
          <p:cNvPicPr>
            <a:picLocks noChangeAspect="1" noChangeArrowheads="1"/>
          </p:cNvPicPr>
          <p:nvPr/>
        </p:nvPicPr>
        <p:blipFill>
          <a:blip r:embed="rId5"/>
          <a:srcRect/>
          <a:stretch>
            <a:fillRect/>
          </a:stretch>
        </p:blipFill>
        <p:spPr bwMode="auto">
          <a:xfrm>
            <a:off x="6500826" y="2857496"/>
            <a:ext cx="2364396" cy="2791015"/>
          </a:xfrm>
          <a:prstGeom prst="rect">
            <a:avLst/>
          </a:prstGeom>
          <a:noFill/>
        </p:spPr>
      </p:pic>
      <p:pic>
        <p:nvPicPr>
          <p:cNvPr id="18442" name="Picture 10" descr="http://www.hrsportsclub.com/images/Gymnasticsclass.jpg"/>
          <p:cNvPicPr>
            <a:picLocks noChangeAspect="1" noChangeArrowheads="1"/>
          </p:cNvPicPr>
          <p:nvPr/>
        </p:nvPicPr>
        <p:blipFill>
          <a:blip r:embed="rId6"/>
          <a:srcRect/>
          <a:stretch>
            <a:fillRect/>
          </a:stretch>
        </p:blipFill>
        <p:spPr bwMode="auto">
          <a:xfrm>
            <a:off x="214282" y="4572008"/>
            <a:ext cx="3277558" cy="2102672"/>
          </a:xfrm>
          <a:prstGeom prst="rect">
            <a:avLst/>
          </a:prstGeom>
          <a:noFill/>
        </p:spPr>
      </p:pic>
      <p:pic>
        <p:nvPicPr>
          <p:cNvPr id="18444" name="Picture 12" descr="http://static.wixstatic.com/media/5eacac_5ba2c1ed748e3b7330f861cf9a282a2d.jpg"/>
          <p:cNvPicPr>
            <a:picLocks noChangeAspect="1" noChangeArrowheads="1"/>
          </p:cNvPicPr>
          <p:nvPr/>
        </p:nvPicPr>
        <p:blipFill>
          <a:blip r:embed="rId7"/>
          <a:srcRect/>
          <a:stretch>
            <a:fillRect/>
          </a:stretch>
        </p:blipFill>
        <p:spPr bwMode="auto">
          <a:xfrm>
            <a:off x="142844" y="571480"/>
            <a:ext cx="8606855" cy="5759421"/>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7" presetClass="entr" presetSubtype="2" fill="hold" nodeType="after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2000" fill="hold"/>
                                        <p:tgtEl>
                                          <p:spTgt spid="18436"/>
                                        </p:tgtEl>
                                        <p:attrNameLst>
                                          <p:attrName>ppt_x</p:attrName>
                                        </p:attrNameLst>
                                      </p:cBhvr>
                                      <p:tavLst>
                                        <p:tav tm="0">
                                          <p:val>
                                            <p:strVal val="1+#ppt_w/2"/>
                                          </p:val>
                                        </p:tav>
                                        <p:tav tm="100000">
                                          <p:val>
                                            <p:strVal val="#ppt_x"/>
                                          </p:val>
                                        </p:tav>
                                      </p:tavLst>
                                    </p:anim>
                                    <p:anim calcmode="lin" valueType="num">
                                      <p:cBhvr additive="base">
                                        <p:cTn id="14" dur="2000" fill="hold"/>
                                        <p:tgtEl>
                                          <p:spTgt spid="18436"/>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7" presetClass="entr" presetSubtype="8" fill="hold" nodeType="after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additive="base">
                                        <p:cTn id="18" dur="2000" fill="hold"/>
                                        <p:tgtEl>
                                          <p:spTgt spid="18438"/>
                                        </p:tgtEl>
                                        <p:attrNameLst>
                                          <p:attrName>ppt_x</p:attrName>
                                        </p:attrNameLst>
                                      </p:cBhvr>
                                      <p:tavLst>
                                        <p:tav tm="0">
                                          <p:val>
                                            <p:strVal val="0-#ppt_w/2"/>
                                          </p:val>
                                        </p:tav>
                                        <p:tav tm="100000">
                                          <p:val>
                                            <p:strVal val="#ppt_x"/>
                                          </p:val>
                                        </p:tav>
                                      </p:tavLst>
                                    </p:anim>
                                    <p:anim calcmode="lin" valueType="num">
                                      <p:cBhvr additive="base">
                                        <p:cTn id="19" dur="2000" fill="hold"/>
                                        <p:tgtEl>
                                          <p:spTgt spid="18438"/>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2" fill="hold" nodeType="afterEffect">
                                  <p:stCondLst>
                                    <p:cond delay="0"/>
                                  </p:stCondLst>
                                  <p:childTnLst>
                                    <p:set>
                                      <p:cBhvr>
                                        <p:cTn id="22" dur="1" fill="hold">
                                          <p:stCondLst>
                                            <p:cond delay="0"/>
                                          </p:stCondLst>
                                        </p:cTn>
                                        <p:tgtEl>
                                          <p:spTgt spid="18440"/>
                                        </p:tgtEl>
                                        <p:attrNameLst>
                                          <p:attrName>style.visibility</p:attrName>
                                        </p:attrNameLst>
                                      </p:cBhvr>
                                      <p:to>
                                        <p:strVal val="visible"/>
                                      </p:to>
                                    </p:set>
                                    <p:anim calcmode="lin" valueType="num">
                                      <p:cBhvr additive="base">
                                        <p:cTn id="23" dur="2000" fill="hold"/>
                                        <p:tgtEl>
                                          <p:spTgt spid="18440"/>
                                        </p:tgtEl>
                                        <p:attrNameLst>
                                          <p:attrName>ppt_x</p:attrName>
                                        </p:attrNameLst>
                                      </p:cBhvr>
                                      <p:tavLst>
                                        <p:tav tm="0">
                                          <p:val>
                                            <p:strVal val="1+#ppt_w/2"/>
                                          </p:val>
                                        </p:tav>
                                        <p:tav tm="100000">
                                          <p:val>
                                            <p:strVal val="#ppt_x"/>
                                          </p:val>
                                        </p:tav>
                                      </p:tavLst>
                                    </p:anim>
                                    <p:anim calcmode="lin" valueType="num">
                                      <p:cBhvr additive="base">
                                        <p:cTn id="24" dur="2000" fill="hold"/>
                                        <p:tgtEl>
                                          <p:spTgt spid="18440"/>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7" presetClass="entr" presetSubtype="4" fill="hold" nodeType="afterEffect">
                                  <p:stCondLst>
                                    <p:cond delay="0"/>
                                  </p:stCondLst>
                                  <p:childTnLst>
                                    <p:set>
                                      <p:cBhvr>
                                        <p:cTn id="27" dur="1" fill="hold">
                                          <p:stCondLst>
                                            <p:cond delay="0"/>
                                          </p:stCondLst>
                                        </p:cTn>
                                        <p:tgtEl>
                                          <p:spTgt spid="18442"/>
                                        </p:tgtEl>
                                        <p:attrNameLst>
                                          <p:attrName>style.visibility</p:attrName>
                                        </p:attrNameLst>
                                      </p:cBhvr>
                                      <p:to>
                                        <p:strVal val="visible"/>
                                      </p:to>
                                    </p:set>
                                    <p:anim calcmode="lin" valueType="num">
                                      <p:cBhvr additive="base">
                                        <p:cTn id="28" dur="2000" fill="hold"/>
                                        <p:tgtEl>
                                          <p:spTgt spid="18442"/>
                                        </p:tgtEl>
                                        <p:attrNameLst>
                                          <p:attrName>ppt_x</p:attrName>
                                        </p:attrNameLst>
                                      </p:cBhvr>
                                      <p:tavLst>
                                        <p:tav tm="0">
                                          <p:val>
                                            <p:strVal val="#ppt_x"/>
                                          </p:val>
                                        </p:tav>
                                        <p:tav tm="100000">
                                          <p:val>
                                            <p:strVal val="#ppt_x"/>
                                          </p:val>
                                        </p:tav>
                                      </p:tavLst>
                                    </p:anim>
                                    <p:anim calcmode="lin" valueType="num">
                                      <p:cBhvr additive="base">
                                        <p:cTn id="29" dur="20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5" fill="hold" nodeType="clickEffect">
                                  <p:stCondLst>
                                    <p:cond delay="0"/>
                                  </p:stCondLst>
                                  <p:childTnLst>
                                    <p:set>
                                      <p:cBhvr>
                                        <p:cTn id="33" dur="1" fill="hold">
                                          <p:stCondLst>
                                            <p:cond delay="0"/>
                                          </p:stCondLst>
                                        </p:cTn>
                                        <p:tgtEl>
                                          <p:spTgt spid="18444"/>
                                        </p:tgtEl>
                                        <p:attrNameLst>
                                          <p:attrName>style.visibility</p:attrName>
                                        </p:attrNameLst>
                                      </p:cBhvr>
                                      <p:to>
                                        <p:strVal val="visible"/>
                                      </p:to>
                                    </p:set>
                                    <p:animEffect transition="in" filter="checkerboard(down)">
                                      <p:cBhvr>
                                        <p:cTn id="34" dur="2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xn--80aqafcrtq.cc/img/4/8/7/%D0%A2%D0%B5%D0%BA%D1%81%D1%82%D1%83%D1%80%D1%8B,%20%D1%84%D0%BE%D0%BD,%20%D0%BA%D1%80%D0%B5%D0%B0%D1%82%D0%B8%D0%B2,%20%D0%BF%D1%83%D0%B7%D1%8B%D1%80%D0%B8,%20%D0%BE%D0%B1%D0%BE%D0%B8,%202560x16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2643174" y="142852"/>
            <a:ext cx="4329114" cy="939784"/>
          </a:xfrm>
        </p:spPr>
        <p:txBody>
          <a:bodyPr>
            <a:normAutofit/>
          </a:bodyPr>
          <a:lstStyle/>
          <a:p>
            <a:r>
              <a:rPr lang="ru-RU" sz="3600" dirty="0" smtClean="0">
                <a:solidFill>
                  <a:schemeClr val="bg1"/>
                </a:solidFill>
              </a:rPr>
              <a:t>Виды спорта</a:t>
            </a:r>
            <a:endParaRPr lang="ru-RU" sz="3600" dirty="0">
              <a:solidFill>
                <a:schemeClr val="bg1"/>
              </a:solidFill>
            </a:endParaRPr>
          </a:p>
        </p:txBody>
      </p:sp>
      <p:pic>
        <p:nvPicPr>
          <p:cNvPr id="19460" name="Picture 4" descr="http://art-wallpaper.com.ua/assets/images/katalog/detskie/big/atr-wall-papers_detskie_07100091.jpg"/>
          <p:cNvPicPr>
            <a:picLocks noChangeAspect="1" noChangeArrowheads="1"/>
          </p:cNvPicPr>
          <p:nvPr/>
        </p:nvPicPr>
        <p:blipFill>
          <a:blip r:embed="rId3"/>
          <a:srcRect/>
          <a:stretch>
            <a:fillRect/>
          </a:stretch>
        </p:blipFill>
        <p:spPr bwMode="auto">
          <a:xfrm>
            <a:off x="1214414" y="1142984"/>
            <a:ext cx="3357586" cy="2571768"/>
          </a:xfrm>
          <a:prstGeom prst="rect">
            <a:avLst/>
          </a:prstGeom>
          <a:noFill/>
        </p:spPr>
      </p:pic>
      <p:pic>
        <p:nvPicPr>
          <p:cNvPr id="19462" name="Picture 6" descr="http://old-things.org/wp-content/uploads/2013/05/best-7.jpg"/>
          <p:cNvPicPr>
            <a:picLocks noChangeAspect="1" noChangeArrowheads="1"/>
          </p:cNvPicPr>
          <p:nvPr/>
        </p:nvPicPr>
        <p:blipFill>
          <a:blip r:embed="rId4" cstate="print"/>
          <a:srcRect/>
          <a:stretch>
            <a:fillRect/>
          </a:stretch>
        </p:blipFill>
        <p:spPr bwMode="auto">
          <a:xfrm>
            <a:off x="5286380" y="1000108"/>
            <a:ext cx="3429024" cy="2571768"/>
          </a:xfrm>
          <a:prstGeom prst="rect">
            <a:avLst/>
          </a:prstGeom>
          <a:noFill/>
        </p:spPr>
      </p:pic>
      <p:pic>
        <p:nvPicPr>
          <p:cNvPr id="19464" name="Picture 8" descr="http://wallpapers2.hellowallpaper.com/cartoon_children-games--02_23-1920x1440.jpg"/>
          <p:cNvPicPr>
            <a:picLocks noChangeAspect="1" noChangeArrowheads="1"/>
          </p:cNvPicPr>
          <p:nvPr/>
        </p:nvPicPr>
        <p:blipFill>
          <a:blip r:embed="rId5" cstate="print"/>
          <a:srcRect/>
          <a:stretch>
            <a:fillRect/>
          </a:stretch>
        </p:blipFill>
        <p:spPr bwMode="auto">
          <a:xfrm>
            <a:off x="4786314" y="3929066"/>
            <a:ext cx="3786214" cy="2643206"/>
          </a:xfrm>
          <a:prstGeom prst="rect">
            <a:avLst/>
          </a:prstGeom>
          <a:noFill/>
        </p:spPr>
      </p:pic>
      <p:pic>
        <p:nvPicPr>
          <p:cNvPr id="19466" name="Picture 10" descr="http://www.v3wall.com/wallpaper/1600_1200/1001/1600_1200_20100116095042323654.jpg"/>
          <p:cNvPicPr>
            <a:picLocks noChangeAspect="1" noChangeArrowheads="1"/>
          </p:cNvPicPr>
          <p:nvPr/>
        </p:nvPicPr>
        <p:blipFill>
          <a:blip r:embed="rId6" cstate="print"/>
          <a:srcRect/>
          <a:stretch>
            <a:fillRect/>
          </a:stretch>
        </p:blipFill>
        <p:spPr bwMode="auto">
          <a:xfrm>
            <a:off x="357158" y="3857628"/>
            <a:ext cx="3632150" cy="2724112"/>
          </a:xfrm>
          <a:prstGeom prst="rect">
            <a:avLst/>
          </a:prstGeom>
          <a:noFill/>
        </p:spPr>
      </p:pic>
      <p:pic>
        <p:nvPicPr>
          <p:cNvPr id="19470" name="Picture 14" descr="Анимация Спорт"/>
          <p:cNvPicPr>
            <a:picLocks noChangeAspect="1" noChangeArrowheads="1" noCrop="1"/>
          </p:cNvPicPr>
          <p:nvPr/>
        </p:nvPicPr>
        <p:blipFill>
          <a:blip r:embed="rId7"/>
          <a:srcRect/>
          <a:stretch>
            <a:fillRect/>
          </a:stretch>
        </p:blipFill>
        <p:spPr bwMode="auto">
          <a:xfrm>
            <a:off x="428596" y="1857364"/>
            <a:ext cx="723900" cy="1028701"/>
          </a:xfrm>
          <a:prstGeom prst="rect">
            <a:avLst/>
          </a:prstGeom>
          <a:noFill/>
        </p:spPr>
      </p:pic>
      <p:pic>
        <p:nvPicPr>
          <p:cNvPr id="19472" name="Picture 16" descr="Анимация Спорт"/>
          <p:cNvPicPr>
            <a:picLocks noChangeAspect="1" noChangeArrowheads="1" noCrop="1"/>
          </p:cNvPicPr>
          <p:nvPr/>
        </p:nvPicPr>
        <p:blipFill>
          <a:blip r:embed="rId8"/>
          <a:srcRect/>
          <a:stretch>
            <a:fillRect/>
          </a:stretch>
        </p:blipFill>
        <p:spPr bwMode="auto">
          <a:xfrm>
            <a:off x="4857752" y="5357826"/>
            <a:ext cx="1164112" cy="1133479"/>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16" presetClass="entr" presetSubtype="26" fill="hold" nodeType="after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Horizontal)">
                                      <p:cBhvr>
                                        <p:cTn id="10" dur="2000"/>
                                        <p:tgtEl>
                                          <p:spTgt spid="19460"/>
                                        </p:tgtEl>
                                      </p:cBhvr>
                                    </p:animEffect>
                                  </p:childTnLst>
                                </p:cTn>
                              </p:par>
                            </p:childTnLst>
                          </p:cTn>
                        </p:par>
                        <p:par>
                          <p:cTn id="11" fill="hold">
                            <p:stCondLst>
                              <p:cond delay="4000"/>
                            </p:stCondLst>
                            <p:childTnLst>
                              <p:par>
                                <p:cTn id="12" presetID="16" presetClass="entr" presetSubtype="42" fill="hold" nodeType="afterEffect">
                                  <p:stCondLst>
                                    <p:cond delay="0"/>
                                  </p:stCondLst>
                                  <p:childTnLst>
                                    <p:set>
                                      <p:cBhvr>
                                        <p:cTn id="13" dur="1" fill="hold">
                                          <p:stCondLst>
                                            <p:cond delay="0"/>
                                          </p:stCondLst>
                                        </p:cTn>
                                        <p:tgtEl>
                                          <p:spTgt spid="19464"/>
                                        </p:tgtEl>
                                        <p:attrNameLst>
                                          <p:attrName>style.visibility</p:attrName>
                                        </p:attrNameLst>
                                      </p:cBhvr>
                                      <p:to>
                                        <p:strVal val="visible"/>
                                      </p:to>
                                    </p:set>
                                    <p:animEffect transition="in" filter="barn(outHorizontal)">
                                      <p:cBhvr>
                                        <p:cTn id="14" dur="2000"/>
                                        <p:tgtEl>
                                          <p:spTgt spid="19464"/>
                                        </p:tgtEl>
                                      </p:cBhvr>
                                    </p:animEffect>
                                  </p:childTnLst>
                                </p:cTn>
                              </p:par>
                            </p:childTnLst>
                          </p:cTn>
                        </p:par>
                        <p:par>
                          <p:cTn id="15" fill="hold">
                            <p:stCondLst>
                              <p:cond delay="6000"/>
                            </p:stCondLst>
                            <p:childTnLst>
                              <p:par>
                                <p:cTn id="16" presetID="16" presetClass="entr" presetSubtype="26" fill="hold" nodeType="after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barn(inHorizontal)">
                                      <p:cBhvr>
                                        <p:cTn id="18" dur="2000"/>
                                        <p:tgtEl>
                                          <p:spTgt spid="19462"/>
                                        </p:tgtEl>
                                      </p:cBhvr>
                                    </p:animEffect>
                                  </p:childTnLst>
                                </p:cTn>
                              </p:par>
                            </p:childTnLst>
                          </p:cTn>
                        </p:par>
                        <p:par>
                          <p:cTn id="19" fill="hold">
                            <p:stCondLst>
                              <p:cond delay="8000"/>
                            </p:stCondLst>
                            <p:childTnLst>
                              <p:par>
                                <p:cTn id="20" presetID="16" presetClass="entr" presetSubtype="21" fill="hold" nodeType="afterEffect">
                                  <p:stCondLst>
                                    <p:cond delay="0"/>
                                  </p:stCondLst>
                                  <p:childTnLst>
                                    <p:set>
                                      <p:cBhvr>
                                        <p:cTn id="21" dur="1" fill="hold">
                                          <p:stCondLst>
                                            <p:cond delay="0"/>
                                          </p:stCondLst>
                                        </p:cTn>
                                        <p:tgtEl>
                                          <p:spTgt spid="19466"/>
                                        </p:tgtEl>
                                        <p:attrNameLst>
                                          <p:attrName>style.visibility</p:attrName>
                                        </p:attrNameLst>
                                      </p:cBhvr>
                                      <p:to>
                                        <p:strVal val="visible"/>
                                      </p:to>
                                    </p:set>
                                    <p:animEffect transition="in" filter="barn(inVertical)">
                                      <p:cBhvr>
                                        <p:cTn id="22" dur="2000"/>
                                        <p:tgtEl>
                                          <p:spTgt spid="19466"/>
                                        </p:tgtEl>
                                      </p:cBhvr>
                                    </p:animEffect>
                                  </p:childTnLst>
                                </p:cTn>
                              </p:par>
                            </p:childTnLst>
                          </p:cTn>
                        </p:par>
                        <p:par>
                          <p:cTn id="23" fill="hold">
                            <p:stCondLst>
                              <p:cond delay="10000"/>
                            </p:stCondLst>
                            <p:childTnLst>
                              <p:par>
                                <p:cTn id="24" presetID="16" presetClass="entr" presetSubtype="26" fill="hold" nodeType="afterEffect">
                                  <p:stCondLst>
                                    <p:cond delay="0"/>
                                  </p:stCondLst>
                                  <p:childTnLst>
                                    <p:set>
                                      <p:cBhvr>
                                        <p:cTn id="25" dur="1" fill="hold">
                                          <p:stCondLst>
                                            <p:cond delay="0"/>
                                          </p:stCondLst>
                                        </p:cTn>
                                        <p:tgtEl>
                                          <p:spTgt spid="19470"/>
                                        </p:tgtEl>
                                        <p:attrNameLst>
                                          <p:attrName>style.visibility</p:attrName>
                                        </p:attrNameLst>
                                      </p:cBhvr>
                                      <p:to>
                                        <p:strVal val="visible"/>
                                      </p:to>
                                    </p:set>
                                    <p:animEffect transition="in" filter="barn(inHorizontal)">
                                      <p:cBhvr>
                                        <p:cTn id="26" dur="500"/>
                                        <p:tgtEl>
                                          <p:spTgt spid="19470"/>
                                        </p:tgtEl>
                                      </p:cBhvr>
                                    </p:animEffect>
                                  </p:childTnLst>
                                </p:cTn>
                              </p:par>
                            </p:childTnLst>
                          </p:cTn>
                        </p:par>
                        <p:par>
                          <p:cTn id="27" fill="hold">
                            <p:stCondLst>
                              <p:cond delay="10500"/>
                            </p:stCondLst>
                            <p:childTnLst>
                              <p:par>
                                <p:cTn id="28" presetID="6" presetClass="entr" presetSubtype="16" fill="hold" nodeType="afterEffect">
                                  <p:stCondLst>
                                    <p:cond delay="0"/>
                                  </p:stCondLst>
                                  <p:childTnLst>
                                    <p:set>
                                      <p:cBhvr>
                                        <p:cTn id="29" dur="1" fill="hold">
                                          <p:stCondLst>
                                            <p:cond delay="0"/>
                                          </p:stCondLst>
                                        </p:cTn>
                                        <p:tgtEl>
                                          <p:spTgt spid="19472"/>
                                        </p:tgtEl>
                                        <p:attrNameLst>
                                          <p:attrName>style.visibility</p:attrName>
                                        </p:attrNameLst>
                                      </p:cBhvr>
                                      <p:to>
                                        <p:strVal val="visible"/>
                                      </p:to>
                                    </p:set>
                                    <p:animEffect transition="in" filter="circle(in)">
                                      <p:cBhvr>
                                        <p:cTn id="30" dur="2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xn--80aqafcrtq.cc/img/4/8/7/%D0%A2%D0%B5%D0%BA%D1%81%D1%82%D1%83%D1%80%D1%8B,%20%D1%84%D0%BE%D0%BD,%20%D0%BA%D1%80%D0%B5%D0%B0%D1%82%D0%B8%D0%B2,%20%D0%BF%D1%83%D0%B7%D1%8B%D1%80%D0%B8,%20%D0%BE%D0%B1%D0%BE%D0%B8,%202560x1600.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pic>
        <p:nvPicPr>
          <p:cNvPr id="20482" name="Picture 2" descr="http://www.proza.ru/pics/2014/02/16/669.jpg"/>
          <p:cNvPicPr>
            <a:picLocks noChangeAspect="1" noChangeArrowheads="1"/>
          </p:cNvPicPr>
          <p:nvPr/>
        </p:nvPicPr>
        <p:blipFill>
          <a:blip r:embed="rId4" cstate="print"/>
          <a:srcRect/>
          <a:stretch>
            <a:fillRect/>
          </a:stretch>
        </p:blipFill>
        <p:spPr bwMode="auto">
          <a:xfrm>
            <a:off x="571472" y="357166"/>
            <a:ext cx="3643338" cy="2732504"/>
          </a:xfrm>
          <a:prstGeom prst="rect">
            <a:avLst/>
          </a:prstGeom>
          <a:noFill/>
        </p:spPr>
      </p:pic>
      <p:pic>
        <p:nvPicPr>
          <p:cNvPr id="20484" name="Picture 4" descr="http://www.v3wall.com/wallpaper/1680_1050/1001/1680_1050_20100116095209351032.jpg"/>
          <p:cNvPicPr>
            <a:picLocks noChangeAspect="1" noChangeArrowheads="1"/>
          </p:cNvPicPr>
          <p:nvPr/>
        </p:nvPicPr>
        <p:blipFill>
          <a:blip r:embed="rId5" cstate="print"/>
          <a:srcRect/>
          <a:stretch>
            <a:fillRect/>
          </a:stretch>
        </p:blipFill>
        <p:spPr bwMode="auto">
          <a:xfrm>
            <a:off x="5072066" y="357166"/>
            <a:ext cx="3657531" cy="2285957"/>
          </a:xfrm>
          <a:prstGeom prst="rect">
            <a:avLst/>
          </a:prstGeom>
          <a:noFill/>
        </p:spPr>
      </p:pic>
      <p:pic>
        <p:nvPicPr>
          <p:cNvPr id="20486" name="Picture 6" descr="http://www.v3wall.com/wallpaper/1680_1050/1001/1680_1050_20100116095138228408.jpg"/>
          <p:cNvPicPr>
            <a:picLocks noChangeAspect="1" noChangeArrowheads="1"/>
          </p:cNvPicPr>
          <p:nvPr/>
        </p:nvPicPr>
        <p:blipFill>
          <a:blip r:embed="rId6" cstate="print"/>
          <a:srcRect/>
          <a:stretch>
            <a:fillRect/>
          </a:stretch>
        </p:blipFill>
        <p:spPr bwMode="auto">
          <a:xfrm>
            <a:off x="4500562" y="3286124"/>
            <a:ext cx="4251898" cy="2657436"/>
          </a:xfrm>
          <a:prstGeom prst="rect">
            <a:avLst/>
          </a:prstGeom>
          <a:noFill/>
        </p:spPr>
      </p:pic>
      <p:pic>
        <p:nvPicPr>
          <p:cNvPr id="20488" name="Picture 8" descr="http://doshkilniatko.net/wp-content/uploads/2012/07/330026694634_86598_image00043.jpg"/>
          <p:cNvPicPr>
            <a:picLocks noChangeAspect="1" noChangeArrowheads="1"/>
          </p:cNvPicPr>
          <p:nvPr/>
        </p:nvPicPr>
        <p:blipFill>
          <a:blip r:embed="rId7" cstate="print"/>
          <a:srcRect/>
          <a:stretch>
            <a:fillRect/>
          </a:stretch>
        </p:blipFill>
        <p:spPr bwMode="auto">
          <a:xfrm>
            <a:off x="500034" y="3357562"/>
            <a:ext cx="3810026" cy="2857520"/>
          </a:xfrm>
          <a:prstGeom prst="rect">
            <a:avLst/>
          </a:prstGeom>
          <a:noFill/>
        </p:spPr>
      </p:pic>
      <p:pic>
        <p:nvPicPr>
          <p:cNvPr id="20490" name="Picture 10" descr="Анимация Спорт"/>
          <p:cNvPicPr>
            <a:picLocks noChangeAspect="1" noChangeArrowheads="1" noCrop="1"/>
          </p:cNvPicPr>
          <p:nvPr/>
        </p:nvPicPr>
        <p:blipFill>
          <a:blip r:embed="rId8"/>
          <a:srcRect/>
          <a:stretch>
            <a:fillRect/>
          </a:stretch>
        </p:blipFill>
        <p:spPr bwMode="auto">
          <a:xfrm rot="20055097">
            <a:off x="7294355" y="1562416"/>
            <a:ext cx="1510590" cy="1038532"/>
          </a:xfrm>
          <a:prstGeom prst="rect">
            <a:avLst/>
          </a:prstGeom>
          <a:noFill/>
        </p:spPr>
      </p:pic>
      <p:pic>
        <p:nvPicPr>
          <p:cNvPr id="20492" name="Picture 12" descr="Анимация Спорт"/>
          <p:cNvPicPr>
            <a:picLocks noChangeAspect="1" noChangeArrowheads="1" noCrop="1"/>
          </p:cNvPicPr>
          <p:nvPr/>
        </p:nvPicPr>
        <p:blipFill>
          <a:blip r:embed="rId9"/>
          <a:srcRect/>
          <a:stretch>
            <a:fillRect/>
          </a:stretch>
        </p:blipFill>
        <p:spPr bwMode="auto">
          <a:xfrm>
            <a:off x="4357686" y="6143644"/>
            <a:ext cx="1104900" cy="542926"/>
          </a:xfrm>
          <a:prstGeom prst="rect">
            <a:avLst/>
          </a:prstGeom>
          <a:noFill/>
        </p:spPr>
      </p:pic>
      <p:pic>
        <p:nvPicPr>
          <p:cNvPr id="20494" name="Picture 14" descr="Анимация Спорт"/>
          <p:cNvPicPr>
            <a:picLocks noChangeAspect="1" noChangeArrowheads="1" noCrop="1"/>
          </p:cNvPicPr>
          <p:nvPr/>
        </p:nvPicPr>
        <p:blipFill>
          <a:blip r:embed="rId10"/>
          <a:srcRect/>
          <a:stretch>
            <a:fillRect/>
          </a:stretch>
        </p:blipFill>
        <p:spPr bwMode="auto">
          <a:xfrm>
            <a:off x="4071934" y="1285860"/>
            <a:ext cx="933450" cy="1371601"/>
          </a:xfrm>
          <a:prstGeom prst="rect">
            <a:avLst/>
          </a:prstGeom>
          <a:noFill/>
        </p:spPr>
      </p:pic>
      <p:pic>
        <p:nvPicPr>
          <p:cNvPr id="20496" name="Picture 16" descr="Анимация Спорт"/>
          <p:cNvPicPr>
            <a:picLocks noChangeAspect="1" noChangeArrowheads="1" noCrop="1"/>
          </p:cNvPicPr>
          <p:nvPr/>
        </p:nvPicPr>
        <p:blipFill>
          <a:blip r:embed="rId11"/>
          <a:srcRect/>
          <a:stretch>
            <a:fillRect/>
          </a:stretch>
        </p:blipFill>
        <p:spPr bwMode="auto">
          <a:xfrm>
            <a:off x="7786710" y="5357802"/>
            <a:ext cx="1556809" cy="1500198"/>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2000"/>
                                        <p:tgtEl>
                                          <p:spTgt spid="2048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wheel(4)">
                                      <p:cBhvr>
                                        <p:cTn id="11" dur="2000"/>
                                        <p:tgtEl>
                                          <p:spTgt spid="20484"/>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wheel(4)">
                                      <p:cBhvr>
                                        <p:cTn id="15" dur="2000"/>
                                        <p:tgtEl>
                                          <p:spTgt spid="20486"/>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wheel(4)">
                                      <p:cBhvr>
                                        <p:cTn id="19"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xn--80aqafcrtq.cc/img/4/8/7/%D0%A2%D0%B5%D0%BA%D1%81%D1%82%D1%83%D1%80%D1%8B,%20%D1%84%D0%BE%D0%BD,%20%D0%BA%D1%80%D0%B5%D0%B0%D1%82%D0%B8%D0%B2,%20%D0%BF%D1%83%D0%B7%D1%8B%D1%80%D0%B8,%20%D0%BE%D0%B1%D0%BE%D0%B8,%202560x16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pic>
        <p:nvPicPr>
          <p:cNvPr id="23554" name="Picture 2" descr="http://maminovse.ru/uploads/2013/09/59913795_B07AI046.jpg"/>
          <p:cNvPicPr>
            <a:picLocks noChangeAspect="1" noChangeArrowheads="1"/>
          </p:cNvPicPr>
          <p:nvPr/>
        </p:nvPicPr>
        <p:blipFill>
          <a:blip r:embed="rId3"/>
          <a:srcRect/>
          <a:stretch>
            <a:fillRect/>
          </a:stretch>
        </p:blipFill>
        <p:spPr bwMode="auto">
          <a:xfrm>
            <a:off x="357158" y="357166"/>
            <a:ext cx="4038600" cy="2733676"/>
          </a:xfrm>
          <a:prstGeom prst="rect">
            <a:avLst/>
          </a:prstGeom>
          <a:noFill/>
        </p:spPr>
      </p:pic>
      <p:pic>
        <p:nvPicPr>
          <p:cNvPr id="23556" name="Picture 4" descr="http://img01.cp.aliimg.com/imgextra/i2/373920807/T20yyiXH0aXXXXXXXX_!!373920807.jpg"/>
          <p:cNvPicPr>
            <a:picLocks noChangeAspect="1" noChangeArrowheads="1"/>
          </p:cNvPicPr>
          <p:nvPr/>
        </p:nvPicPr>
        <p:blipFill>
          <a:blip r:embed="rId4"/>
          <a:srcRect/>
          <a:stretch>
            <a:fillRect/>
          </a:stretch>
        </p:blipFill>
        <p:spPr bwMode="auto">
          <a:xfrm>
            <a:off x="4929190" y="428604"/>
            <a:ext cx="4058016" cy="2857520"/>
          </a:xfrm>
          <a:prstGeom prst="rect">
            <a:avLst/>
          </a:prstGeom>
          <a:noFill/>
        </p:spPr>
      </p:pic>
      <p:pic>
        <p:nvPicPr>
          <p:cNvPr id="23558" name="Picture 6" descr="http://www.playing-field.ru/img/2015/052301/2348567"/>
          <p:cNvPicPr>
            <a:picLocks noChangeAspect="1" noChangeArrowheads="1"/>
          </p:cNvPicPr>
          <p:nvPr/>
        </p:nvPicPr>
        <p:blipFill>
          <a:blip r:embed="rId5"/>
          <a:srcRect/>
          <a:stretch>
            <a:fillRect/>
          </a:stretch>
        </p:blipFill>
        <p:spPr bwMode="auto">
          <a:xfrm>
            <a:off x="357158" y="3214686"/>
            <a:ext cx="4143372" cy="3320617"/>
          </a:xfrm>
          <a:prstGeom prst="rect">
            <a:avLst/>
          </a:prstGeom>
          <a:noFill/>
        </p:spPr>
      </p:pic>
      <p:pic>
        <p:nvPicPr>
          <p:cNvPr id="23560" name="Picture 8" descr="http://www.v3wall.com/wallpaper/1440_900/1001/1440_900_20100119095823335376.jpg"/>
          <p:cNvPicPr>
            <a:picLocks noChangeAspect="1" noChangeArrowheads="1"/>
          </p:cNvPicPr>
          <p:nvPr/>
        </p:nvPicPr>
        <p:blipFill>
          <a:blip r:embed="rId6" cstate="print"/>
          <a:srcRect/>
          <a:stretch>
            <a:fillRect/>
          </a:stretch>
        </p:blipFill>
        <p:spPr bwMode="auto">
          <a:xfrm>
            <a:off x="4857752" y="3571876"/>
            <a:ext cx="4070312" cy="2857520"/>
          </a:xfrm>
          <a:prstGeom prst="rect">
            <a:avLst/>
          </a:prstGeom>
          <a:noFill/>
        </p:spPr>
      </p:pic>
      <p:pic>
        <p:nvPicPr>
          <p:cNvPr id="23564" name="Picture 12" descr="Анимация Спорт"/>
          <p:cNvPicPr>
            <a:picLocks noChangeAspect="1" noChangeArrowheads="1" noCrop="1"/>
          </p:cNvPicPr>
          <p:nvPr/>
        </p:nvPicPr>
        <p:blipFill>
          <a:blip r:embed="rId7"/>
          <a:srcRect/>
          <a:stretch>
            <a:fillRect/>
          </a:stretch>
        </p:blipFill>
        <p:spPr bwMode="auto">
          <a:xfrm>
            <a:off x="6429388" y="1857363"/>
            <a:ext cx="1214446" cy="1330109"/>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fltVal val="0"/>
                                          </p:val>
                                        </p:tav>
                                        <p:tav tm="100000">
                                          <p:val>
                                            <p:strVal val="#ppt_w"/>
                                          </p:val>
                                        </p:tav>
                                      </p:tavLst>
                                    </p:anim>
                                    <p:anim calcmode="lin" valueType="num">
                                      <p:cBhvr>
                                        <p:cTn id="8" dur="2000" fill="hold"/>
                                        <p:tgtEl>
                                          <p:spTgt spid="23554"/>
                                        </p:tgtEl>
                                        <p:attrNameLst>
                                          <p:attrName>ppt_h</p:attrName>
                                        </p:attrNameLst>
                                      </p:cBhvr>
                                      <p:tavLst>
                                        <p:tav tm="0">
                                          <p:val>
                                            <p:fltVal val="0"/>
                                          </p:val>
                                        </p:tav>
                                        <p:tav tm="100000">
                                          <p:val>
                                            <p:strVal val="#ppt_h"/>
                                          </p:val>
                                        </p:tav>
                                      </p:tavLst>
                                    </p:anim>
                                    <p:anim calcmode="lin" valueType="num">
                                      <p:cBhvr>
                                        <p:cTn id="9" dur="2000" fill="hold"/>
                                        <p:tgtEl>
                                          <p:spTgt spid="23554"/>
                                        </p:tgtEl>
                                        <p:attrNameLst>
                                          <p:attrName>style.rotation</p:attrName>
                                        </p:attrNameLst>
                                      </p:cBhvr>
                                      <p:tavLst>
                                        <p:tav tm="0">
                                          <p:val>
                                            <p:fltVal val="360"/>
                                          </p:val>
                                        </p:tav>
                                        <p:tav tm="100000">
                                          <p:val>
                                            <p:fltVal val="0"/>
                                          </p:val>
                                        </p:tav>
                                      </p:tavLst>
                                    </p:anim>
                                    <p:animEffect transition="in" filter="fade">
                                      <p:cBhvr>
                                        <p:cTn id="10" dur="2000"/>
                                        <p:tgtEl>
                                          <p:spTgt spid="23554"/>
                                        </p:tgtEl>
                                      </p:cBhvr>
                                    </p:animEffect>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p:cTn id="14" dur="2000" fill="hold"/>
                                        <p:tgtEl>
                                          <p:spTgt spid="23556"/>
                                        </p:tgtEl>
                                        <p:attrNameLst>
                                          <p:attrName>ppt_w</p:attrName>
                                        </p:attrNameLst>
                                      </p:cBhvr>
                                      <p:tavLst>
                                        <p:tav tm="0">
                                          <p:val>
                                            <p:fltVal val="0"/>
                                          </p:val>
                                        </p:tav>
                                        <p:tav tm="100000">
                                          <p:val>
                                            <p:strVal val="#ppt_w"/>
                                          </p:val>
                                        </p:tav>
                                      </p:tavLst>
                                    </p:anim>
                                    <p:anim calcmode="lin" valueType="num">
                                      <p:cBhvr>
                                        <p:cTn id="15" dur="2000" fill="hold"/>
                                        <p:tgtEl>
                                          <p:spTgt spid="23556"/>
                                        </p:tgtEl>
                                        <p:attrNameLst>
                                          <p:attrName>ppt_h</p:attrName>
                                        </p:attrNameLst>
                                      </p:cBhvr>
                                      <p:tavLst>
                                        <p:tav tm="0">
                                          <p:val>
                                            <p:fltVal val="0"/>
                                          </p:val>
                                        </p:tav>
                                        <p:tav tm="100000">
                                          <p:val>
                                            <p:strVal val="#ppt_h"/>
                                          </p:val>
                                        </p:tav>
                                      </p:tavLst>
                                    </p:anim>
                                    <p:anim calcmode="lin" valueType="num">
                                      <p:cBhvr>
                                        <p:cTn id="16" dur="2000" fill="hold"/>
                                        <p:tgtEl>
                                          <p:spTgt spid="23556"/>
                                        </p:tgtEl>
                                        <p:attrNameLst>
                                          <p:attrName>style.rotation</p:attrName>
                                        </p:attrNameLst>
                                      </p:cBhvr>
                                      <p:tavLst>
                                        <p:tav tm="0">
                                          <p:val>
                                            <p:fltVal val="360"/>
                                          </p:val>
                                        </p:tav>
                                        <p:tav tm="100000">
                                          <p:val>
                                            <p:fltVal val="0"/>
                                          </p:val>
                                        </p:tav>
                                      </p:tavLst>
                                    </p:anim>
                                    <p:animEffect transition="in" filter="fade">
                                      <p:cBhvr>
                                        <p:cTn id="17" dur="2000"/>
                                        <p:tgtEl>
                                          <p:spTgt spid="23556"/>
                                        </p:tgtEl>
                                      </p:cBhvr>
                                    </p:animEffect>
                                  </p:childTnLst>
                                </p:cTn>
                              </p:par>
                            </p:childTnLst>
                          </p:cTn>
                        </p:par>
                        <p:par>
                          <p:cTn id="18" fill="hold">
                            <p:stCondLst>
                              <p:cond delay="4000"/>
                            </p:stCondLst>
                            <p:childTnLst>
                              <p:par>
                                <p:cTn id="19" presetID="49" presetClass="entr" presetSubtype="0" decel="100000" fill="hold" nodeType="after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2000" fill="hold"/>
                                        <p:tgtEl>
                                          <p:spTgt spid="23558"/>
                                        </p:tgtEl>
                                        <p:attrNameLst>
                                          <p:attrName>ppt_w</p:attrName>
                                        </p:attrNameLst>
                                      </p:cBhvr>
                                      <p:tavLst>
                                        <p:tav tm="0">
                                          <p:val>
                                            <p:fltVal val="0"/>
                                          </p:val>
                                        </p:tav>
                                        <p:tav tm="100000">
                                          <p:val>
                                            <p:strVal val="#ppt_w"/>
                                          </p:val>
                                        </p:tav>
                                      </p:tavLst>
                                    </p:anim>
                                    <p:anim calcmode="lin" valueType="num">
                                      <p:cBhvr>
                                        <p:cTn id="22" dur="2000" fill="hold"/>
                                        <p:tgtEl>
                                          <p:spTgt spid="23558"/>
                                        </p:tgtEl>
                                        <p:attrNameLst>
                                          <p:attrName>ppt_h</p:attrName>
                                        </p:attrNameLst>
                                      </p:cBhvr>
                                      <p:tavLst>
                                        <p:tav tm="0">
                                          <p:val>
                                            <p:fltVal val="0"/>
                                          </p:val>
                                        </p:tav>
                                        <p:tav tm="100000">
                                          <p:val>
                                            <p:strVal val="#ppt_h"/>
                                          </p:val>
                                        </p:tav>
                                      </p:tavLst>
                                    </p:anim>
                                    <p:anim calcmode="lin" valueType="num">
                                      <p:cBhvr>
                                        <p:cTn id="23" dur="2000" fill="hold"/>
                                        <p:tgtEl>
                                          <p:spTgt spid="23558"/>
                                        </p:tgtEl>
                                        <p:attrNameLst>
                                          <p:attrName>style.rotation</p:attrName>
                                        </p:attrNameLst>
                                      </p:cBhvr>
                                      <p:tavLst>
                                        <p:tav tm="0">
                                          <p:val>
                                            <p:fltVal val="360"/>
                                          </p:val>
                                        </p:tav>
                                        <p:tav tm="100000">
                                          <p:val>
                                            <p:fltVal val="0"/>
                                          </p:val>
                                        </p:tav>
                                      </p:tavLst>
                                    </p:anim>
                                    <p:animEffect transition="in" filter="fade">
                                      <p:cBhvr>
                                        <p:cTn id="24" dur="2000"/>
                                        <p:tgtEl>
                                          <p:spTgt spid="23558"/>
                                        </p:tgtEl>
                                      </p:cBhvr>
                                    </p:animEffect>
                                  </p:childTnLst>
                                </p:cTn>
                              </p:par>
                            </p:childTnLst>
                          </p:cTn>
                        </p:par>
                        <p:par>
                          <p:cTn id="25" fill="hold">
                            <p:stCondLst>
                              <p:cond delay="6000"/>
                            </p:stCondLst>
                            <p:childTnLst>
                              <p:par>
                                <p:cTn id="26" presetID="49" presetClass="entr" presetSubtype="0" decel="100000" fill="hold" nodeType="afterEffect">
                                  <p:stCondLst>
                                    <p:cond delay="0"/>
                                  </p:stCondLst>
                                  <p:childTnLst>
                                    <p:set>
                                      <p:cBhvr>
                                        <p:cTn id="27" dur="1" fill="hold">
                                          <p:stCondLst>
                                            <p:cond delay="0"/>
                                          </p:stCondLst>
                                        </p:cTn>
                                        <p:tgtEl>
                                          <p:spTgt spid="23560"/>
                                        </p:tgtEl>
                                        <p:attrNameLst>
                                          <p:attrName>style.visibility</p:attrName>
                                        </p:attrNameLst>
                                      </p:cBhvr>
                                      <p:to>
                                        <p:strVal val="visible"/>
                                      </p:to>
                                    </p:set>
                                    <p:anim calcmode="lin" valueType="num">
                                      <p:cBhvr>
                                        <p:cTn id="28" dur="2000" fill="hold"/>
                                        <p:tgtEl>
                                          <p:spTgt spid="23560"/>
                                        </p:tgtEl>
                                        <p:attrNameLst>
                                          <p:attrName>ppt_w</p:attrName>
                                        </p:attrNameLst>
                                      </p:cBhvr>
                                      <p:tavLst>
                                        <p:tav tm="0">
                                          <p:val>
                                            <p:fltVal val="0"/>
                                          </p:val>
                                        </p:tav>
                                        <p:tav tm="100000">
                                          <p:val>
                                            <p:strVal val="#ppt_w"/>
                                          </p:val>
                                        </p:tav>
                                      </p:tavLst>
                                    </p:anim>
                                    <p:anim calcmode="lin" valueType="num">
                                      <p:cBhvr>
                                        <p:cTn id="29" dur="2000" fill="hold"/>
                                        <p:tgtEl>
                                          <p:spTgt spid="23560"/>
                                        </p:tgtEl>
                                        <p:attrNameLst>
                                          <p:attrName>ppt_h</p:attrName>
                                        </p:attrNameLst>
                                      </p:cBhvr>
                                      <p:tavLst>
                                        <p:tav tm="0">
                                          <p:val>
                                            <p:fltVal val="0"/>
                                          </p:val>
                                        </p:tav>
                                        <p:tav tm="100000">
                                          <p:val>
                                            <p:strVal val="#ppt_h"/>
                                          </p:val>
                                        </p:tav>
                                      </p:tavLst>
                                    </p:anim>
                                    <p:anim calcmode="lin" valueType="num">
                                      <p:cBhvr>
                                        <p:cTn id="30" dur="2000" fill="hold"/>
                                        <p:tgtEl>
                                          <p:spTgt spid="23560"/>
                                        </p:tgtEl>
                                        <p:attrNameLst>
                                          <p:attrName>style.rotation</p:attrName>
                                        </p:attrNameLst>
                                      </p:cBhvr>
                                      <p:tavLst>
                                        <p:tav tm="0">
                                          <p:val>
                                            <p:fltVal val="360"/>
                                          </p:val>
                                        </p:tav>
                                        <p:tav tm="100000">
                                          <p:val>
                                            <p:fltVal val="0"/>
                                          </p:val>
                                        </p:tav>
                                      </p:tavLst>
                                    </p:anim>
                                    <p:animEffect transition="in" filter="fade">
                                      <p:cBhvr>
                                        <p:cTn id="31"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161</Words>
  <Application>Microsoft Office PowerPoint</Application>
  <PresentationFormat>Экран (4:3)</PresentationFormat>
  <Paragraphs>21</Paragraphs>
  <Slides>12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Друзья  спорта</vt:lpstr>
      <vt:lpstr>История  возникновения  спорта</vt:lpstr>
      <vt:lpstr>          История развития спорта насчитывает десятки тысяч лет. С самых древних времен человек стремился быть сильнее, быстрее, выносливее. В те далекие времена эти качества были необходимыми для выживания человека, как вида в дикой природе. С тех же самых пор люди стали регулярно тренировать свои навыки, развивать их и передавать эти знания последующим поколениям.           Так, например, аборигены Австралии регулярно тренировали свои навыки стрельбы из лука, что помогало им успешно охотиться. Также они тренировали такие умения, как бег, метание бумеранга.          Индейские племена Америки регулярно тренировались в беге на длинные дистанции, поднятии камней различной тяжести и многом другом.          Наибольшего расцвета спорт достиг во время существования Древней Греции, где зародились Олимпийские игры.</vt:lpstr>
      <vt:lpstr>Заезд на колесницах</vt:lpstr>
      <vt:lpstr>Спорт для детей</vt:lpstr>
      <vt:lpstr>Я с детства очень спорт люблю. Он приучил меня к порядку. Я долго по утрам не сплю. Я поднимаюсь на зарядку. Затем пробежка и прыжки И отжимания от пола. Да, упражненья не легки, Зато я бодрый и веселый.</vt:lpstr>
      <vt:lpstr>Виды спорта</vt:lpstr>
      <vt:lpstr>Слайд 8</vt:lpstr>
      <vt:lpstr>Слайд 9</vt:lpstr>
      <vt:lpstr>Слайд 10</vt:lpstr>
      <vt:lpstr>Слайд 11</vt:lpstr>
      <vt:lpstr>Спорт – это жизнь. Это легкость движенья. Спорт вызывает у всех уваженье. Спорт продвигает всех вверх и вперед. Бодрость, здоровье он всем придает. Все, кто активен и кто не ленится, Могут со спортом легко подружиться.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Друзья  спорта</dc:title>
  <dc:creator>я</dc:creator>
  <cp:lastModifiedBy>я</cp:lastModifiedBy>
  <cp:revision>21</cp:revision>
  <dcterms:created xsi:type="dcterms:W3CDTF">2016-01-30T11:10:02Z</dcterms:created>
  <dcterms:modified xsi:type="dcterms:W3CDTF">2016-01-30T14:44:49Z</dcterms:modified>
</cp:coreProperties>
</file>