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9" r:id="rId3"/>
    <p:sldId id="277" r:id="rId4"/>
    <p:sldId id="280" r:id="rId5"/>
    <p:sldId id="274" r:id="rId6"/>
    <p:sldId id="283" r:id="rId7"/>
    <p:sldId id="272" r:id="rId8"/>
    <p:sldId id="273" r:id="rId9"/>
    <p:sldId id="282" r:id="rId10"/>
    <p:sldId id="286" r:id="rId11"/>
    <p:sldId id="28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3399FF"/>
    <a:srgbClr val="FF3300"/>
    <a:srgbClr val="0000FF"/>
    <a:srgbClr val="FF7C80"/>
    <a:srgbClr val="FFFF00"/>
    <a:srgbClr val="33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C58782-B312-4EB6-855D-D0BCF86635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951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B33E71-B027-45C6-BA60-12D558C639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8915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BEF3EE-AFB0-46E3-8D6D-84352576D7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178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445D9-0012-4096-8400-B5DE941F17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473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096E43-4BA3-4665-B1F0-78467C2D64D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840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3FBED9-A7A8-48DB-9EDC-5319AC99D0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603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B7C0F2-F442-4205-897C-13DA4C9F87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857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408710-F76D-4529-AA78-A90CF47E2B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8555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A425E4-932C-42E9-B7EA-B39980C9C1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876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E93F09-832A-4167-A415-AF5741FF28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987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028E5-EBA9-471E-A9AA-DC25875BC5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144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7C80"/>
            </a:gs>
            <a:gs pos="50000">
              <a:schemeClr val="accent1"/>
            </a:gs>
            <a:gs pos="100000">
              <a:srgbClr val="FF7C8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07B99EA-6649-46E6-804C-082489FFF24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booksiti.net.ru/books/image/33000004798.jpg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7.png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llday.ru/uploads/posts/2009-05/thumbs/1243392533_novyj-risunok-6.jpg" TargetMode="Externa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hyperlink" Target="http://allday.ru/uploads/posts/2009-05/thumbs/1243392533_novyj-risunok-6.jpg" TargetMode="Externa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11.png"/><Relationship Id="rId11" Type="http://schemas.openxmlformats.org/officeDocument/2006/relationships/image" Target="../media/image8.png"/><Relationship Id="rId5" Type="http://schemas.openxmlformats.org/officeDocument/2006/relationships/image" Target="../media/image9.png"/><Relationship Id="rId10" Type="http://schemas.openxmlformats.org/officeDocument/2006/relationships/image" Target="../media/image7.png"/><Relationship Id="rId4" Type="http://schemas.openxmlformats.org/officeDocument/2006/relationships/image" Target="../media/image13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68313" y="1484313"/>
            <a:ext cx="5256212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ru-RU" altLang="ru-RU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alt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ФОРМИРОВАНИЕ ЭЛЕМЕНТАРНЫХ </a:t>
            </a:r>
          </a:p>
          <a:p>
            <a:pPr algn="ctr">
              <a:defRPr/>
            </a:pPr>
            <a:endParaRPr lang="ru-RU" altLang="ru-RU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alt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МАТЕМАТИЧЕСКИХ ПРЕДСТАВЛЕНИЙ </a:t>
            </a:r>
          </a:p>
          <a:p>
            <a:pPr algn="ctr">
              <a:defRPr/>
            </a:pPr>
            <a:endParaRPr lang="ru-RU" altLang="ru-RU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alt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У ДЕТЕЙ</a:t>
            </a:r>
          </a:p>
          <a:p>
            <a:pPr algn="ctr">
              <a:defRPr/>
            </a:pPr>
            <a:endParaRPr lang="ru-RU" altLang="ru-RU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altLang="ru-RU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СРЕДНЕГО ДОШКОЛЬНОГО ВОЗРАСТА</a:t>
            </a:r>
          </a:p>
          <a:p>
            <a:pPr algn="ctr">
              <a:defRPr/>
            </a:pPr>
            <a:r>
              <a:rPr lang="en-US" altLang="ru-RU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ru-RU" altLang="ru-RU" sz="20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endParaRPr lang="ru-RU" altLang="ru-RU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4106" name="i-main-pic" descr="Картинка 142 из 1446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341438"/>
            <a:ext cx="2708275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11188" y="549275"/>
            <a:ext cx="7777162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alt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 ТЕХ ПОР БРАТЬЯ СТАЛИ ДРУЖНО ЖИТЬ ВМЕСТЕ,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ПОД ОДНОЙ КРЫШЕЙ.</a:t>
            </a:r>
          </a:p>
        </p:txBody>
      </p:sp>
      <p:pic>
        <p:nvPicPr>
          <p:cNvPr id="3584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060575"/>
            <a:ext cx="252095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5853" name="Group 13"/>
          <p:cNvGrpSpPr>
            <a:grpSpLocks/>
          </p:cNvGrpSpPr>
          <p:nvPr/>
        </p:nvGrpSpPr>
        <p:grpSpPr bwMode="auto">
          <a:xfrm>
            <a:off x="3563938" y="3357563"/>
            <a:ext cx="1582737" cy="2808287"/>
            <a:chOff x="3923" y="1661"/>
            <a:chExt cx="815" cy="1497"/>
          </a:xfrm>
        </p:grpSpPr>
        <p:pic>
          <p:nvPicPr>
            <p:cNvPr id="11275" name="Picture 10" descr=" Фото 12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1933"/>
              <a:ext cx="815" cy="1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6" name="Text Box 11"/>
            <p:cNvSpPr txBox="1">
              <a:spLocks noChangeArrowheads="1"/>
            </p:cNvSpPr>
            <p:nvPr/>
          </p:nvSpPr>
          <p:spPr bwMode="auto">
            <a:xfrm>
              <a:off x="3923" y="1661"/>
              <a:ext cx="771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Наф-Наф</a:t>
              </a:r>
            </a:p>
          </p:txBody>
        </p:sp>
      </p:grpSp>
      <p:grpSp>
        <p:nvGrpSpPr>
          <p:cNvPr id="35856" name="Group 16"/>
          <p:cNvGrpSpPr>
            <a:grpSpLocks/>
          </p:cNvGrpSpPr>
          <p:nvPr/>
        </p:nvGrpSpPr>
        <p:grpSpPr bwMode="auto">
          <a:xfrm>
            <a:off x="5219700" y="2420938"/>
            <a:ext cx="1762125" cy="3248025"/>
            <a:chOff x="2381" y="1797"/>
            <a:chExt cx="1110" cy="2046"/>
          </a:xfrm>
        </p:grpSpPr>
        <p:pic>
          <p:nvPicPr>
            <p:cNvPr id="11273" name="Picture 17" descr=" Фото 14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1797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4" name="Text Box 18"/>
            <p:cNvSpPr txBox="1">
              <a:spLocks noChangeArrowheads="1"/>
            </p:cNvSpPr>
            <p:nvPr/>
          </p:nvSpPr>
          <p:spPr bwMode="auto">
            <a:xfrm>
              <a:off x="2608" y="3612"/>
              <a:ext cx="7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Нуф-Нуф</a:t>
              </a:r>
            </a:p>
          </p:txBody>
        </p:sp>
      </p:grpSp>
      <p:grpSp>
        <p:nvGrpSpPr>
          <p:cNvPr id="35859" name="Group 19"/>
          <p:cNvGrpSpPr>
            <a:grpSpLocks/>
          </p:cNvGrpSpPr>
          <p:nvPr/>
        </p:nvGrpSpPr>
        <p:grpSpPr bwMode="auto">
          <a:xfrm>
            <a:off x="7019925" y="1916113"/>
            <a:ext cx="1762125" cy="3175000"/>
            <a:chOff x="2381" y="1525"/>
            <a:chExt cx="1110" cy="2000"/>
          </a:xfrm>
        </p:grpSpPr>
        <p:pic>
          <p:nvPicPr>
            <p:cNvPr id="11271" name="Picture 20" descr=" Фото 13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1525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2" name="Text Box 21"/>
            <p:cNvSpPr txBox="1">
              <a:spLocks noChangeArrowheads="1"/>
            </p:cNvSpPr>
            <p:nvPr/>
          </p:nvSpPr>
          <p:spPr bwMode="auto">
            <a:xfrm>
              <a:off x="2608" y="3294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/>
                <a:t>Ниф-Ниф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2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4" dur="2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" dur="2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2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835150" y="1125538"/>
            <a:ext cx="6049963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МБДОУ «Детский сад № 11</a:t>
            </a:r>
          </a:p>
          <a:p>
            <a:pPr algn="ctr">
              <a:defRPr/>
            </a:pPr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«</a:t>
            </a:r>
            <a:r>
              <a:rPr lang="ru-RU" altLang="ru-RU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Россияночка</a:t>
            </a:r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»</a:t>
            </a:r>
          </a:p>
          <a:p>
            <a:pPr algn="ctr">
              <a:defRPr/>
            </a:pPr>
            <a:endParaRPr lang="ru-RU" alt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Тиманова Е.В.</a:t>
            </a:r>
          </a:p>
          <a:p>
            <a:pPr algn="ctr">
              <a:defRPr/>
            </a:pPr>
            <a:endParaRPr lang="ru-RU" alt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endParaRPr lang="ru-RU" alt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endParaRPr lang="ru-RU" alt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endParaRPr lang="ru-RU" alt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endParaRPr lang="ru-RU" alt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altLang="ru-RU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г.Нижний</a:t>
            </a:r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Новгород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6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 Фото 1. Сказка Три поросёнка.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213100"/>
            <a:ext cx="3959225" cy="297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900113" y="549275"/>
            <a:ext cx="74168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alt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ЖИЛИ-БЫЛИ ТРИ ПОРОСЕНКА,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ТРИ БРАТА –</a:t>
            </a:r>
            <a:r>
              <a:rPr lang="ru-RU" altLang="ru-RU" sz="2800" b="1"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НИФ-НИФ, НАФ-НАФ, НУФ-НУФ.</a:t>
            </a:r>
            <a:r>
              <a:rPr lang="ru-RU" altLang="ru-RU" sz="2800" b="1"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Все лето они веселились.</a:t>
            </a:r>
            <a:endParaRPr lang="ru-RU" altLang="ru-RU" sz="28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2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2205038"/>
            <a:ext cx="1211262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2133600"/>
            <a:ext cx="122396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989138"/>
            <a:ext cx="1176337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2195513" y="765175"/>
            <a:ext cx="5256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ru-RU" altLang="ru-RU" sz="2400" b="1"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</a:endParaRPr>
          </a:p>
        </p:txBody>
      </p:sp>
      <p:grpSp>
        <p:nvGrpSpPr>
          <p:cNvPr id="24600" name="Group 24"/>
          <p:cNvGrpSpPr>
            <a:grpSpLocks/>
          </p:cNvGrpSpPr>
          <p:nvPr/>
        </p:nvGrpSpPr>
        <p:grpSpPr bwMode="auto">
          <a:xfrm>
            <a:off x="1187450" y="2997200"/>
            <a:ext cx="1762125" cy="3319463"/>
            <a:chOff x="612" y="1752"/>
            <a:chExt cx="1110" cy="2091"/>
          </a:xfrm>
        </p:grpSpPr>
        <p:pic>
          <p:nvPicPr>
            <p:cNvPr id="4110" name="Picture 3" descr=" Фото 13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1752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1" name="Text Box 16"/>
            <p:cNvSpPr txBox="1">
              <a:spLocks noChangeArrowheads="1"/>
            </p:cNvSpPr>
            <p:nvPr/>
          </p:nvSpPr>
          <p:spPr bwMode="auto">
            <a:xfrm>
              <a:off x="793" y="3612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/>
                <a:t>Ниф-Ниф</a:t>
              </a:r>
            </a:p>
          </p:txBody>
        </p:sp>
      </p:grpSp>
      <p:grpSp>
        <p:nvGrpSpPr>
          <p:cNvPr id="24601" name="Group 25"/>
          <p:cNvGrpSpPr>
            <a:grpSpLocks/>
          </p:cNvGrpSpPr>
          <p:nvPr/>
        </p:nvGrpSpPr>
        <p:grpSpPr bwMode="auto">
          <a:xfrm>
            <a:off x="3924300" y="3284538"/>
            <a:ext cx="1762125" cy="3248025"/>
            <a:chOff x="2381" y="1797"/>
            <a:chExt cx="1110" cy="2046"/>
          </a:xfrm>
        </p:grpSpPr>
        <p:pic>
          <p:nvPicPr>
            <p:cNvPr id="4108" name="Picture 4" descr=" Фото 14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1797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9" name="Text Box 18"/>
            <p:cNvSpPr txBox="1">
              <a:spLocks noChangeArrowheads="1"/>
            </p:cNvSpPr>
            <p:nvPr/>
          </p:nvSpPr>
          <p:spPr bwMode="auto">
            <a:xfrm>
              <a:off x="2608" y="3612"/>
              <a:ext cx="7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Нуф-Нуф</a:t>
              </a:r>
            </a:p>
          </p:txBody>
        </p:sp>
      </p:grp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684213" y="260350"/>
            <a:ext cx="80645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РЕШИЛИ ПОРОСЯТА ПОИГРАТЬ В ПРЯТКИ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sz="16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РЕБЯТА, СРАВНИТЕ 2 КАРТИНКИ И НАЙДИТЕ ОТЛИЧИЯ</a:t>
            </a:r>
            <a:r>
              <a:rPr lang="ru-RU" altLang="ru-RU" sz="16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endParaRPr lang="ru-RU" altLang="ru-RU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altLang="ru-RU" b="1" u="sng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ПЕРЕД ВАМИ 1 КАРТИНКА</a:t>
            </a:r>
          </a:p>
        </p:txBody>
      </p:sp>
      <p:grpSp>
        <p:nvGrpSpPr>
          <p:cNvPr id="24613" name="Group 37"/>
          <p:cNvGrpSpPr>
            <a:grpSpLocks/>
          </p:cNvGrpSpPr>
          <p:nvPr/>
        </p:nvGrpSpPr>
        <p:grpSpPr bwMode="auto">
          <a:xfrm>
            <a:off x="6732588" y="3357563"/>
            <a:ext cx="1762125" cy="3175000"/>
            <a:chOff x="4150" y="1797"/>
            <a:chExt cx="1110" cy="2000"/>
          </a:xfrm>
        </p:grpSpPr>
        <p:pic>
          <p:nvPicPr>
            <p:cNvPr id="4106" name="Picture 38" descr=" Фото 12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" y="1797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7" name="Text Box 39"/>
            <p:cNvSpPr txBox="1">
              <a:spLocks noChangeArrowheads="1"/>
            </p:cNvSpPr>
            <p:nvPr/>
          </p:nvSpPr>
          <p:spPr bwMode="auto">
            <a:xfrm>
              <a:off x="4422" y="3566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Наф-Наф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3" grpId="0"/>
      <p:bldP spid="2460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45" name="Picture 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341438"/>
            <a:ext cx="1211263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744" name="Picture 9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341438"/>
            <a:ext cx="122396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76" name="j021297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8054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1187450" y="188913"/>
            <a:ext cx="74168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alt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ПЕРЕД ВАМИ 2 КАРТИНКА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ЧТО ИЗМЕНИЛОСЬ?</a:t>
            </a:r>
          </a:p>
        </p:txBody>
      </p:sp>
      <p:grpSp>
        <p:nvGrpSpPr>
          <p:cNvPr id="27685" name="Group 37"/>
          <p:cNvGrpSpPr>
            <a:grpSpLocks/>
          </p:cNvGrpSpPr>
          <p:nvPr/>
        </p:nvGrpSpPr>
        <p:grpSpPr bwMode="auto">
          <a:xfrm>
            <a:off x="1187450" y="2492375"/>
            <a:ext cx="1762125" cy="3175000"/>
            <a:chOff x="703" y="1525"/>
            <a:chExt cx="1110" cy="2000"/>
          </a:xfrm>
        </p:grpSpPr>
        <p:pic>
          <p:nvPicPr>
            <p:cNvPr id="5136" name="Picture 38" descr=" Фото 12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1525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7" name="Text Box 39"/>
            <p:cNvSpPr txBox="1">
              <a:spLocks noChangeArrowheads="1"/>
            </p:cNvSpPr>
            <p:nvPr/>
          </p:nvSpPr>
          <p:spPr bwMode="auto">
            <a:xfrm>
              <a:off x="884" y="3294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Наф-Наф</a:t>
              </a:r>
            </a:p>
          </p:txBody>
        </p:sp>
      </p:grpSp>
      <p:grpSp>
        <p:nvGrpSpPr>
          <p:cNvPr id="27679" name="Group 31"/>
          <p:cNvGrpSpPr>
            <a:grpSpLocks/>
          </p:cNvGrpSpPr>
          <p:nvPr/>
        </p:nvGrpSpPr>
        <p:grpSpPr bwMode="auto">
          <a:xfrm>
            <a:off x="3779838" y="2420938"/>
            <a:ext cx="1762125" cy="3175000"/>
            <a:chOff x="2381" y="1525"/>
            <a:chExt cx="1110" cy="2000"/>
          </a:xfrm>
        </p:grpSpPr>
        <p:pic>
          <p:nvPicPr>
            <p:cNvPr id="5134" name="Picture 9" descr=" Фото 13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1525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5" name="Text Box 21"/>
            <p:cNvSpPr txBox="1">
              <a:spLocks noChangeArrowheads="1"/>
            </p:cNvSpPr>
            <p:nvPr/>
          </p:nvSpPr>
          <p:spPr bwMode="auto">
            <a:xfrm>
              <a:off x="2608" y="3294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/>
                <a:t>Ниф-Ниф</a:t>
              </a:r>
            </a:p>
          </p:txBody>
        </p:sp>
      </p:grpSp>
      <p:pic>
        <p:nvPicPr>
          <p:cNvPr id="27733" name="Picture 8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341438"/>
            <a:ext cx="1176338" cy="96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739" name="Picture 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341438"/>
            <a:ext cx="1211263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740" name="Group 92"/>
          <p:cNvGrpSpPr>
            <a:grpSpLocks/>
          </p:cNvGrpSpPr>
          <p:nvPr/>
        </p:nvGrpSpPr>
        <p:grpSpPr bwMode="auto">
          <a:xfrm>
            <a:off x="6443663" y="2492375"/>
            <a:ext cx="1762125" cy="3175000"/>
            <a:chOff x="4059" y="1480"/>
            <a:chExt cx="1110" cy="2000"/>
          </a:xfrm>
        </p:grpSpPr>
        <p:pic>
          <p:nvPicPr>
            <p:cNvPr id="5132" name="Picture 93" descr=" Фото 14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1480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3" name="Text Box 94"/>
            <p:cNvSpPr txBox="1">
              <a:spLocks noChangeArrowheads="1"/>
            </p:cNvSpPr>
            <p:nvPr/>
          </p:nvSpPr>
          <p:spPr bwMode="auto">
            <a:xfrm>
              <a:off x="4286" y="3249"/>
              <a:ext cx="7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Нуф-Нуф</a:t>
              </a:r>
            </a:p>
          </p:txBody>
        </p:sp>
      </p:grpSp>
      <p:pic>
        <p:nvPicPr>
          <p:cNvPr id="27743" name="Picture 9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341438"/>
            <a:ext cx="122396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7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7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7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277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27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5" dur="4745" fill="hold"/>
                                        <p:tgtEl>
                                          <p:spTgt spid="27676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4"/>
                                            </p:cond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277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277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27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277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27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676"/>
                </p:tgtEl>
              </p:cMediaNode>
            </p:audio>
          </p:childTnLst>
        </p:cTn>
      </p:par>
    </p:tnLst>
    <p:bldLst>
      <p:bldP spid="27677" grpId="0"/>
      <p:bldP spid="2767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76" name="Oval 72"/>
          <p:cNvSpPr>
            <a:spLocks noChangeArrowheads="1"/>
          </p:cNvSpPr>
          <p:nvPr/>
        </p:nvSpPr>
        <p:spPr bwMode="auto">
          <a:xfrm>
            <a:off x="3635375" y="2133600"/>
            <a:ext cx="719138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600" b="1"/>
              <a:t>1</a:t>
            </a:r>
          </a:p>
        </p:txBody>
      </p:sp>
      <p:sp>
        <p:nvSpPr>
          <p:cNvPr id="21577" name="Oval 73"/>
          <p:cNvSpPr>
            <a:spLocks noChangeArrowheads="1"/>
          </p:cNvSpPr>
          <p:nvPr/>
        </p:nvSpPr>
        <p:spPr bwMode="auto">
          <a:xfrm>
            <a:off x="4787900" y="2133600"/>
            <a:ext cx="719138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600" b="1"/>
              <a:t>2</a:t>
            </a:r>
          </a:p>
        </p:txBody>
      </p:sp>
      <p:sp>
        <p:nvSpPr>
          <p:cNvPr id="21578" name="Oval 74"/>
          <p:cNvSpPr>
            <a:spLocks noChangeArrowheads="1"/>
          </p:cNvSpPr>
          <p:nvPr/>
        </p:nvSpPr>
        <p:spPr bwMode="auto">
          <a:xfrm>
            <a:off x="5795963" y="2133600"/>
            <a:ext cx="719137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600" b="1"/>
              <a:t>3</a:t>
            </a:r>
          </a:p>
        </p:txBody>
      </p:sp>
      <p:sp>
        <p:nvSpPr>
          <p:cNvPr id="21579" name="Oval 75"/>
          <p:cNvSpPr>
            <a:spLocks noChangeArrowheads="1"/>
          </p:cNvSpPr>
          <p:nvPr/>
        </p:nvSpPr>
        <p:spPr bwMode="auto">
          <a:xfrm>
            <a:off x="6804025" y="2133600"/>
            <a:ext cx="719138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600" b="1"/>
              <a:t>4</a:t>
            </a:r>
          </a:p>
        </p:txBody>
      </p:sp>
      <p:sp>
        <p:nvSpPr>
          <p:cNvPr id="21580" name="Oval 76"/>
          <p:cNvSpPr>
            <a:spLocks noChangeArrowheads="1"/>
          </p:cNvSpPr>
          <p:nvPr/>
        </p:nvSpPr>
        <p:spPr bwMode="auto">
          <a:xfrm>
            <a:off x="7812088" y="2133600"/>
            <a:ext cx="719137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600" b="1"/>
              <a:t>5</a:t>
            </a:r>
          </a:p>
        </p:txBody>
      </p:sp>
      <p:grpSp>
        <p:nvGrpSpPr>
          <p:cNvPr id="21593" name="Group 89"/>
          <p:cNvGrpSpPr>
            <a:grpSpLocks/>
          </p:cNvGrpSpPr>
          <p:nvPr/>
        </p:nvGrpSpPr>
        <p:grpSpPr bwMode="auto">
          <a:xfrm>
            <a:off x="4356100" y="4005263"/>
            <a:ext cx="3457575" cy="1728787"/>
            <a:chOff x="1973" y="2205"/>
            <a:chExt cx="2178" cy="1089"/>
          </a:xfrm>
        </p:grpSpPr>
        <p:sp>
          <p:nvSpPr>
            <p:cNvPr id="6157" name="Rectangle 79"/>
            <p:cNvSpPr>
              <a:spLocks noChangeArrowheads="1"/>
            </p:cNvSpPr>
            <p:nvPr/>
          </p:nvSpPr>
          <p:spPr bwMode="auto">
            <a:xfrm>
              <a:off x="3606" y="2750"/>
              <a:ext cx="545" cy="544"/>
            </a:xfrm>
            <a:prstGeom prst="rect">
              <a:avLst/>
            </a:prstGeom>
            <a:solidFill>
              <a:srgbClr val="33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6158" name="Group 88"/>
            <p:cNvGrpSpPr>
              <a:grpSpLocks/>
            </p:cNvGrpSpPr>
            <p:nvPr/>
          </p:nvGrpSpPr>
          <p:grpSpPr bwMode="auto">
            <a:xfrm>
              <a:off x="1973" y="2205"/>
              <a:ext cx="1724" cy="1089"/>
              <a:chOff x="1656" y="2205"/>
              <a:chExt cx="1724" cy="1089"/>
            </a:xfrm>
          </p:grpSpPr>
          <p:sp>
            <p:nvSpPr>
              <p:cNvPr id="6159" name="Rectangle 77"/>
              <p:cNvSpPr>
                <a:spLocks noChangeArrowheads="1"/>
              </p:cNvSpPr>
              <p:nvPr/>
            </p:nvSpPr>
            <p:spPr bwMode="auto">
              <a:xfrm>
                <a:off x="2064" y="2205"/>
                <a:ext cx="545" cy="544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60" name="Rectangle 78"/>
              <p:cNvSpPr>
                <a:spLocks noChangeArrowheads="1"/>
              </p:cNvSpPr>
              <p:nvPr/>
            </p:nvSpPr>
            <p:spPr bwMode="auto">
              <a:xfrm>
                <a:off x="2835" y="2205"/>
                <a:ext cx="545" cy="544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61" name="Rectangle 80"/>
              <p:cNvSpPr>
                <a:spLocks noChangeArrowheads="1"/>
              </p:cNvSpPr>
              <p:nvPr/>
            </p:nvSpPr>
            <p:spPr bwMode="auto">
              <a:xfrm>
                <a:off x="1656" y="2750"/>
                <a:ext cx="545" cy="544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162" name="Rectangle 81"/>
              <p:cNvSpPr>
                <a:spLocks noChangeArrowheads="1"/>
              </p:cNvSpPr>
              <p:nvPr/>
            </p:nvSpPr>
            <p:spPr bwMode="auto">
              <a:xfrm>
                <a:off x="2473" y="2750"/>
                <a:ext cx="545" cy="544"/>
              </a:xfrm>
              <a:prstGeom prst="rect">
                <a:avLst/>
              </a:prstGeom>
              <a:solidFill>
                <a:srgbClr val="339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21587" name="Group 83"/>
          <p:cNvGrpSpPr>
            <a:grpSpLocks/>
          </p:cNvGrpSpPr>
          <p:nvPr/>
        </p:nvGrpSpPr>
        <p:grpSpPr bwMode="auto">
          <a:xfrm>
            <a:off x="971550" y="2781300"/>
            <a:ext cx="1762125" cy="3152775"/>
            <a:chOff x="793" y="1842"/>
            <a:chExt cx="1110" cy="1986"/>
          </a:xfrm>
        </p:grpSpPr>
        <p:pic>
          <p:nvPicPr>
            <p:cNvPr id="6155" name="Picture 84" descr=" Фото 12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" y="2160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6" name="Text Box 85"/>
            <p:cNvSpPr txBox="1">
              <a:spLocks noChangeArrowheads="1"/>
            </p:cNvSpPr>
            <p:nvPr/>
          </p:nvSpPr>
          <p:spPr bwMode="auto">
            <a:xfrm>
              <a:off x="975" y="1842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Наф-Наф</a:t>
              </a:r>
            </a:p>
          </p:txBody>
        </p:sp>
      </p:grpSp>
      <p:sp>
        <p:nvSpPr>
          <p:cNvPr id="21590" name="Text Box 86"/>
          <p:cNvSpPr txBox="1">
            <a:spLocks noChangeArrowheads="1"/>
          </p:cNvSpPr>
          <p:nvPr/>
        </p:nvSpPr>
        <p:spPr bwMode="auto">
          <a:xfrm>
            <a:off x="468313" y="260350"/>
            <a:ext cx="7991475" cy="134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НАСТУПИЛА ОСЕНЬ. БРАТЬЯ НЕ ХОТЕЛИ БРАТЬСЯ ЗА РАБОТУ, </a:t>
            </a:r>
          </a:p>
          <a:p>
            <a:pPr algn="ctr">
              <a:defRPr/>
            </a:pPr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А НАФ-НАФ РЕШИЛ СТРОИТЬ ДОМ ОДИН.</a:t>
            </a:r>
            <a:r>
              <a:rPr lang="ru-RU" alt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</a:p>
          <a:p>
            <a:pPr algn="ctr">
              <a:defRPr/>
            </a:pPr>
            <a:endParaRPr lang="ru-RU" altLang="ru-RU" sz="24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ru-RU" alt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СКОЛЬКО КИРПИЧЕЙ ПРИНЕС НАФ-НАФ?</a:t>
            </a:r>
          </a:p>
        </p:txBody>
      </p:sp>
      <p:pic>
        <p:nvPicPr>
          <p:cNvPr id="21594" name="j021299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8054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2158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4745" fill="hold"/>
                                        <p:tgtEl>
                                          <p:spTgt spid="21594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2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21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1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21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21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21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21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94"/>
                </p:tgtEl>
              </p:cMediaNode>
            </p:audio>
          </p:childTnLst>
        </p:cTn>
      </p:par>
    </p:tnLst>
    <p:bldLst>
      <p:bldP spid="21576" grpId="0" animBg="1"/>
      <p:bldP spid="21576" grpId="1" animBg="1"/>
      <p:bldP spid="21577" grpId="0" animBg="1"/>
      <p:bldP spid="21577" grpId="1" animBg="1"/>
      <p:bldP spid="21578" grpId="0" animBg="1"/>
      <p:bldP spid="21578" grpId="1" animBg="1"/>
      <p:bldP spid="21579" grpId="0" animBg="1"/>
      <p:bldP spid="21579" grpId="1" animBg="1"/>
      <p:bldP spid="21580" grpId="0" animBg="1"/>
      <p:bldP spid="21580" grpId="1" animBg="1"/>
      <p:bldP spid="21580" grpId="2" animBg="1"/>
      <p:bldP spid="21590" grpId="0"/>
      <p:bldP spid="21590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059113" y="2349500"/>
            <a:ext cx="4608512" cy="3384550"/>
            <a:chOff x="1610" y="799"/>
            <a:chExt cx="2903" cy="2132"/>
          </a:xfrm>
        </p:grpSpPr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1610" y="799"/>
              <a:ext cx="2903" cy="213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>
              <a:off x="1610" y="1525"/>
              <a:ext cx="29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1"/>
            <p:cNvSpPr>
              <a:spLocks noChangeShapeType="1"/>
            </p:cNvSpPr>
            <p:nvPr/>
          </p:nvSpPr>
          <p:spPr bwMode="auto">
            <a:xfrm>
              <a:off x="1610" y="2251"/>
              <a:ext cx="29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2"/>
            <p:cNvSpPr>
              <a:spLocks noChangeShapeType="1"/>
            </p:cNvSpPr>
            <p:nvPr/>
          </p:nvSpPr>
          <p:spPr bwMode="auto">
            <a:xfrm>
              <a:off x="3560" y="799"/>
              <a:ext cx="0" cy="2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13"/>
            <p:cNvSpPr>
              <a:spLocks noChangeShapeType="1"/>
            </p:cNvSpPr>
            <p:nvPr/>
          </p:nvSpPr>
          <p:spPr bwMode="auto">
            <a:xfrm flipH="1">
              <a:off x="2562" y="799"/>
              <a:ext cx="0" cy="2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Oval 14"/>
            <p:cNvSpPr>
              <a:spLocks noChangeArrowheads="1"/>
            </p:cNvSpPr>
            <p:nvPr/>
          </p:nvSpPr>
          <p:spPr bwMode="auto">
            <a:xfrm>
              <a:off x="1836" y="981"/>
              <a:ext cx="454" cy="453"/>
            </a:xfrm>
            <a:prstGeom prst="ellipse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1882" y="2432"/>
              <a:ext cx="409" cy="408"/>
            </a:xfrm>
            <a:prstGeom prst="rect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4" name="AutoShape 16"/>
            <p:cNvSpPr>
              <a:spLocks noChangeArrowheads="1"/>
            </p:cNvSpPr>
            <p:nvPr/>
          </p:nvSpPr>
          <p:spPr bwMode="auto">
            <a:xfrm>
              <a:off x="1791" y="1706"/>
              <a:ext cx="545" cy="454"/>
            </a:xfrm>
            <a:prstGeom prst="triangle">
              <a:avLst>
                <a:gd name="adj" fmla="val 50000"/>
              </a:avLst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2789" y="1706"/>
              <a:ext cx="409" cy="408"/>
            </a:xfrm>
            <a:prstGeom prst="rect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6" name="Oval 18"/>
            <p:cNvSpPr>
              <a:spLocks noChangeArrowheads="1"/>
            </p:cNvSpPr>
            <p:nvPr/>
          </p:nvSpPr>
          <p:spPr bwMode="auto">
            <a:xfrm>
              <a:off x="2789" y="2387"/>
              <a:ext cx="454" cy="453"/>
            </a:xfrm>
            <a:prstGeom prst="ellipse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7" name="AutoShape 19"/>
            <p:cNvSpPr>
              <a:spLocks noChangeArrowheads="1"/>
            </p:cNvSpPr>
            <p:nvPr/>
          </p:nvSpPr>
          <p:spPr bwMode="auto">
            <a:xfrm>
              <a:off x="2744" y="935"/>
              <a:ext cx="545" cy="454"/>
            </a:xfrm>
            <a:prstGeom prst="triangle">
              <a:avLst>
                <a:gd name="adj" fmla="val 50000"/>
              </a:avLst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8" name="AutoShape 20"/>
            <p:cNvSpPr>
              <a:spLocks noChangeArrowheads="1"/>
            </p:cNvSpPr>
            <p:nvPr/>
          </p:nvSpPr>
          <p:spPr bwMode="auto">
            <a:xfrm>
              <a:off x="3742" y="2341"/>
              <a:ext cx="545" cy="454"/>
            </a:xfrm>
            <a:prstGeom prst="triangle">
              <a:avLst>
                <a:gd name="adj" fmla="val 50000"/>
              </a:avLst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9" name="Rectangle 21"/>
            <p:cNvSpPr>
              <a:spLocks noChangeArrowheads="1"/>
            </p:cNvSpPr>
            <p:nvPr/>
          </p:nvSpPr>
          <p:spPr bwMode="auto">
            <a:xfrm>
              <a:off x="3787" y="981"/>
              <a:ext cx="409" cy="408"/>
            </a:xfrm>
            <a:prstGeom prst="rect">
              <a:avLst/>
            </a:prstGeom>
            <a:solidFill>
              <a:srgbClr val="00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0742" name="Oval 22"/>
          <p:cNvSpPr>
            <a:spLocks noChangeArrowheads="1"/>
          </p:cNvSpPr>
          <p:nvPr/>
        </p:nvSpPr>
        <p:spPr bwMode="auto">
          <a:xfrm>
            <a:off x="6588125" y="3716338"/>
            <a:ext cx="720725" cy="719137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1476375" y="549275"/>
            <a:ext cx="6551613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alt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ПОМОГИТЕ НАФ-НАФУ НАЙТИ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НЕДОСТАЮЩУЮ ФИГУРУ</a:t>
            </a:r>
          </a:p>
        </p:txBody>
      </p:sp>
      <p:pic>
        <p:nvPicPr>
          <p:cNvPr id="30787" name="j021299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8054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88" name="Group 68"/>
          <p:cNvGrpSpPr>
            <a:grpSpLocks/>
          </p:cNvGrpSpPr>
          <p:nvPr/>
        </p:nvGrpSpPr>
        <p:grpSpPr bwMode="auto">
          <a:xfrm>
            <a:off x="684213" y="2565400"/>
            <a:ext cx="1762125" cy="3152775"/>
            <a:chOff x="793" y="1842"/>
            <a:chExt cx="1110" cy="1986"/>
          </a:xfrm>
        </p:grpSpPr>
        <p:pic>
          <p:nvPicPr>
            <p:cNvPr id="7175" name="Picture 69" descr=" Фото 12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" y="2160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6" name="Text Box 70"/>
            <p:cNvSpPr txBox="1">
              <a:spLocks noChangeArrowheads="1"/>
            </p:cNvSpPr>
            <p:nvPr/>
          </p:nvSpPr>
          <p:spPr bwMode="auto">
            <a:xfrm>
              <a:off x="975" y="1842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Наф-Наф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4745" fill="hold"/>
                                        <p:tgtEl>
                                          <p:spTgt spid="30787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307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8000">
                <p:cTn id="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87"/>
                </p:tgtEl>
              </p:cMediaNode>
            </p:audio>
          </p:childTnLst>
        </p:cTn>
      </p:par>
    </p:tnLst>
    <p:bldLst>
      <p:bldP spid="30742" grpId="0" animBg="1"/>
      <p:bldP spid="30742" grpId="1" animBg="1"/>
      <p:bldP spid="30746" grpId="0"/>
      <p:bldP spid="3074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468313" y="404813"/>
            <a:ext cx="7848600" cy="197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altLang="ru-RU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</a:t>
            </a:r>
            <a:r>
              <a:rPr lang="ru-RU" alt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КОГДА СТАЛО СОВСЕМ ХОЛОДНО, БРАТЬЯ РЕШИЛИ ПОСТРОИТЬ СЕБЕ ДОМИКИ.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sz="24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У КОГО ДОМИК ВЫШЕ?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sz="24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У КОГО НИЖЕ?</a:t>
            </a:r>
          </a:p>
        </p:txBody>
      </p:sp>
      <p:sp>
        <p:nvSpPr>
          <p:cNvPr id="8195" name="Text Box 11"/>
          <p:cNvSpPr txBox="1">
            <a:spLocks noChangeArrowheads="1"/>
          </p:cNvSpPr>
          <p:nvPr/>
        </p:nvSpPr>
        <p:spPr bwMode="auto">
          <a:xfrm>
            <a:off x="3419475" y="5300663"/>
            <a:ext cx="10080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sp>
        <p:nvSpPr>
          <p:cNvPr id="8196" name="Text Box 12"/>
          <p:cNvSpPr txBox="1">
            <a:spLocks noChangeArrowheads="1"/>
          </p:cNvSpPr>
          <p:nvPr/>
        </p:nvSpPr>
        <p:spPr bwMode="auto">
          <a:xfrm>
            <a:off x="3635375" y="5516563"/>
            <a:ext cx="10080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/>
          </a:p>
        </p:txBody>
      </p:sp>
      <p:grpSp>
        <p:nvGrpSpPr>
          <p:cNvPr id="19496" name="Group 40"/>
          <p:cNvGrpSpPr>
            <a:grpSpLocks/>
          </p:cNvGrpSpPr>
          <p:nvPr/>
        </p:nvGrpSpPr>
        <p:grpSpPr bwMode="auto">
          <a:xfrm>
            <a:off x="395288" y="3573463"/>
            <a:ext cx="3560762" cy="3011487"/>
            <a:chOff x="295" y="2251"/>
            <a:chExt cx="2243" cy="1897"/>
          </a:xfrm>
        </p:grpSpPr>
        <p:pic>
          <p:nvPicPr>
            <p:cNvPr id="8204" name="Picture 2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5" y="2251"/>
              <a:ext cx="1563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5" name="Group 24"/>
            <p:cNvGrpSpPr>
              <a:grpSpLocks/>
            </p:cNvGrpSpPr>
            <p:nvPr/>
          </p:nvGrpSpPr>
          <p:grpSpPr bwMode="auto">
            <a:xfrm>
              <a:off x="295" y="2296"/>
              <a:ext cx="748" cy="1852"/>
              <a:chOff x="2381" y="1525"/>
              <a:chExt cx="1110" cy="2263"/>
            </a:xfrm>
          </p:grpSpPr>
          <p:pic>
            <p:nvPicPr>
              <p:cNvPr id="8206" name="Picture 25" descr=" Фото 13. Жили-были три поросенка, три брата – Ниф-Ниф, Нуф-Нуф и Наф-Наф. А. И. У. 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81" y="1525"/>
                <a:ext cx="1110" cy="16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07" name="Text Box 26"/>
              <p:cNvSpPr txBox="1">
                <a:spLocks noChangeArrowheads="1"/>
              </p:cNvSpPr>
              <p:nvPr/>
            </p:nvSpPr>
            <p:spPr bwMode="auto">
              <a:xfrm>
                <a:off x="2608" y="3294"/>
                <a:ext cx="772" cy="4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ru-RU" altLang="ru-RU"/>
                  <a:t>Ниф-Ниф</a:t>
                </a:r>
              </a:p>
            </p:txBody>
          </p:sp>
        </p:grpSp>
      </p:grpSp>
      <p:grpSp>
        <p:nvGrpSpPr>
          <p:cNvPr id="19495" name="Group 39"/>
          <p:cNvGrpSpPr>
            <a:grpSpLocks/>
          </p:cNvGrpSpPr>
          <p:nvPr/>
        </p:nvGrpSpPr>
        <p:grpSpPr bwMode="auto">
          <a:xfrm>
            <a:off x="4716463" y="2708275"/>
            <a:ext cx="4175125" cy="3805238"/>
            <a:chOff x="2971" y="1706"/>
            <a:chExt cx="2630" cy="2397"/>
          </a:xfrm>
        </p:grpSpPr>
        <p:pic>
          <p:nvPicPr>
            <p:cNvPr id="8200" name="Picture 3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" y="1706"/>
              <a:ext cx="1985" cy="2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1" name="Group 36"/>
            <p:cNvGrpSpPr>
              <a:grpSpLocks/>
            </p:cNvGrpSpPr>
            <p:nvPr/>
          </p:nvGrpSpPr>
          <p:grpSpPr bwMode="auto">
            <a:xfrm>
              <a:off x="4785" y="2251"/>
              <a:ext cx="816" cy="1852"/>
              <a:chOff x="4059" y="1480"/>
              <a:chExt cx="1110" cy="2263"/>
            </a:xfrm>
          </p:grpSpPr>
          <p:pic>
            <p:nvPicPr>
              <p:cNvPr id="8202" name="Picture 37" descr=" Фото 14. Жили-были три поросенка, три брата – Ниф-Ниф, Нуф-Нуф и Наф-Наф. А. И. У. 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59" y="1480"/>
                <a:ext cx="1110" cy="16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03" name="Text Box 38"/>
              <p:cNvSpPr txBox="1">
                <a:spLocks noChangeArrowheads="1"/>
              </p:cNvSpPr>
              <p:nvPr/>
            </p:nvSpPr>
            <p:spPr bwMode="auto">
              <a:xfrm>
                <a:off x="4286" y="3249"/>
                <a:ext cx="772" cy="4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 altLang="ru-RU"/>
                  <a:t>Нуф-Нуф</a:t>
                </a:r>
              </a:p>
            </p:txBody>
          </p:sp>
        </p:grpSp>
      </p:grpSp>
      <p:pic>
        <p:nvPicPr>
          <p:cNvPr id="19497" name="j021299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59499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1" dur="1" fill="hold"/>
                                        <p:tgtEl>
                                          <p:spTgt spid="19497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8000"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97"/>
                </p:tgtEl>
              </p:cMediaNode>
            </p:audio>
          </p:childTnLst>
        </p:cTn>
      </p:par>
    </p:tnLst>
    <p:bldLst>
      <p:bldP spid="19466" grpId="0"/>
      <p:bldP spid="1946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755650" y="260350"/>
            <a:ext cx="76327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НИФ-НИФ и НУФ-НУФ ОТПРАВИЛИСЬ ПОСМОТРЕТЬ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ДОМИК НАФ-НАФА И ВДРУГ ОНИ УВИДЕЛИ ВОЛКА!</a:t>
            </a:r>
            <a:endParaRPr lang="ru-RU" altLang="ru-RU" sz="2000" b="1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pic>
        <p:nvPicPr>
          <p:cNvPr id="20484" name="i-main-pic" descr="Картинка 164 из 1446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2997200"/>
            <a:ext cx="2235200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6659563" y="3213100"/>
            <a:ext cx="1762125" cy="3008313"/>
            <a:chOff x="2381" y="1117"/>
            <a:chExt cx="1110" cy="1895"/>
          </a:xfrm>
        </p:grpSpPr>
        <p:pic>
          <p:nvPicPr>
            <p:cNvPr id="9228" name="Picture 7" descr=" Фото 13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1344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9" name="Text Box 8"/>
            <p:cNvSpPr txBox="1">
              <a:spLocks noChangeArrowheads="1"/>
            </p:cNvSpPr>
            <p:nvPr/>
          </p:nvSpPr>
          <p:spPr bwMode="auto">
            <a:xfrm>
              <a:off x="2562" y="1117"/>
              <a:ext cx="77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/>
                <a:t>Ниф-Ниф</a:t>
              </a:r>
            </a:p>
          </p:txBody>
        </p:sp>
      </p:grpSp>
      <p:grpSp>
        <p:nvGrpSpPr>
          <p:cNvPr id="20495" name="Group 15"/>
          <p:cNvGrpSpPr>
            <a:grpSpLocks/>
          </p:cNvGrpSpPr>
          <p:nvPr/>
        </p:nvGrpSpPr>
        <p:grpSpPr bwMode="auto">
          <a:xfrm>
            <a:off x="755650" y="3141663"/>
            <a:ext cx="1762125" cy="3079750"/>
            <a:chOff x="4059" y="1117"/>
            <a:chExt cx="1110" cy="1940"/>
          </a:xfrm>
        </p:grpSpPr>
        <p:pic>
          <p:nvPicPr>
            <p:cNvPr id="9226" name="Picture 16" descr=" Фото 14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9" y="1389"/>
              <a:ext cx="1110" cy="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7" name="Text Box 17"/>
            <p:cNvSpPr txBox="1">
              <a:spLocks noChangeArrowheads="1"/>
            </p:cNvSpPr>
            <p:nvPr/>
          </p:nvSpPr>
          <p:spPr bwMode="auto">
            <a:xfrm>
              <a:off x="4195" y="1117"/>
              <a:ext cx="7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/>
                <a:t>Нуф-Нуф</a:t>
              </a:r>
            </a:p>
          </p:txBody>
        </p:sp>
      </p:grp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1619250" y="1412875"/>
            <a:ext cx="5976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НА КАКОМ ПО СЧЕТУ МЕСТЕ СТОИТ НУФ-НУФ?</a:t>
            </a:r>
            <a:endParaRPr lang="ru-RU" altLang="ru-RU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2195513" y="1844675"/>
            <a:ext cx="46085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НА КАКОМ  МЕСТЕ ВОЛК?</a:t>
            </a:r>
            <a:endParaRPr lang="ru-RU" altLang="ru-RU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1547813" y="2349500"/>
            <a:ext cx="61928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НА КАКОМ ПО СЧЕТУ МЕСТЕ СТОИТ НИФ-НИФ?</a:t>
            </a:r>
            <a:endParaRPr lang="ru-RU" altLang="ru-RU">
              <a:solidFill>
                <a:schemeClr val="tx2"/>
              </a:solidFill>
              <a:latin typeface="Arial" charset="0"/>
            </a:endParaRPr>
          </a:p>
        </p:txBody>
      </p:sp>
      <p:pic>
        <p:nvPicPr>
          <p:cNvPr id="20502" name="j021300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350" y="58054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6" dur="2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2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2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4" dur="2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5" dur="2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5" dur="4745" fill="hold"/>
                                        <p:tgtEl>
                                          <p:spTgt spid="20502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4"/>
                                            </p:cond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8000">
                <p:cTn id="10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02"/>
                </p:tgtEl>
              </p:cMediaNode>
            </p:audio>
          </p:childTnLst>
        </p:cTn>
      </p:par>
    </p:tnLst>
    <p:bldLst>
      <p:bldP spid="20483" grpId="0"/>
      <p:bldP spid="20483" grpId="1"/>
      <p:bldP spid="20499" grpId="0"/>
      <p:bldP spid="20499" grpId="1"/>
      <p:bldP spid="20500" grpId="0"/>
      <p:bldP spid="20500" grpId="1"/>
      <p:bldP spid="20501" grpId="0"/>
      <p:bldP spid="2050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468313" y="260350"/>
            <a:ext cx="83518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altLang="ru-RU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УВИДЕВ ВОЛКА, ПОРОСЯТА РАЗБЕЖАЛИСЬ В СВОИ ДОМИКИ.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altLang="ru-RU" sz="20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НАЙДИ СВОЙ ДОМИК?</a:t>
            </a:r>
            <a:r>
              <a:rPr lang="ru-RU" alt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 </a:t>
            </a:r>
            <a:endParaRPr lang="ru-RU" altLang="ru-RU" sz="2000" b="1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29729" name="i-main-pic" descr="Картинка 164 из 1446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125538"/>
            <a:ext cx="1404938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32" name="j021300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88" y="63087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50" name="Group 54"/>
          <p:cNvGrpSpPr>
            <a:grpSpLocks/>
          </p:cNvGrpSpPr>
          <p:nvPr/>
        </p:nvGrpSpPr>
        <p:grpSpPr bwMode="auto">
          <a:xfrm>
            <a:off x="6804025" y="4149725"/>
            <a:ext cx="1943100" cy="2089150"/>
            <a:chOff x="4332" y="2704"/>
            <a:chExt cx="1224" cy="1316"/>
          </a:xfrm>
        </p:grpSpPr>
        <p:pic>
          <p:nvPicPr>
            <p:cNvPr id="10261" name="Picture 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2" y="2704"/>
              <a:ext cx="1224" cy="1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62" name="Oval 42"/>
            <p:cNvSpPr>
              <a:spLocks noChangeArrowheads="1"/>
            </p:cNvSpPr>
            <p:nvPr/>
          </p:nvSpPr>
          <p:spPr bwMode="auto">
            <a:xfrm>
              <a:off x="5012" y="3294"/>
              <a:ext cx="363" cy="363"/>
            </a:xfrm>
            <a:prstGeom prst="ellipse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9748" name="Group 52"/>
          <p:cNvGrpSpPr>
            <a:grpSpLocks/>
          </p:cNvGrpSpPr>
          <p:nvPr/>
        </p:nvGrpSpPr>
        <p:grpSpPr bwMode="auto">
          <a:xfrm>
            <a:off x="755650" y="4076700"/>
            <a:ext cx="1978025" cy="2233613"/>
            <a:chOff x="431" y="2613"/>
            <a:chExt cx="1246" cy="1407"/>
          </a:xfrm>
        </p:grpSpPr>
        <p:pic>
          <p:nvPicPr>
            <p:cNvPr id="10259" name="Picture 4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" y="2613"/>
              <a:ext cx="1246" cy="1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60" name="Oval 47"/>
            <p:cNvSpPr>
              <a:spLocks noChangeArrowheads="1"/>
            </p:cNvSpPr>
            <p:nvPr/>
          </p:nvSpPr>
          <p:spPr bwMode="auto">
            <a:xfrm>
              <a:off x="839" y="3339"/>
              <a:ext cx="363" cy="363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9835" name="Group 139"/>
          <p:cNvGrpSpPr>
            <a:grpSpLocks/>
          </p:cNvGrpSpPr>
          <p:nvPr/>
        </p:nvGrpSpPr>
        <p:grpSpPr bwMode="auto">
          <a:xfrm>
            <a:off x="611188" y="1196975"/>
            <a:ext cx="1993900" cy="1993900"/>
            <a:chOff x="340" y="663"/>
            <a:chExt cx="1256" cy="1256"/>
          </a:xfrm>
        </p:grpSpPr>
        <p:pic>
          <p:nvPicPr>
            <p:cNvPr id="10257" name="Picture 137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" y="663"/>
              <a:ext cx="1256" cy="1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8" name="Oval 138"/>
            <p:cNvSpPr>
              <a:spLocks noChangeArrowheads="1"/>
            </p:cNvSpPr>
            <p:nvPr/>
          </p:nvSpPr>
          <p:spPr bwMode="auto">
            <a:xfrm>
              <a:off x="975" y="799"/>
              <a:ext cx="363" cy="363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9735" name="Group 39"/>
          <p:cNvGrpSpPr>
            <a:grpSpLocks/>
          </p:cNvGrpSpPr>
          <p:nvPr/>
        </p:nvGrpSpPr>
        <p:grpSpPr bwMode="auto">
          <a:xfrm>
            <a:off x="4211638" y="1484313"/>
            <a:ext cx="1222375" cy="2032000"/>
            <a:chOff x="1610" y="2750"/>
            <a:chExt cx="770" cy="1280"/>
          </a:xfrm>
        </p:grpSpPr>
        <p:pic>
          <p:nvPicPr>
            <p:cNvPr id="10255" name="Picture 6" descr=" Фото 13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0" y="2750"/>
              <a:ext cx="694" cy="1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6" name="Text Box 12"/>
            <p:cNvSpPr txBox="1">
              <a:spLocks noChangeArrowheads="1"/>
            </p:cNvSpPr>
            <p:nvPr/>
          </p:nvSpPr>
          <p:spPr bwMode="auto">
            <a:xfrm>
              <a:off x="1655" y="3838"/>
              <a:ext cx="72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1400" b="1"/>
                <a:t>Ниф-Ниф</a:t>
              </a:r>
            </a:p>
          </p:txBody>
        </p:sp>
      </p:grpSp>
      <p:grpSp>
        <p:nvGrpSpPr>
          <p:cNvPr id="29734" name="Group 38"/>
          <p:cNvGrpSpPr>
            <a:grpSpLocks/>
          </p:cNvGrpSpPr>
          <p:nvPr/>
        </p:nvGrpSpPr>
        <p:grpSpPr bwMode="auto">
          <a:xfrm>
            <a:off x="3203575" y="2133600"/>
            <a:ext cx="1223963" cy="2033588"/>
            <a:chOff x="3606" y="1071"/>
            <a:chExt cx="771" cy="1281"/>
          </a:xfrm>
        </p:grpSpPr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3606" y="2160"/>
              <a:ext cx="7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altLang="ru-RU" sz="1400" b="1"/>
                <a:t>Нуф-Нуф</a:t>
              </a:r>
            </a:p>
          </p:txBody>
        </p:sp>
        <p:pic>
          <p:nvPicPr>
            <p:cNvPr id="10254" name="Picture 25" descr=" Фото 14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6" y="1071"/>
              <a:ext cx="694" cy="10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9733" name="Group 37"/>
          <p:cNvGrpSpPr>
            <a:grpSpLocks/>
          </p:cNvGrpSpPr>
          <p:nvPr/>
        </p:nvGrpSpPr>
        <p:grpSpPr bwMode="auto">
          <a:xfrm>
            <a:off x="5435600" y="1989138"/>
            <a:ext cx="1077913" cy="1889125"/>
            <a:chOff x="2200" y="981"/>
            <a:chExt cx="679" cy="1190"/>
          </a:xfrm>
        </p:grpSpPr>
        <p:pic>
          <p:nvPicPr>
            <p:cNvPr id="10251" name="Picture 5" descr=" Фото 12. Жили-были три поросенка, три брата – Ниф-Ниф, Нуф-Нуф и Наф-Наф. А. И. У. 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5" y="981"/>
              <a:ext cx="634" cy="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2" name="Text Box 11"/>
            <p:cNvSpPr txBox="1">
              <a:spLocks noChangeArrowheads="1"/>
            </p:cNvSpPr>
            <p:nvPr/>
          </p:nvSpPr>
          <p:spPr bwMode="auto">
            <a:xfrm>
              <a:off x="2200" y="1979"/>
              <a:ext cx="63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1400" b="1"/>
                <a:t>Наф-Наф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2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9579E-6 L 0.33072 0.32524 " pathEditMode="relative" ptsTypes="AA">
                                      <p:cBhvr>
                                        <p:cTn id="36" dur="2000" fill="hold"/>
                                        <p:tgtEl>
                                          <p:spTgt spid="297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9579E-6 L -0.2283 0.44067 " pathEditMode="relative" ptsTypes="AA">
                                      <p:cBhvr>
                                        <p:cTn id="40" dur="2000" fill="hold"/>
                                        <p:tgtEl>
                                          <p:spTgt spid="297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63706E-6 L -0.40173 -0.02105 " pathEditMode="relative" ptsTypes="AA">
                                      <p:cBhvr>
                                        <p:cTn id="44" dur="2000" fill="hold"/>
                                        <p:tgtEl>
                                          <p:spTgt spid="297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4745" fill="hold"/>
                                        <p:tgtEl>
                                          <p:spTgt spid="29732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29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29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9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8000">
                <p:cTn id="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732"/>
                </p:tgtEl>
              </p:cMediaNode>
            </p:audio>
          </p:childTnLst>
        </p:cTn>
      </p:par>
    </p:tnLst>
    <p:bldLst>
      <p:bldP spid="29711" grpId="0"/>
      <p:bldP spid="29711" grpId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204</Words>
  <Application>Microsoft Office PowerPoint</Application>
  <PresentationFormat>Экран (4:3)</PresentationFormat>
  <Paragraphs>70</Paragraphs>
  <Slides>11</Slides>
  <Notes>0</Notes>
  <HiddenSlides>0</HiddenSlides>
  <MMClips>6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Comic Sans MS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</dc:creator>
  <cp:lastModifiedBy>MSI</cp:lastModifiedBy>
  <cp:revision>16</cp:revision>
  <dcterms:created xsi:type="dcterms:W3CDTF">2010-03-13T13:49:56Z</dcterms:created>
  <dcterms:modified xsi:type="dcterms:W3CDTF">2026-03-02T17:29:23Z</dcterms:modified>
</cp:coreProperties>
</file>