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59" r:id="rId2"/>
  </p:sldMasterIdLst>
  <p:sldIdLst>
    <p:sldId id="256" r:id="rId3"/>
    <p:sldId id="258" r:id="rId4"/>
    <p:sldId id="262" r:id="rId5"/>
    <p:sldId id="270" r:id="rId6"/>
    <p:sldId id="284" r:id="rId7"/>
    <p:sldId id="28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FFCC"/>
    <a:srgbClr val="99FF99"/>
    <a:srgbClr val="99FFCC"/>
    <a:srgbClr val="CC6600"/>
    <a:srgbClr val="CC9900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229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7C400-BBFE-4FCB-A276-56167733003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961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0F628-AC3E-4127-85A1-A389DD0A86D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8284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F2C52-92AD-4698-9D61-6B72CA3B328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422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5435C-E227-49F2-AEEC-AD1E8C9D2AA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7558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FE18F-CA47-4BBB-BC59-D806A92443C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12923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DDF2D7-F127-4C39-AE84-3FF90452996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9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9BB57-FBDA-44A3-AE6B-1206429B723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72305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D5C3E-DFB8-4CD5-AC4C-D8993611F2E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9172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2ED7B-B15B-4911-A498-796023CEB3D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2867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03B99-A032-4753-8B81-33EC44CF669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072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CFBDA-2E79-465A-9A62-F96953B8D51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216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9EC92-DB58-4FE8-8F51-9E384D76DB1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0891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7B207-5662-4C41-8D07-C94D03DA643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8002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424B2-4B08-4EAF-9980-B788622A47D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22693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F8BD3-5286-4B56-BC11-38AFFAA52F9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2609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866F9-4016-44DE-B310-C61394230E7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63782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36C56-63A2-4A6A-9F08-E7349B28159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8797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4CDF3-2AAA-47FE-8740-7CC8DFD4A0F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2570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4D5F0-5E2C-4BFA-9F40-4550B535DC4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2801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6537D-11E7-49DF-A47F-86A6857B266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9304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3EA7E-5761-49BE-893C-961315EB340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383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7860C-F184-4A19-AB07-1F4400AD2A1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582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A78E5-EAD9-4F2C-952E-7170CFE598A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8047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C5BB5-855B-4397-ABB4-4A4916E809A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890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39393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18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18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8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18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8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218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18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19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9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9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85E6472F-61AD-4479-ACB7-F5FB53C15C9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A31DEEB-D815-4B52-8E71-8A3DB1D524C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4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68475"/>
            <a:ext cx="8534400" cy="27273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Игра по теме «Время»</a:t>
            </a:r>
            <a:br>
              <a:rPr lang="ru-RU" sz="4400" dirty="0" smtClean="0">
                <a:solidFill>
                  <a:srgbClr val="000099"/>
                </a:solidFill>
              </a:rPr>
            </a:br>
            <a:endParaRPr lang="ru-RU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4876800"/>
            <a:ext cx="2743200" cy="1447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Разработала:</a:t>
            </a:r>
            <a:r>
              <a:rPr lang="ru-RU" sz="2000" dirty="0" smtClean="0"/>
              <a:t>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 smtClean="0"/>
              <a:t>Воспитатель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dirty="0" smtClean="0"/>
              <a:t>Лосева Т.Ю.</a:t>
            </a: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2057400" y="228600"/>
            <a:ext cx="5638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b="1"/>
              <a:t>МБДОУ «Детский сад № 11 «Россияночка»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867400" cy="7127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Задание 1.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В списке перечислены названия некоторых единиц измерения.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00400" y="1828800"/>
            <a:ext cx="449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Верны ли утверждения?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arenR"/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этом списке ровно пять названий единиц времени.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arenR"/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Среди перечисленных единиц времени самая маленькая – минута.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arenR"/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Среди перечисленных единиц времени самая большая – час.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533400" y="2262188"/>
            <a:ext cx="2514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000099"/>
                </a:solidFill>
              </a:rPr>
              <a:t>КИЛОГРАММ</a:t>
            </a:r>
          </a:p>
          <a:p>
            <a:pPr eaLnBrk="1" hangingPunct="1"/>
            <a:endParaRPr lang="ru-RU" altLang="ru-RU" sz="2000" b="1">
              <a:solidFill>
                <a:srgbClr val="000099"/>
              </a:solidFill>
            </a:endParaRPr>
          </a:p>
          <a:p>
            <a:pPr eaLnBrk="1" hangingPunct="1"/>
            <a:r>
              <a:rPr lang="ru-RU" altLang="ru-RU" sz="2000" b="1">
                <a:solidFill>
                  <a:srgbClr val="000099"/>
                </a:solidFill>
              </a:rPr>
              <a:t>МИНУТА</a:t>
            </a:r>
          </a:p>
          <a:p>
            <a:pPr eaLnBrk="1" hangingPunct="1"/>
            <a:endParaRPr lang="ru-RU" altLang="ru-RU" sz="2000" b="1">
              <a:solidFill>
                <a:srgbClr val="000099"/>
              </a:solidFill>
            </a:endParaRPr>
          </a:p>
          <a:p>
            <a:pPr eaLnBrk="1" hangingPunct="1"/>
            <a:r>
              <a:rPr lang="ru-RU" altLang="ru-RU" sz="2000" b="1">
                <a:solidFill>
                  <a:srgbClr val="000099"/>
                </a:solidFill>
              </a:rPr>
              <a:t>СЕКУНДА</a:t>
            </a:r>
          </a:p>
          <a:p>
            <a:pPr eaLnBrk="1" hangingPunct="1"/>
            <a:endParaRPr lang="ru-RU" altLang="ru-RU" sz="2000" b="1">
              <a:solidFill>
                <a:srgbClr val="000099"/>
              </a:solidFill>
            </a:endParaRPr>
          </a:p>
          <a:p>
            <a:pPr eaLnBrk="1" hangingPunct="1"/>
            <a:r>
              <a:rPr lang="ru-RU" altLang="ru-RU" sz="2000" b="1">
                <a:solidFill>
                  <a:srgbClr val="000099"/>
                </a:solidFill>
              </a:rPr>
              <a:t>СУТКИ</a:t>
            </a:r>
          </a:p>
          <a:p>
            <a:pPr eaLnBrk="1" hangingPunct="1"/>
            <a:endParaRPr lang="ru-RU" altLang="ru-RU" sz="2000" b="1">
              <a:solidFill>
                <a:srgbClr val="000099"/>
              </a:solidFill>
            </a:endParaRPr>
          </a:p>
          <a:p>
            <a:pPr eaLnBrk="1" hangingPunct="1"/>
            <a:r>
              <a:rPr lang="ru-RU" altLang="ru-RU" sz="2000" b="1">
                <a:solidFill>
                  <a:srgbClr val="000099"/>
                </a:solidFill>
              </a:rPr>
              <a:t>ЧАС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848600" y="2438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НЕТ,  4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48600" y="30480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НЕТ, СЕКУНДА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848600" y="39624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НЕТ, СУТКИ</a:t>
            </a:r>
          </a:p>
        </p:txBody>
      </p:sp>
      <p:sp>
        <p:nvSpPr>
          <p:cNvPr id="6153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867400" cy="7127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Задание 2.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>
                <a:solidFill>
                  <a:srgbClr val="000099"/>
                </a:solidFill>
              </a:rPr>
              <a:t>Вася хочет написать слово. Он начал писать в среду и пишет по одной букве в день. В какой день недели Вася напишет последнюю букву этого слова?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219200" y="5334000"/>
            <a:ext cx="579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Ответ: во вторник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3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WordArt 9" descr="Папирус"/>
          <p:cNvSpPr>
            <a:spLocks noChangeArrowheads="1" noChangeShapeType="1" noTextEdit="1"/>
          </p:cNvSpPr>
          <p:nvPr/>
        </p:nvSpPr>
        <p:spPr bwMode="auto">
          <a:xfrm>
            <a:off x="1143000" y="2590800"/>
            <a:ext cx="6629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6600" kern="1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КЕНГУРУ</a:t>
            </a:r>
            <a:endParaRPr lang="en-US" sz="6600" kern="10">
              <a:ln w="19050">
                <a:solidFill>
                  <a:srgbClr val="FF6600"/>
                </a:solidFill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867400" cy="7127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hlink"/>
                </a:solidFill>
              </a:rPr>
              <a:t>Задание 3 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</a:rPr>
              <a:t>У Кати вчера был День рождения. Завтра будет пятница. В какой день недели был День рождения у Кати?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381000" y="2819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Решение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: 1) Завтра будет пятница, значит сегодня четверг.</a:t>
            </a:r>
          </a:p>
        </p:txBody>
      </p:sp>
      <p:sp>
        <p:nvSpPr>
          <p:cNvPr id="819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 rot="-5400000">
            <a:off x="4137819" y="2491581"/>
            <a:ext cx="95250" cy="7608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1279525" y="5649913"/>
            <a:ext cx="925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среда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3352800" y="5638800"/>
            <a:ext cx="1155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четверг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5715000" y="56388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пятница</a:t>
            </a:r>
          </a:p>
        </p:txBody>
      </p:sp>
      <p:sp>
        <p:nvSpPr>
          <p:cNvPr id="136203" name="Oval 11"/>
          <p:cNvSpPr>
            <a:spLocks noChangeArrowheads="1"/>
          </p:cNvSpPr>
          <p:nvPr/>
        </p:nvSpPr>
        <p:spPr bwMode="auto">
          <a:xfrm>
            <a:off x="3733800" y="6096000"/>
            <a:ext cx="381000" cy="381000"/>
          </a:xfrm>
          <a:prstGeom prst="ellipse">
            <a:avLst/>
          </a:prstGeom>
          <a:solidFill>
            <a:srgbClr val="DE27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457200" y="37338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2) У Кати день рождения был вчера, значит перед четвергом, в среду.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ru-RU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: день рождения у Кати был в среду.</a:t>
            </a:r>
          </a:p>
        </p:txBody>
      </p:sp>
      <p:sp>
        <p:nvSpPr>
          <p:cNvPr id="136207" name="Oval 15"/>
          <p:cNvSpPr>
            <a:spLocks noChangeArrowheads="1"/>
          </p:cNvSpPr>
          <p:nvPr/>
        </p:nvSpPr>
        <p:spPr bwMode="auto">
          <a:xfrm>
            <a:off x="1524000" y="6096000"/>
            <a:ext cx="381000" cy="381000"/>
          </a:xfrm>
          <a:prstGeom prst="ellipse">
            <a:avLst/>
          </a:prstGeom>
          <a:solidFill>
            <a:srgbClr val="DE27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6019800" y="6096000"/>
            <a:ext cx="381000" cy="381000"/>
          </a:xfrm>
          <a:prstGeom prst="ellipse">
            <a:avLst/>
          </a:prstGeom>
          <a:solidFill>
            <a:srgbClr val="DE27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/>
      <p:bldP spid="136199" grpId="0" animBg="1"/>
      <p:bldP spid="136200" grpId="0"/>
      <p:bldP spid="136201" grpId="0"/>
      <p:bldP spid="136202" grpId="0"/>
      <p:bldP spid="136203" grpId="0" animBg="1"/>
      <p:bldP spid="136203" grpId="1" animBg="1"/>
      <p:bldP spid="136204" grpId="0"/>
      <p:bldP spid="136207" grpId="0" animBg="1"/>
      <p:bldP spid="136207" grpId="1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912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Гимнастика для глаз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38600"/>
            <a:ext cx="22860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mtClean="0">
                <a:solidFill>
                  <a:schemeClr val="bg2"/>
                </a:solidFill>
                <a:effectLst/>
              </a:rPr>
              <a:t>Вращение</a:t>
            </a:r>
          </a:p>
        </p:txBody>
      </p:sp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CCC0"/>
              </a:clrFrom>
              <a:clrTo>
                <a:srgbClr val="F6CC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362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5BAB3"/>
              </a:clrFrom>
              <a:clrTo>
                <a:srgbClr val="E5BAB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2286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1981200" y="5943600"/>
            <a:ext cx="313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2"/>
                </a:solidFill>
              </a:rPr>
              <a:t>Во все стороны</a:t>
            </a:r>
          </a:p>
        </p:txBody>
      </p:sp>
      <p:pic>
        <p:nvPicPr>
          <p:cNvPr id="1577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" r="-1811" b="1663"/>
          <a:stretch>
            <a:fillRect/>
          </a:stretch>
        </p:blipFill>
        <p:spPr bwMode="auto">
          <a:xfrm>
            <a:off x="4800600" y="1295400"/>
            <a:ext cx="2209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4953000" y="40386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2"/>
                </a:solidFill>
              </a:rPr>
              <a:t>Пальчик</a:t>
            </a:r>
          </a:p>
        </p:txBody>
      </p:sp>
      <p:pic>
        <p:nvPicPr>
          <p:cNvPr id="15770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9C2BD"/>
              </a:clrFrom>
              <a:clrTo>
                <a:srgbClr val="E9C2B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3505200"/>
            <a:ext cx="2119312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7620000" y="5922963"/>
            <a:ext cx="927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2"/>
                </a:solidFill>
              </a:rPr>
              <a:t>Сон</a:t>
            </a:r>
          </a:p>
        </p:txBody>
      </p:sp>
      <p:sp>
        <p:nvSpPr>
          <p:cNvPr id="9227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5013"/>
            <a:ext cx="1042988" cy="1042987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702" grpId="0"/>
      <p:bldP spid="157702" grpId="1"/>
      <p:bldP spid="157704" grpId="0"/>
      <p:bldP spid="157704" grpId="1"/>
      <p:bldP spid="1577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5791200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bg2"/>
                </a:solidFill>
              </a:rPr>
              <a:t>Тренируем внимание</a:t>
            </a:r>
          </a:p>
        </p:txBody>
      </p:sp>
      <p:sp>
        <p:nvSpPr>
          <p:cNvPr id="1024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4" name="Oval 14"/>
          <p:cNvSpPr>
            <a:spLocks noChangeArrowheads="1"/>
          </p:cNvSpPr>
          <p:nvPr/>
        </p:nvSpPr>
        <p:spPr bwMode="auto">
          <a:xfrm>
            <a:off x="2287588" y="1758950"/>
            <a:ext cx="2743200" cy="2743200"/>
          </a:xfrm>
          <a:prstGeom prst="ellipse">
            <a:avLst/>
          </a:prstGeom>
          <a:solidFill>
            <a:schemeClr val="tx1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5" name="WordArt 15"/>
          <p:cNvSpPr>
            <a:spLocks noChangeArrowheads="1" noChangeShapeType="1" noTextEdit="1"/>
          </p:cNvSpPr>
          <p:nvPr/>
        </p:nvSpPr>
        <p:spPr bwMode="auto">
          <a:xfrm>
            <a:off x="3430588" y="183515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12</a:t>
            </a:r>
          </a:p>
        </p:txBody>
      </p:sp>
      <p:sp>
        <p:nvSpPr>
          <p:cNvPr id="158736" name="WordArt 16"/>
          <p:cNvSpPr>
            <a:spLocks noChangeArrowheads="1" noChangeShapeType="1" noTextEdit="1"/>
          </p:cNvSpPr>
          <p:nvPr/>
        </p:nvSpPr>
        <p:spPr bwMode="auto">
          <a:xfrm>
            <a:off x="4116388" y="1911350"/>
            <a:ext cx="15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10247" name="WordArt 17"/>
          <p:cNvSpPr>
            <a:spLocks noChangeArrowheads="1" noChangeShapeType="1" noTextEdit="1"/>
          </p:cNvSpPr>
          <p:nvPr/>
        </p:nvSpPr>
        <p:spPr bwMode="auto">
          <a:xfrm>
            <a:off x="4497388" y="2216150"/>
            <a:ext cx="15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158738" name="WordArt 18"/>
          <p:cNvSpPr>
            <a:spLocks noChangeArrowheads="1" noChangeShapeType="1" noTextEdit="1"/>
          </p:cNvSpPr>
          <p:nvPr/>
        </p:nvSpPr>
        <p:spPr bwMode="auto">
          <a:xfrm>
            <a:off x="2592388" y="3435350"/>
            <a:ext cx="15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10249" name="WordArt 19"/>
          <p:cNvSpPr>
            <a:spLocks noChangeArrowheads="1" noChangeShapeType="1" noTextEdit="1"/>
          </p:cNvSpPr>
          <p:nvPr/>
        </p:nvSpPr>
        <p:spPr bwMode="auto">
          <a:xfrm>
            <a:off x="4573588" y="335915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10250" name="WordArt 20"/>
          <p:cNvSpPr>
            <a:spLocks noChangeArrowheads="1" noChangeShapeType="1" noTextEdit="1"/>
          </p:cNvSpPr>
          <p:nvPr/>
        </p:nvSpPr>
        <p:spPr bwMode="auto">
          <a:xfrm>
            <a:off x="4192588" y="381635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10251" name="WordArt 21"/>
          <p:cNvSpPr>
            <a:spLocks noChangeArrowheads="1" noChangeShapeType="1" noTextEdit="1"/>
          </p:cNvSpPr>
          <p:nvPr/>
        </p:nvSpPr>
        <p:spPr bwMode="auto">
          <a:xfrm>
            <a:off x="3582988" y="396875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158743" name="WordArt 23"/>
          <p:cNvSpPr>
            <a:spLocks noChangeArrowheads="1" noChangeShapeType="1" noTextEdit="1"/>
          </p:cNvSpPr>
          <p:nvPr/>
        </p:nvSpPr>
        <p:spPr bwMode="auto">
          <a:xfrm>
            <a:off x="4649788" y="267335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10253" name="WordArt 24"/>
          <p:cNvSpPr>
            <a:spLocks noChangeArrowheads="1" noChangeShapeType="1" noTextEdit="1"/>
          </p:cNvSpPr>
          <p:nvPr/>
        </p:nvSpPr>
        <p:spPr bwMode="auto">
          <a:xfrm>
            <a:off x="2439988" y="290195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158745" name="WordArt 25"/>
          <p:cNvSpPr>
            <a:spLocks noChangeArrowheads="1" noChangeShapeType="1" noTextEdit="1"/>
          </p:cNvSpPr>
          <p:nvPr/>
        </p:nvSpPr>
        <p:spPr bwMode="auto">
          <a:xfrm>
            <a:off x="2820988" y="2368550"/>
            <a:ext cx="15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10255" name="WordArt 26"/>
          <p:cNvSpPr>
            <a:spLocks noChangeArrowheads="1" noChangeShapeType="1" noTextEdit="1"/>
          </p:cNvSpPr>
          <p:nvPr/>
        </p:nvSpPr>
        <p:spPr bwMode="auto">
          <a:xfrm>
            <a:off x="2897188" y="1987550"/>
            <a:ext cx="15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158747" name="WordArt 27"/>
          <p:cNvSpPr>
            <a:spLocks noChangeArrowheads="1" noChangeShapeType="1" noTextEdit="1"/>
          </p:cNvSpPr>
          <p:nvPr/>
        </p:nvSpPr>
        <p:spPr bwMode="auto">
          <a:xfrm>
            <a:off x="3887788" y="3892550"/>
            <a:ext cx="15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158748" name="WordArt 28"/>
          <p:cNvSpPr>
            <a:spLocks noChangeArrowheads="1" noChangeShapeType="1" noTextEdit="1"/>
          </p:cNvSpPr>
          <p:nvPr/>
        </p:nvSpPr>
        <p:spPr bwMode="auto">
          <a:xfrm>
            <a:off x="2516188" y="2292350"/>
            <a:ext cx="152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0</a:t>
            </a:r>
          </a:p>
        </p:txBody>
      </p:sp>
      <p:pic>
        <p:nvPicPr>
          <p:cNvPr id="158753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40">
            <a:off x="4849813" y="3511550"/>
            <a:ext cx="20097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54" name="WordArt 34"/>
          <p:cNvSpPr>
            <a:spLocks noChangeArrowheads="1" noChangeShapeType="1" noTextEdit="1"/>
          </p:cNvSpPr>
          <p:nvPr/>
        </p:nvSpPr>
        <p:spPr bwMode="auto">
          <a:xfrm flipH="1">
            <a:off x="2973388" y="389255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158756" name="WordArt 36"/>
          <p:cNvSpPr>
            <a:spLocks noChangeArrowheads="1" noChangeShapeType="1" noTextEdit="1"/>
          </p:cNvSpPr>
          <p:nvPr/>
        </p:nvSpPr>
        <p:spPr bwMode="auto">
          <a:xfrm>
            <a:off x="3049588" y="389255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158757" name="Rectangle 37"/>
          <p:cNvSpPr>
            <a:spLocks noChangeArrowheads="1"/>
          </p:cNvSpPr>
          <p:nvPr/>
        </p:nvSpPr>
        <p:spPr bwMode="auto">
          <a:xfrm>
            <a:off x="4419600" y="5181600"/>
            <a:ext cx="381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Найдите недостающие детали часов.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0834 -0.22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8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1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22916 0.105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52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556 L 0.23333 -0.1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52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4166 0.0166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8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83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0556 L -0.025 0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27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8333 -0.28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141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учи">
  <a:themeElements>
    <a:clrScheme name="Лучи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E6F5F6"/>
      </a:accent1>
      <a:accent2>
        <a:srgbClr val="A5E1A8"/>
      </a:accent2>
      <a:accent3>
        <a:srgbClr val="FFFFFF"/>
      </a:accent3>
      <a:accent4>
        <a:srgbClr val="000000"/>
      </a:accent4>
      <a:accent5>
        <a:srgbClr val="F0F9FA"/>
      </a:accent5>
      <a:accent6>
        <a:srgbClr val="95CC98"/>
      </a:accent6>
      <a:hlink>
        <a:srgbClr val="5B00B6"/>
      </a:hlink>
      <a:folHlink>
        <a:srgbClr val="34988E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4">
      <a:dk1>
        <a:srgbClr val="003366"/>
      </a:dk1>
      <a:lt1>
        <a:srgbClr val="FFFFFF"/>
      </a:lt1>
      <a:dk2>
        <a:srgbClr val="666699"/>
      </a:dk2>
      <a:lt2>
        <a:srgbClr val="FFFFFF"/>
      </a:lt2>
      <a:accent1>
        <a:srgbClr val="9966FF"/>
      </a:accent1>
      <a:accent2>
        <a:srgbClr val="00CC66"/>
      </a:accent2>
      <a:accent3>
        <a:srgbClr val="B8B8CA"/>
      </a:accent3>
      <a:accent4>
        <a:srgbClr val="DADADA"/>
      </a:accent4>
      <a:accent5>
        <a:srgbClr val="CAB8FF"/>
      </a:accent5>
      <a:accent6>
        <a:srgbClr val="00B95C"/>
      </a:accent6>
      <a:hlink>
        <a:srgbClr val="65C8FF"/>
      </a:hlink>
      <a:folHlink>
        <a:srgbClr val="FFCC99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962</TotalTime>
  <Words>211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Wingdings</vt:lpstr>
      <vt:lpstr>Calibri</vt:lpstr>
      <vt:lpstr>Tahoma</vt:lpstr>
      <vt:lpstr>Лучи</vt:lpstr>
      <vt:lpstr>Океан</vt:lpstr>
      <vt:lpstr>Игра по теме «Время» </vt:lpstr>
      <vt:lpstr>Задание 1.</vt:lpstr>
      <vt:lpstr>Задание 2.</vt:lpstr>
      <vt:lpstr>Задание 3 .</vt:lpstr>
      <vt:lpstr>Гимнастика для глаз</vt:lpstr>
      <vt:lpstr>Тренируем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Игра-конкурс по теме «Время» (математический досуг) (4 класс)</dc:title>
  <dc:creator>user</dc:creator>
  <cp:lastModifiedBy>Convertio</cp:lastModifiedBy>
  <cp:revision>62</cp:revision>
  <cp:lastPrinted>1601-01-01T00:00:00Z</cp:lastPrinted>
  <dcterms:created xsi:type="dcterms:W3CDTF">1601-01-01T00:00:00Z</dcterms:created>
  <dcterms:modified xsi:type="dcterms:W3CDTF">2022-05-17T10:39:12Z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