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355" r:id="rId2"/>
    <p:sldId id="356" r:id="rId3"/>
    <p:sldId id="357" r:id="rId4"/>
    <p:sldId id="340" r:id="rId5"/>
    <p:sldId id="339" r:id="rId6"/>
    <p:sldId id="341" r:id="rId7"/>
    <p:sldId id="358" r:id="rId8"/>
    <p:sldId id="359" r:id="rId9"/>
    <p:sldId id="360" r:id="rId10"/>
    <p:sldId id="342" r:id="rId11"/>
    <p:sldId id="343" r:id="rId12"/>
    <p:sldId id="363" r:id="rId13"/>
    <p:sldId id="366" r:id="rId14"/>
    <p:sldId id="364" r:id="rId15"/>
    <p:sldId id="368" r:id="rId16"/>
    <p:sldId id="345" r:id="rId17"/>
    <p:sldId id="351" r:id="rId18"/>
    <p:sldId id="369" r:id="rId19"/>
    <p:sldId id="350" r:id="rId20"/>
    <p:sldId id="365" r:id="rId21"/>
    <p:sldId id="367" r:id="rId22"/>
    <p:sldId id="371" r:id="rId23"/>
    <p:sldId id="374" r:id="rId24"/>
    <p:sldId id="372" r:id="rId25"/>
    <p:sldId id="373" r:id="rId26"/>
    <p:sldId id="352" r:id="rId27"/>
    <p:sldId id="337" r:id="rId28"/>
    <p:sldId id="370" r:id="rId29"/>
    <p:sldId id="353" r:id="rId30"/>
    <p:sldId id="376" r:id="rId31"/>
    <p:sldId id="361" r:id="rId32"/>
    <p:sldId id="362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 pitchFamily="34" charset="0"/>
        <a:cs typeface="DejaVu Sans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6600"/>
    <a:srgbClr val="009900"/>
    <a:srgbClr val="FFFF00"/>
    <a:srgbClr val="FFFF66"/>
    <a:srgbClr val="CCFF33"/>
    <a:srgbClr val="99FF33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533" autoAdjust="0"/>
  </p:normalViewPr>
  <p:slideViewPr>
    <p:cSldViewPr>
      <p:cViewPr>
        <p:scale>
          <a:sx n="73" d="100"/>
          <a:sy n="73" d="100"/>
        </p:scale>
        <p:origin x="-390" y="9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E345F2C-5F1C-4EA2-A19C-CC363C1AC7C2}" type="datetimeFigureOut">
              <a:rPr lang="ru-RU"/>
              <a:pPr>
                <a:defRPr/>
              </a:pPr>
              <a:t>11.11.2020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1087304-622D-4EEB-B599-B6D2E6F6F5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2849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B4D80-781A-4129-BE97-8652005FAA8A}" type="datetimeFigureOut">
              <a:rPr lang="ru-RU"/>
              <a:pPr>
                <a:defRPr/>
              </a:pPr>
              <a:t>11.11.2020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F6959-9BB7-4257-8488-6C83F8FD9B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85672-582F-41DE-A0E1-A8DD3E09BDD5}" type="datetimeFigureOut">
              <a:rPr lang="ru-RU"/>
              <a:pPr>
                <a:defRPr/>
              </a:pPr>
              <a:t>11.11.2020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BD699-7212-4E6C-992F-C0BCADD665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E9B09-2733-44E5-A6BF-5E966E533552}" type="datetimeFigureOut">
              <a:rPr lang="ru-RU"/>
              <a:pPr>
                <a:defRPr/>
              </a:pPr>
              <a:t>11.11.2020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C77FB-71D7-4BF6-B36B-F536CEF83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51621-C4CD-4727-93FB-CDEDD879366B}" type="datetimeFigureOut">
              <a:rPr lang="ru-RU"/>
              <a:pPr>
                <a:defRPr/>
              </a:pPr>
              <a:t>11.11.2020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8613E-01EC-43E7-9C6E-2E0CE52FA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D065-E309-4F58-92D3-0BDB2342B7CD}" type="datetimeFigureOut">
              <a:rPr lang="ru-RU"/>
              <a:pPr>
                <a:defRPr/>
              </a:pPr>
              <a:t>11.11.2020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8B125-FDD2-4D12-AAC1-5DE4C5F70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77319-44AE-40A3-A800-155D0EE363B2}" type="datetimeFigureOut">
              <a:rPr lang="ru-RU"/>
              <a:pPr>
                <a:defRPr/>
              </a:pPr>
              <a:t>11.11.2020</a:t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6E329-1A45-41B4-82C4-96B7F0B76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6B8CA-15D4-45AF-9A22-9824EB9C608E}" type="datetimeFigureOut">
              <a:rPr lang="ru-RU"/>
              <a:pPr>
                <a:defRPr/>
              </a:pPr>
              <a:t>11.11.2020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98B2A-CBB0-432F-932E-525C1F2A61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78822-3F4F-4103-95F7-F142754A5074}" type="datetimeFigureOut">
              <a:rPr lang="ru-RU"/>
              <a:pPr>
                <a:defRPr/>
              </a:pPr>
              <a:t>11.11.2020</a:t>
            </a:fld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5703D-6CBB-418D-B538-562A77E61C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92C40-7EC0-47A5-B238-365DED09289E}" type="datetimeFigureOut">
              <a:rPr lang="ru-RU"/>
              <a:pPr>
                <a:defRPr/>
              </a:pPr>
              <a:t>11.11.2020</a:t>
            </a:fld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5619-E937-4FAD-BD4C-C22FDF8AE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75277-AFCD-4DB0-ABC1-8C7D7FBE217D}" type="datetimeFigureOut">
              <a:rPr lang="ru-RU"/>
              <a:pPr>
                <a:defRPr/>
              </a:pPr>
              <a:t>11.11.2020</a:t>
            </a:fld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83758-C218-410E-AEEF-3F501BE48D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627C6-06B2-4321-9E16-F048416C65F1}" type="datetimeFigureOut">
              <a:rPr lang="ru-RU"/>
              <a:pPr>
                <a:defRPr/>
              </a:pPr>
              <a:t>11.11.2020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F47FA-AD17-453A-B2A8-01EE342261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1765F-82AA-4ABD-9149-252B43646646}" type="datetimeFigureOut">
              <a:rPr lang="ru-RU"/>
              <a:pPr>
                <a:defRPr/>
              </a:pPr>
              <a:t>11.11.2020</a:t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E3D24-52E7-4B92-B8B8-F76BF2EB8A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00"/>
            </a:gs>
            <a:gs pos="100000">
              <a:srgbClr val="FFFF66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0442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6A4C11-BBB0-4BAC-BCF1-B8B9A41861B7}" type="datetimeFigureOut">
              <a:rPr lang="ru-RU"/>
              <a:pPr>
                <a:defRPr/>
              </a:pPr>
              <a:t>11.11.2020</a:t>
            </a:fld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0442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0442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6DDB345-B388-44DB-834C-AC31108FF2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5pPr>
      <a:lvl6pPr marL="4572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6pPr>
      <a:lvl7pPr marL="9144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7pPr>
      <a:lvl8pPr marL="1371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8pPr>
      <a:lvl9pPr marL="18288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3168351"/>
          </a:xfrm>
        </p:spPr>
        <p:txBody>
          <a:bodyPr/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«Педагогические условия формирования основ безопасного поведения у детей старшего дошкольного возраста».                                    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229200"/>
            <a:ext cx="6400800" cy="93610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воспитатель: Егорова А.Ю.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8013" cy="1433512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Изготовление макетов и пособий для игр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181026_1819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84784"/>
            <a:ext cx="3559411" cy="2000518"/>
          </a:xfrm>
          <a:prstGeom prst="rect">
            <a:avLst/>
          </a:prstGeom>
        </p:spPr>
      </p:pic>
      <p:pic>
        <p:nvPicPr>
          <p:cNvPr id="6" name="Содержимое 5" descr="IMG_20201106_1707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4005064"/>
            <a:ext cx="4038600" cy="2273700"/>
          </a:xfrm>
          <a:prstGeom prst="rect">
            <a:avLst/>
          </a:prstGeom>
        </p:spPr>
      </p:pic>
      <p:pic>
        <p:nvPicPr>
          <p:cNvPr id="7" name="Рисунок 6" descr="IMG_20200622_0938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933056"/>
            <a:ext cx="4047770" cy="22768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899592" y="3356992"/>
            <a:ext cx="3456384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Макет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проезжей части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5076056" y="6165304"/>
            <a:ext cx="3600400" cy="504056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Макет станции метро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95536" y="6237312"/>
            <a:ext cx="3600400" cy="43204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Изготовление дорожных знаков</a:t>
            </a:r>
          </a:p>
        </p:txBody>
      </p:sp>
      <p:pic>
        <p:nvPicPr>
          <p:cNvPr id="5122" name="Picture 2" descr="C:\Users\Алексей\Desktop\Егорова ОБЖ\IMG_20201109_1023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6020" y="1484784"/>
            <a:ext cx="4160345" cy="2340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3228404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Третье педагогическое условие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 совокупность форм, методов и средств, направленная на формирование безопасного поведения детей и обеспечивающая успешное решение задач образовательного процесса.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7" descr="IMG_20200302_0934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3140968"/>
            <a:ext cx="4035829" cy="30258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Прямоугольник 5"/>
          <p:cNvSpPr/>
          <p:nvPr/>
        </p:nvSpPr>
        <p:spPr bwMode="auto">
          <a:xfrm>
            <a:off x="467544" y="6021288"/>
            <a:ext cx="3744416" cy="692696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Повторение правил противопожарной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безопасность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7170" name="Picture 2" descr="C:\Users\Алексей\Desktop\Егорова ОБЖ\IMG_20190924_120852.jpg"/>
          <p:cNvPicPr>
            <a:picLocks noChangeAspect="1" noChangeArrowheads="1"/>
          </p:cNvPicPr>
          <p:nvPr/>
        </p:nvPicPr>
        <p:blipFill>
          <a:blip r:embed="rId3" cstate="print"/>
          <a:srcRect t="22690" b="5456"/>
          <a:stretch>
            <a:fillRect/>
          </a:stretch>
        </p:blipFill>
        <p:spPr bwMode="auto">
          <a:xfrm>
            <a:off x="5940152" y="2996952"/>
            <a:ext cx="2705819" cy="3456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 bwMode="auto">
          <a:xfrm>
            <a:off x="5868144" y="6093296"/>
            <a:ext cx="2736304" cy="576064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Просмотр видео роликов по теме ПДД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01109_0934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4037013" cy="2270820"/>
          </a:xfrm>
        </p:spPr>
      </p:pic>
      <p:pic>
        <p:nvPicPr>
          <p:cNvPr id="6" name="Содержимое 5" descr="IMG_20201109_0934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412776"/>
            <a:ext cx="4038600" cy="2271713"/>
          </a:xfrm>
        </p:spPr>
      </p:pic>
      <p:pic>
        <p:nvPicPr>
          <p:cNvPr id="4098" name="Picture 2" descr="C:\Users\Алексей\Desktop\Егорова ОБЖ\IMG_20201109_093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54995"/>
            <a:ext cx="4104456" cy="2308757"/>
          </a:xfrm>
          <a:prstGeom prst="rect">
            <a:avLst/>
          </a:prstGeom>
          <a:noFill/>
        </p:spPr>
      </p:pic>
      <p:pic>
        <p:nvPicPr>
          <p:cNvPr id="4099" name="Picture 3" descr="C:\Users\Алексей\Desktop\Егорова ОБЖ\IMG_20201109_0944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293096"/>
            <a:ext cx="3968440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0812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других видах деятельности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190529_1613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4037013" cy="2270820"/>
          </a:xfrm>
        </p:spPr>
      </p:pic>
      <p:pic>
        <p:nvPicPr>
          <p:cNvPr id="6" name="Содержимое 5" descr="IMG_20191108_0939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3717032"/>
            <a:ext cx="4038600" cy="2271713"/>
          </a:xfrm>
        </p:spPr>
      </p:pic>
      <p:pic>
        <p:nvPicPr>
          <p:cNvPr id="10242" name="Picture 2" descr="C:\Users\Алексей\Desktop\Егорова ОБЖ\IMG_20190909_180427.jpg"/>
          <p:cNvPicPr>
            <a:picLocks noChangeAspect="1" noChangeArrowheads="1"/>
          </p:cNvPicPr>
          <p:nvPr/>
        </p:nvPicPr>
        <p:blipFill>
          <a:blip r:embed="rId4" cstate="print"/>
          <a:srcRect r="5263"/>
          <a:stretch>
            <a:fillRect/>
          </a:stretch>
        </p:blipFill>
        <p:spPr bwMode="auto">
          <a:xfrm>
            <a:off x="323528" y="3501008"/>
            <a:ext cx="3888431" cy="2308756"/>
          </a:xfrm>
          <a:prstGeom prst="rect">
            <a:avLst/>
          </a:prstGeom>
          <a:noFill/>
        </p:spPr>
      </p:pic>
      <p:pic>
        <p:nvPicPr>
          <p:cNvPr id="10243" name="Picture 3" descr="C:\Users\Алексей\Desktop\Егорова ОБЖ\IMG_20201109_0938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908720"/>
            <a:ext cx="3968440" cy="223224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 bwMode="auto">
          <a:xfrm>
            <a:off x="755576" y="2996952"/>
            <a:ext cx="3312368" cy="79208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Во время ЛОР повторялись правила </a:t>
            </a:r>
            <a:r>
              <a:rPr lang="ru-RU" dirty="0" smtClean="0">
                <a:solidFill>
                  <a:schemeClr val="bg1"/>
                </a:solidFill>
                <a:latin typeface="Arial" charset="0"/>
              </a:rPr>
              <a:t>безопасного поведения в природе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95536" y="5733256"/>
            <a:ext cx="3852936" cy="864096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На занятиях лепки и аппликации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повторялись съедобные и несъедобные грибы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5076056" y="3140968"/>
            <a:ext cx="3528392" cy="54868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Чтение и рассматривание художественной литературы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5364088" y="6021288"/>
            <a:ext cx="3240360" cy="64807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В рисунках отражали свои </a:t>
            </a:r>
            <a:r>
              <a:rPr lang="ru-RU" dirty="0" smtClean="0">
                <a:solidFill>
                  <a:schemeClr val="bg1"/>
                </a:solidFill>
                <a:latin typeface="Arial" charset="0"/>
              </a:rPr>
              <a:t>впечатления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Просмотр спектаклей о важности знаний ПДД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190425_0912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779912" y="3789040"/>
            <a:ext cx="5120568" cy="2880320"/>
          </a:xfrm>
        </p:spPr>
      </p:pic>
      <p:pic>
        <p:nvPicPr>
          <p:cNvPr id="6" name="Содержимое 5" descr="IMG_20190822_0921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1772816"/>
            <a:ext cx="5040560" cy="2835316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Подвижные игры</a:t>
            </a:r>
            <a:endParaRPr lang="ru-RU" b="1" dirty="0"/>
          </a:p>
        </p:txBody>
      </p:sp>
      <p:pic>
        <p:nvPicPr>
          <p:cNvPr id="5" name="Содержимое 4" descr="IMG_20201109_1003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4352483" cy="2448272"/>
          </a:xfrm>
        </p:spPr>
      </p:pic>
      <p:pic>
        <p:nvPicPr>
          <p:cNvPr id="6" name="Содержимое 5" descr="IMG_20201109_1211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628800"/>
            <a:ext cx="4300985" cy="2419304"/>
          </a:xfrm>
        </p:spPr>
      </p:pic>
      <p:pic>
        <p:nvPicPr>
          <p:cNvPr id="14338" name="Picture 2" descr="C:\Users\Алексей\Desktop\Егорова ОБЖ\IMG_20201109_120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437112"/>
            <a:ext cx="3840425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140172"/>
          </a:xfrm>
        </p:spPr>
        <p:txBody>
          <a:bodyPr/>
          <a:lstStyle/>
          <a:p>
            <a:r>
              <a:rPr lang="ru-RU" sz="4800" b="1" dirty="0" smtClean="0"/>
              <a:t>сюжетно </a:t>
            </a:r>
            <a:r>
              <a:rPr lang="ru-RU" sz="4800" b="1" dirty="0"/>
              <a:t>– ролевые </a:t>
            </a:r>
            <a:r>
              <a:rPr lang="ru-RU" sz="4800" b="1" dirty="0" smtClean="0"/>
              <a:t>игры </a:t>
            </a:r>
            <a:endParaRPr lang="ru-RU" sz="4800" b="1" dirty="0"/>
          </a:p>
        </p:txBody>
      </p:sp>
      <p:pic>
        <p:nvPicPr>
          <p:cNvPr id="1026" name="Picture 2" descr="C:\Users\Алексей\Desktop\Егорова ОБЖ\ПДД\IMG_20180620_093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4139952" cy="2664296"/>
          </a:xfrm>
          <a:prstGeom prst="rect">
            <a:avLst/>
          </a:prstGeom>
          <a:noFill/>
        </p:spPr>
      </p:pic>
      <p:pic>
        <p:nvPicPr>
          <p:cNvPr id="9" name="Содержимое 8" descr="IMG_20180620_0941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196752"/>
            <a:ext cx="4414642" cy="2483237"/>
          </a:xfrm>
        </p:spPr>
      </p:pic>
      <p:pic>
        <p:nvPicPr>
          <p:cNvPr id="5122" name="Picture 2" descr="C:\Users\Алексей\Desktop\Егорова ОБЖ\IMG_20201109_1158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149080"/>
            <a:ext cx="4135782" cy="2326377"/>
          </a:xfrm>
          <a:prstGeom prst="rect">
            <a:avLst/>
          </a:prstGeom>
          <a:noFill/>
        </p:spPr>
      </p:pic>
      <p:pic>
        <p:nvPicPr>
          <p:cNvPr id="5123" name="Picture 3" descr="C:\Users\Алексей\Desktop\Егорова ОБЖ\IMG_20201109_0952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221088"/>
            <a:ext cx="4176231" cy="2349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62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Самостоятельная игра детей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20201019_1642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4704424" cy="2646239"/>
          </a:xfrm>
        </p:spPr>
      </p:pic>
      <p:pic>
        <p:nvPicPr>
          <p:cNvPr id="5" name="Содержимое 8" descr="IMG_20191107_1107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588224" y="1268760"/>
            <a:ext cx="2555776" cy="4544789"/>
          </a:xfrm>
        </p:spPr>
      </p:pic>
      <p:pic>
        <p:nvPicPr>
          <p:cNvPr id="6146" name="Picture 2" descr="C:\Users\Алексей\Desktop\Егорова ОБЖ\IMG_20201109_110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56992"/>
            <a:ext cx="1877942" cy="3338564"/>
          </a:xfrm>
          <a:prstGeom prst="rect">
            <a:avLst/>
          </a:prstGeom>
          <a:noFill/>
        </p:spPr>
      </p:pic>
      <p:pic>
        <p:nvPicPr>
          <p:cNvPr id="6147" name="Picture 3" descr="C:\Users\Алексей\Desktop\Егорова ОБЖ\IMG_20201109_1102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49080"/>
            <a:ext cx="4303800" cy="242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924148"/>
          </a:xfrm>
        </p:spPr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Эстафеты и соревнования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180625_0923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3968440" cy="2232248"/>
          </a:xfrm>
        </p:spPr>
      </p:pic>
      <p:pic>
        <p:nvPicPr>
          <p:cNvPr id="6" name="Содержимое 5" descr="IMG_20180625_0927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67744" y="3401615"/>
            <a:ext cx="5760640" cy="3240361"/>
          </a:xfrm>
        </p:spPr>
      </p:pic>
      <p:pic>
        <p:nvPicPr>
          <p:cNvPr id="1026" name="Picture 2" descr="C:\Users\Алексей\Desktop\Егорова ОБЖ\ПДД\IMG_20180625_093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80728"/>
            <a:ext cx="3840427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924148"/>
          </a:xfrm>
        </p:spPr>
        <p:txBody>
          <a:bodyPr/>
          <a:lstStyle/>
          <a:p>
            <a:r>
              <a:rPr lang="ru-RU" sz="3200" b="1" dirty="0" smtClean="0"/>
              <a:t>Викторина на знание ПДД </a:t>
            </a:r>
            <a:endParaRPr lang="ru-RU" sz="3200" dirty="0"/>
          </a:p>
        </p:txBody>
      </p:sp>
      <p:pic>
        <p:nvPicPr>
          <p:cNvPr id="5" name="Содержимое 4" descr="IMG_20190924_1004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3717032"/>
            <a:ext cx="4037013" cy="2269868"/>
          </a:xfrm>
          <a:prstGeom prst="rect">
            <a:avLst/>
          </a:prstGeom>
        </p:spPr>
      </p:pic>
      <p:pic>
        <p:nvPicPr>
          <p:cNvPr id="8" name="Содержимое 7" descr="IMG_20190924_0953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30170" y="980728"/>
            <a:ext cx="4096454" cy="2304256"/>
          </a:xfrm>
        </p:spPr>
      </p:pic>
      <p:pic>
        <p:nvPicPr>
          <p:cNvPr id="8194" name="Picture 2" descr="C:\Users\Алексей\Desktop\Егорова ОБЖ\IMG_20190924_093952.jpg"/>
          <p:cNvPicPr>
            <a:picLocks noChangeAspect="1" noChangeArrowheads="1"/>
          </p:cNvPicPr>
          <p:nvPr/>
        </p:nvPicPr>
        <p:blipFill>
          <a:blip r:embed="rId4" cstate="print"/>
          <a:srcRect t="13291" r="14772"/>
          <a:stretch>
            <a:fillRect/>
          </a:stretch>
        </p:blipFill>
        <p:spPr bwMode="auto">
          <a:xfrm>
            <a:off x="179512" y="980728"/>
            <a:ext cx="4104456" cy="2348880"/>
          </a:xfrm>
          <a:prstGeom prst="rect">
            <a:avLst/>
          </a:prstGeom>
          <a:noFill/>
        </p:spPr>
      </p:pic>
      <p:pic>
        <p:nvPicPr>
          <p:cNvPr id="8195" name="Picture 3" descr="C:\Users\Алексей\Desktop\Егорова ОБЖ\IMG_20190924_095516.jpg"/>
          <p:cNvPicPr>
            <a:picLocks noChangeAspect="1" noChangeArrowheads="1"/>
          </p:cNvPicPr>
          <p:nvPr/>
        </p:nvPicPr>
        <p:blipFill>
          <a:blip r:embed="rId5" cstate="print"/>
          <a:srcRect t="7493"/>
          <a:stretch>
            <a:fillRect/>
          </a:stretch>
        </p:blipFill>
        <p:spPr bwMode="auto">
          <a:xfrm>
            <a:off x="251519" y="3645024"/>
            <a:ext cx="4151505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6036716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“Образование уменьшает число опасностей,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угрожающих нашей жизни, уменьшает число причин страха и,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давая возможность измерить опасность 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определить ее последствия, уменьшает напряженность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ввиду этих опасностей".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К.Д.Ушинский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Викторина </a:t>
            </a:r>
            <a:r>
              <a:rPr lang="ru-RU" sz="3600" b="1" dirty="0" smtClean="0"/>
              <a:t>«БЕЗОПАСНОСТЬ РЕБЁНКА ДОМА»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20201029_1614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124744"/>
            <a:ext cx="4037013" cy="2270820"/>
          </a:xfrm>
        </p:spPr>
      </p:pic>
      <p:pic>
        <p:nvPicPr>
          <p:cNvPr id="5" name="Содержимое 5" descr="IMG_20201029_1607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16375"/>
          <a:stretch>
            <a:fillRect/>
          </a:stretch>
        </p:blipFill>
        <p:spPr>
          <a:xfrm>
            <a:off x="467544" y="1268760"/>
            <a:ext cx="4038600" cy="1838712"/>
          </a:xfrm>
          <a:prstGeom prst="rect">
            <a:avLst/>
          </a:prstGeom>
        </p:spPr>
      </p:pic>
      <p:pic>
        <p:nvPicPr>
          <p:cNvPr id="9218" name="Picture 2" descr="C:\Users\Алексей\Desktop\Егорова ОБЖ\IMG_20201029_163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9040"/>
            <a:ext cx="4015653" cy="2258805"/>
          </a:xfrm>
          <a:prstGeom prst="rect">
            <a:avLst/>
          </a:prstGeom>
          <a:noFill/>
        </p:spPr>
      </p:pic>
      <p:pic>
        <p:nvPicPr>
          <p:cNvPr id="9219" name="Picture 3" descr="C:\Users\Алексей\Desktop\Егорова ОБЖ\IMG_20201029_1641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933056"/>
            <a:ext cx="4136227" cy="232662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 bwMode="auto">
          <a:xfrm>
            <a:off x="683568" y="3068960"/>
            <a:ext cx="2952328" cy="64807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Отгадывали загадки про </a:t>
            </a:r>
          </a:p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электро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-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приборы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220072" y="3140968"/>
            <a:ext cx="3096344" cy="64807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Учились оказывать первую медицинскую помощь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11560" y="6021288"/>
            <a:ext cx="3240360" cy="64807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Находили не выключенные 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электро</a:t>
            </a:r>
            <a:r>
              <a:rPr lang="ru-RU" dirty="0" err="1" smtClean="0">
                <a:solidFill>
                  <a:schemeClr val="bg1"/>
                </a:solidFill>
                <a:latin typeface="Arial" charset="0"/>
              </a:rPr>
              <a:t>-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приборы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4788024" y="6165304"/>
            <a:ext cx="3744416" cy="332656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ru-RU" dirty="0" smtClean="0">
                <a:solidFill>
                  <a:schemeClr val="bg1"/>
                </a:solidFill>
                <a:latin typeface="Arial" charset="0"/>
              </a:rPr>
              <a:t>Посмотрели видеоролик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Изготовление макета «Станция метро»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01109_1028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4402832" cy="2476593"/>
          </a:xfrm>
        </p:spPr>
      </p:pic>
      <p:pic>
        <p:nvPicPr>
          <p:cNvPr id="6" name="Содержимое 5" descr="IMG_20201109_1023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628800"/>
            <a:ext cx="4038600" cy="2271713"/>
          </a:xfrm>
        </p:spPr>
      </p:pic>
      <p:pic>
        <p:nvPicPr>
          <p:cNvPr id="13314" name="Picture 2" descr="C:\Users\Алексей\Desktop\Егорова ОБЖ\IMG_20201106_174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21088"/>
            <a:ext cx="3968441" cy="2232248"/>
          </a:xfrm>
          <a:prstGeom prst="rect">
            <a:avLst/>
          </a:prstGeom>
          <a:noFill/>
        </p:spPr>
      </p:pic>
      <p:pic>
        <p:nvPicPr>
          <p:cNvPr id="13315" name="Picture 3" descr="C:\Users\Алексей\Desktop\Егорова ОБЖ\IMG_20201106_1702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365104"/>
            <a:ext cx="3884706" cy="2185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8013" cy="3212976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 время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экскурсии в Центр противопожарной безопасности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 помощью макетов дети и родители более наглядно увидели причины и последствия лесных и бытовых  пожаров.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191114_1021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780928"/>
            <a:ext cx="4037013" cy="2270820"/>
          </a:xfrm>
        </p:spPr>
      </p:pic>
      <p:pic>
        <p:nvPicPr>
          <p:cNvPr id="13" name="Содержимое 12" descr="IMG_20191114_1027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780928"/>
            <a:ext cx="4038600" cy="2271713"/>
          </a:xfrm>
        </p:spPr>
      </p:pic>
      <p:pic>
        <p:nvPicPr>
          <p:cNvPr id="14" name="Содержимое 4" descr="IMG_20191114_1042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43808" y="4797152"/>
            <a:ext cx="3312368" cy="18632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788244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пожарной части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дети познакомились с пожарным, его снаряжением, устройством пожарной машины поблагодарили за нелегкий труд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G_20191114_11051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71600" y="4653136"/>
            <a:ext cx="3384376" cy="1903712"/>
          </a:xfrm>
        </p:spPr>
      </p:pic>
      <p:pic>
        <p:nvPicPr>
          <p:cNvPr id="7" name="Содержимое 6" descr="IMG_20191114_11030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132856"/>
            <a:ext cx="4037013" cy="2270820"/>
          </a:xfrm>
        </p:spPr>
      </p:pic>
      <p:pic>
        <p:nvPicPr>
          <p:cNvPr id="4098" name="Picture 2" descr="C:\Users\Алексей\Desktop\разобрать вайбер\IMG-3d0e1755014f8a1da78860346e0a419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204864"/>
            <a:ext cx="3309832" cy="44131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140172"/>
          </a:xfrm>
        </p:spPr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Поездка в метро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закрепила знания правил безопасного поведения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Содержимое 14" descr="IMG_20200216_10271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628800"/>
            <a:ext cx="4038600" cy="2271713"/>
          </a:xfrm>
        </p:spPr>
      </p:pic>
      <p:pic>
        <p:nvPicPr>
          <p:cNvPr id="13" name="Содержимое 12" descr="IMG_20200216_10135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700808"/>
            <a:ext cx="4037013" cy="2270820"/>
          </a:xfrm>
        </p:spPr>
      </p:pic>
      <p:pic>
        <p:nvPicPr>
          <p:cNvPr id="14" name="Picture 2" descr="C:\Users\Алексей\Desktop\Егорова ОБЖ\IMG_20200216_102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293096"/>
            <a:ext cx="4096456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2292300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Экскурсии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по городу позволили более наглядно показать детям светофор, пешеходный переход, перекресток, дорожные знаки,  транспорт города </a:t>
            </a:r>
            <a:endParaRPr lang="ru-RU" sz="3600" dirty="0"/>
          </a:p>
        </p:txBody>
      </p:sp>
      <p:pic>
        <p:nvPicPr>
          <p:cNvPr id="7" name="Содержимое 5" descr="IMG_20191012_1026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76872"/>
            <a:ext cx="4037013" cy="2270820"/>
          </a:xfrm>
        </p:spPr>
      </p:pic>
      <p:pic>
        <p:nvPicPr>
          <p:cNvPr id="8" name="Содержимое 10" descr="IMG_20191012_1031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2276872"/>
            <a:ext cx="4038600" cy="2271713"/>
          </a:xfrm>
        </p:spPr>
      </p:pic>
      <p:pic>
        <p:nvPicPr>
          <p:cNvPr id="3074" name="Picture 2" descr="C:\Users\Алексей\Desktop\Егорова ОБЖ\IMG_20191012_104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653136"/>
            <a:ext cx="3552277" cy="1998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4092500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Четвёртое педагогическое условие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— взаимодействие дошкольного образовательного учреждения и семьи, направленное на формирование безопасного поведения детей.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родителей  проводятся консультации, выставляются папки-передвижки, памятки и буклеты по ПДД, противопожарной безопасности и д.р.</a:t>
            </a:r>
            <a:endParaRPr lang="ru-RU" sz="2800" dirty="0"/>
          </a:p>
        </p:txBody>
      </p:sp>
      <p:pic>
        <p:nvPicPr>
          <p:cNvPr id="5" name="Содержимое 5" descr="IMG_20201020_1357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04084" y="4221088"/>
            <a:ext cx="4164969" cy="23438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Содержимое 7" descr="IMG_20180625_1451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15074" r="18047"/>
          <a:stretch>
            <a:fillRect/>
          </a:stretch>
        </p:blipFill>
        <p:spPr>
          <a:xfrm>
            <a:off x="179513" y="4089012"/>
            <a:ext cx="4392487" cy="2560411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8013" cy="2160240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Родители принимают  активное  участие в выставке светофоров, Елочных игрушек, плакатов и рисунков на темы «Безопасность глазами детей», «Противопожарная безопасность», «Безопасность на дороге»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лексей\Desktop\Егорова ОБЖ\IMG_20201102_152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581128"/>
            <a:ext cx="3263569" cy="1835757"/>
          </a:xfrm>
          <a:prstGeom prst="rect">
            <a:avLst/>
          </a:prstGeom>
          <a:noFill/>
        </p:spPr>
      </p:pic>
      <p:pic>
        <p:nvPicPr>
          <p:cNvPr id="9" name="Содержимое 8" descr="IMG_20190823_09225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15124" r="12821"/>
          <a:stretch>
            <a:fillRect/>
          </a:stretch>
        </p:blipFill>
        <p:spPr>
          <a:xfrm>
            <a:off x="3491880" y="5517232"/>
            <a:ext cx="2448272" cy="1340768"/>
          </a:xfrm>
        </p:spPr>
      </p:pic>
      <p:pic>
        <p:nvPicPr>
          <p:cNvPr id="11" name="Содержимое 10" descr="IMG_20191213_18101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32040" y="2492896"/>
            <a:ext cx="3465141" cy="1949142"/>
          </a:xfrm>
        </p:spPr>
      </p:pic>
      <p:pic>
        <p:nvPicPr>
          <p:cNvPr id="10" name="Содержимое 7" descr="IMG_20180625_1448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79512" y="2420888"/>
            <a:ext cx="4001200" cy="22506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0" name="Picture 2" descr="C:\Users\Алексей\Desktop\Егорова ОБЖ\IMG_20191118_1808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1" y="4869160"/>
            <a:ext cx="3096344" cy="1741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Родители помогают в изготовлении макетов и игр для уголка «Безопасности»</a:t>
            </a:r>
            <a:endParaRPr lang="ru-RU" sz="3600" dirty="0"/>
          </a:p>
        </p:txBody>
      </p:sp>
      <p:pic>
        <p:nvPicPr>
          <p:cNvPr id="5" name="Содержимое 4" descr="IMG_20201110_0731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36912"/>
            <a:ext cx="5344496" cy="3672408"/>
          </a:xfrm>
        </p:spPr>
      </p:pic>
      <p:pic>
        <p:nvPicPr>
          <p:cNvPr id="6" name="Содержимое 5" descr="IMG_20201110_0747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012160" y="1772816"/>
            <a:ext cx="2544961" cy="452437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2004268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Посещая экскурсии по городу и в Центр противопожарной подготовки  родители становились активными участниками формирования безопасного поведения детей.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0200216_1013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437112"/>
            <a:ext cx="3894513" cy="2190404"/>
          </a:xfrm>
          <a:prstGeom prst="rect">
            <a:avLst/>
          </a:prstGeom>
        </p:spPr>
      </p:pic>
      <p:pic>
        <p:nvPicPr>
          <p:cNvPr id="6" name="Содержимое 5" descr="IMG_20191114_1009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4365104"/>
            <a:ext cx="4038600" cy="2270532"/>
          </a:xfrm>
          <a:prstGeom prst="rect">
            <a:avLst/>
          </a:prstGeom>
        </p:spPr>
      </p:pic>
      <p:pic>
        <p:nvPicPr>
          <p:cNvPr id="7" name="Рисунок 6" descr="IMG_20191012_1026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2276872"/>
            <a:ext cx="3760418" cy="21152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6252740"/>
          </a:xfrm>
        </p:spPr>
        <p:txBody>
          <a:bodyPr/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с самого раннего возраста должны знать правила безопасности, так как могут оказаться в непредсказуемой ситуации на улице, дома, на природе, на дороге, поэтому главная задача взрослых развитие самостоятельности и ответственности.</a:t>
            </a:r>
            <a:r>
              <a:rPr lang="ru-RU" sz="4000" b="1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Comic Sans MS" pitchFamily="66" charset="0"/>
              </a:rPr>
            </a:br>
            <a:endParaRPr lang="ru-RU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5820692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Анкетирование родителей  по теме «Безопасность»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показало, что родители осознано относятся к необходимости специального ознакомления своих детей с правилами безопасности жизнедеятельности не только в быту, но и на улице,  отмечают важность формирования  бережного отношения к своему здоровью и здоровью окружающих, выделяют  необходимость знакомства с источниками опасности с целью формирования представлений об опасных предметах и возможности осознанного действия с ними</a:t>
            </a:r>
            <a:endParaRPr lang="ru-RU" sz="3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6540772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Созданные педагогические условия формирования основ безопасного поведения у детей старшего дошкольного возраста добиться следующих результатов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-у детей вырос устойчивый интерес к занятиям по ОБЖ;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-пополнился опыт безопасного поведения;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-проявляется самостоятельность, ответственность и осознанное отношение к правилам и нормам безопасного поведения в различных ситуациях в быту, на улице;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-пополняется словарный запас;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-наладился тесный контакт с родителями.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-55a56cab36a0a99f6f068a606f0ce418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956" y="1600200"/>
            <a:ext cx="6032500" cy="45243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644228"/>
          </a:xfrm>
        </p:spPr>
        <p:txBody>
          <a:bodyPr/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Выделяют наиболее значимые 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психолого-педагогические условия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 приобщения детей старшего дошкольного возраста к правилам безопасного поведения: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000" dirty="0" smtClean="0"/>
              <a:t>          </a:t>
            </a:r>
          </a:p>
          <a:p>
            <a:pPr>
              <a:buNone/>
            </a:pPr>
            <a:r>
              <a:rPr lang="ru-RU" sz="2000" dirty="0" smtClean="0"/>
              <a:t>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Повышение компетентности педагогов по проблеме формирования безопасного поведения у дошкольников.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2. Создание предметно-пространственной развивающей среды, отвечающей современным требованиям и задачам формирования безопасного поведения детей, обеспечивающей эффективность образовательного процесса.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3. Совокупность форм, методов и средств, направленная на формирование безопасного поведения детей и обеспечивающая успешное решение задач образовательного процесса.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4. Взаимодействие дошкольного образовательного учреждения и семьи, направленное на формирование безопасного поведения детей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2940372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Первое педагогическое условие: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повышение компетентности педагогов по проблеме формирования безопасного поведения у дошкольников.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Содержимое 8" descr="IMG_20201029_1626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60032" y="4437112"/>
            <a:ext cx="4038600" cy="2271713"/>
          </a:xfrm>
        </p:spPr>
      </p:pic>
      <p:pic>
        <p:nvPicPr>
          <p:cNvPr id="1026" name="Picture 2" descr="C:\Users\Алексей\Desktop\Егорова ОБЖ\IMG_20201109_105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501008"/>
            <a:ext cx="5400600" cy="3037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2220292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Второе педагогическое условие: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создание предметно-пространственной развивающей среды, отвечающей современным требованиям и задачам формирования безопасного поведения детей; обеспечивающей эффективность образовательного процесса.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17" descr="IMG_20201106_1747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348880"/>
            <a:ext cx="5118229" cy="2880320"/>
          </a:xfrm>
        </p:spPr>
      </p:pic>
      <p:pic>
        <p:nvPicPr>
          <p:cNvPr id="6" name="Содержимое 13" descr="IMG_20200213_1339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4149080"/>
            <a:ext cx="4499992" cy="2532404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3156396"/>
          </a:xfrm>
        </p:spPr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Библиотека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которой имеются познавательная и художественная литература, фотоальбомы, иллюстрации для рассматривания  и обсуждения различных ситуаций.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5" name="Содержимое 4" descr="IMG_20201109_1509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260984" y="2707568"/>
            <a:ext cx="2780928" cy="4943872"/>
          </a:xfrm>
        </p:spPr>
      </p:pic>
      <p:pic>
        <p:nvPicPr>
          <p:cNvPr id="2050" name="Picture 2" descr="C:\Users\Алексей\Desktop\Егорова ОБЖ\IMG_20201109_1511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2129" y="2636912"/>
            <a:ext cx="4608511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2724348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Дидактические игры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«Азбука безопасности», «Знаки на дорогах», «Дорожные знаки», «Опасные ситуации», «Собери знак», « Собери светофор»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«Сложи картинку», «Лото стихийные явления природы» и др.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32039" y="3933057"/>
            <a:ext cx="1368153" cy="5760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IMG_20201109_1518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3068960"/>
            <a:ext cx="5837213" cy="328343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Атрибуты для    сюжетно - ролевых игр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20201109_1524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98726" y="1600200"/>
            <a:ext cx="2544961" cy="452437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2379</TotalTime>
  <Words>406</Words>
  <Application>Microsoft Office PowerPoint</Application>
  <PresentationFormat>Экран (4:3)</PresentationFormat>
  <Paragraphs>49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1_Тема Office</vt:lpstr>
      <vt:lpstr>  «Педагогические условия формирования основ безопасного поведения у детей старшего дошкольного возраста».                                      </vt:lpstr>
      <vt:lpstr>“Образование уменьшает число опасностей, угрожающих нашей жизни, уменьшает число причин страха и, давая возможность измерить опасность и определить ее последствия, уменьшает напряженность ввиду этих опасностей". К.Д.Ушинский</vt:lpstr>
      <vt:lpstr>Дети с самого раннего возраста должны знать правила безопасности, так как могут оказаться в непредсказуемой ситуации на улице, дома, на природе, на дороге, поэтому главная задача взрослых развитие самостоятельности и ответственности. </vt:lpstr>
      <vt:lpstr>Выделяют наиболее значимые психолого-педагогические условия приобщения детей старшего дошкольного возраста к правилам безопасного поведения:</vt:lpstr>
      <vt:lpstr>Первое педагогическое условие: повышение компетентности педагогов по проблеме формирования безопасного поведения у дошкольников. </vt:lpstr>
      <vt:lpstr>Второе педагогическое условие: создание предметно-пространственной развивающей среды, отвечающей современным требованиям и задачам формирования безопасного поведения детей; обеспечивающей эффективность образовательного процесса. </vt:lpstr>
      <vt:lpstr>Библиотека  в которой имеются познавательная и художественная литература, фотоальбомы, иллюстрации для рассматривания  и обсуждения различных ситуаций. </vt:lpstr>
      <vt:lpstr>Дидактические игры  «Азбука безопасности», «Знаки на дорогах», «Дорожные знаки», «Опасные ситуации», «Собери знак», « Собери светофор»   «Сложи картинку», «Лото стихийные явления природы» и др.</vt:lpstr>
      <vt:lpstr> Атрибуты для    сюжетно - ролевых игр</vt:lpstr>
      <vt:lpstr>Изготовление макетов и пособий для игр</vt:lpstr>
      <vt:lpstr>Третье педагогическое условие: совокупность форм, методов и средств, направленная на формирование безопасного поведения детей и обеспечивающая успешное решение задач образовательного процесса. </vt:lpstr>
      <vt:lpstr>Дидактические игры</vt:lpstr>
      <vt:lpstr>В других видах деятельности</vt:lpstr>
      <vt:lpstr>Просмотр спектаклей о важности знаний ПДД</vt:lpstr>
      <vt:lpstr>Подвижные игры</vt:lpstr>
      <vt:lpstr>сюжетно – ролевые игры </vt:lpstr>
      <vt:lpstr>Самостоятельная игра детей</vt:lpstr>
      <vt:lpstr>Эстафеты и соревнования</vt:lpstr>
      <vt:lpstr>Викторина на знание ПДД </vt:lpstr>
      <vt:lpstr> Викторина «БЕЗОПАСНОСТЬ РЕБЁНКА ДОМА» </vt:lpstr>
      <vt:lpstr>Изготовление макета «Станция метро»</vt:lpstr>
      <vt:lpstr>Во время экскурсии в Центр противопожарной безопасности с помощью макетов дети и родители более наглядно увидели причины и последствия лесных и бытовых  пожаров.</vt:lpstr>
      <vt:lpstr>В пожарной части дети познакомились с пожарным, его снаряжением, устройством пожарной машины поблагодарили за нелегкий труд</vt:lpstr>
      <vt:lpstr>Поездка в метро закрепила знания правил безопасного поведения</vt:lpstr>
      <vt:lpstr>Экскурсии по городу позволили более наглядно показать детям светофор, пешеходный переход, перекресток, дорожные знаки,  транспорт города </vt:lpstr>
      <vt:lpstr>Четвёртое педагогическое условие — взаимодействие дошкольного образовательного учреждения и семьи, направленное на формирование безопасного поведения детей.   Для родителей  проводятся консультации, выставляются папки-передвижки, памятки и буклеты по ПДД, противопожарной безопасности и д.р.</vt:lpstr>
      <vt:lpstr>Родители принимают  активное  участие в выставке светофоров, Елочных игрушек, плакатов и рисунков на темы «Безопасность глазами детей», «Противопожарная безопасность», «Безопасность на дороге»</vt:lpstr>
      <vt:lpstr>Родители помогают в изготовлении макетов и игр для уголка «Безопасности»</vt:lpstr>
      <vt:lpstr>Посещая экскурсии по городу и в Центр противопожарной подготовки  родители становились активными участниками формирования безопасного поведения детей. </vt:lpstr>
      <vt:lpstr>Анкетирование родителей  по теме «Безопасность» показало, что родители осознано относятся к необходимости специального ознакомления своих детей с правилами безопасности жизнедеятельности не только в быту, но и на улице,  отмечают важность формирования  бережного отношения к своему здоровью и здоровью окружающих, выделяют  необходимость знакомства с источниками опасности с целью формирования представлений об опасных предметах и возможности осознанного действия с ними</vt:lpstr>
      <vt:lpstr>Созданные педагогические условия формирования основ безопасного поведения у детей старшего дошкольного возраста добиться следующих результатов: -у детей вырос устойчивый интерес к занятиям по ОБЖ; -пополнился опыт безопасного поведения; -проявляется самостоятельность, ответственность и осознанное отношение к правилам и нормам безопасного поведения в различных ситуациях в быту, на улице; -пополняется словарный запас; -наладился тесный контакт с родителями. </vt:lpstr>
      <vt:lpstr>Спасибо за внимание.</vt:lpstr>
    </vt:vector>
  </TitlesOfParts>
  <Company>*****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Актуальность работы по ОБЖ в дошкольных учреждениях</dc:title>
  <dc:creator>***</dc:creator>
  <cp:lastModifiedBy>Алексей</cp:lastModifiedBy>
  <cp:revision>262</cp:revision>
  <dcterms:created xsi:type="dcterms:W3CDTF">2009-11-18T06:17:39Z</dcterms:created>
  <dcterms:modified xsi:type="dcterms:W3CDTF">2020-11-11T03:36:17Z</dcterms:modified>
</cp:coreProperties>
</file>