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77" r:id="rId12"/>
    <p:sldId id="278" r:id="rId13"/>
    <p:sldId id="265" r:id="rId14"/>
    <p:sldId id="264" r:id="rId15"/>
    <p:sldId id="266" r:id="rId16"/>
    <p:sldId id="267" r:id="rId17"/>
    <p:sldId id="268" r:id="rId18"/>
    <p:sldId id="269" r:id="rId19"/>
    <p:sldId id="270" r:id="rId20"/>
    <p:sldId id="279" r:id="rId21"/>
    <p:sldId id="272" r:id="rId22"/>
    <p:sldId id="271" r:id="rId23"/>
    <p:sldId id="273" r:id="rId24"/>
    <p:sldId id="27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64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8.jpeg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2276872"/>
            <a:ext cx="7676926" cy="396044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НОД по формированию элементарных математических представлений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в  средней группе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  <a:p>
            <a:endParaRPr lang="ru-RU" b="1" dirty="0" smtClean="0">
              <a:solidFill>
                <a:schemeClr val="tx1"/>
              </a:solidFill>
            </a:endParaRPr>
          </a:p>
          <a:p>
            <a:r>
              <a:rPr lang="ru-RU" sz="1100" b="1" dirty="0">
                <a:solidFill>
                  <a:schemeClr val="tx1"/>
                </a:solidFill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</a:t>
            </a:r>
            <a:r>
              <a:rPr lang="ru-RU" sz="1100" b="1" dirty="0" smtClean="0">
                <a:solidFill>
                  <a:schemeClr val="tx1"/>
                </a:solidFill>
              </a:rPr>
              <a:t>Подготовили</a:t>
            </a:r>
            <a:endParaRPr lang="ru-RU" sz="1100" b="1" dirty="0" smtClean="0">
              <a:solidFill>
                <a:schemeClr val="tx1"/>
              </a:solidFill>
            </a:endParaRPr>
          </a:p>
          <a:p>
            <a:pPr lvl="0"/>
            <a:r>
              <a:rPr lang="ru-RU" sz="1100" b="1" dirty="0">
                <a:solidFill>
                  <a:schemeClr val="tx1"/>
                </a:solidFill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</a:t>
            </a:r>
            <a:r>
              <a:rPr lang="ru-RU" sz="1100" b="1" dirty="0" smtClean="0">
                <a:solidFill>
                  <a:schemeClr val="tx1"/>
                </a:solidFill>
              </a:rPr>
              <a:t>Воспитатели: </a:t>
            </a:r>
            <a:r>
              <a:rPr lang="ru-RU" sz="1100" b="1" dirty="0" err="1" smtClean="0">
                <a:solidFill>
                  <a:schemeClr val="tx1"/>
                </a:solidFill>
              </a:rPr>
              <a:t>Палаткина</a:t>
            </a:r>
            <a:r>
              <a:rPr lang="ru-RU" sz="1100" b="1" dirty="0" smtClean="0">
                <a:solidFill>
                  <a:schemeClr val="tx1"/>
                </a:solidFill>
              </a:rPr>
              <a:t> С.З</a:t>
            </a:r>
          </a:p>
          <a:p>
            <a:pPr lvl="0"/>
            <a:r>
              <a:rPr lang="ru-RU" sz="1100" b="1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              Потапова Н.В.</a:t>
            </a:r>
            <a:endParaRPr lang="ru-RU" sz="1100" dirty="0">
              <a:solidFill>
                <a:schemeClr val="tx1"/>
              </a:solidFill>
            </a:endParaRPr>
          </a:p>
          <a:p>
            <a:r>
              <a:rPr lang="ru-RU" sz="1100" b="1" dirty="0" smtClean="0">
                <a:solidFill>
                  <a:schemeClr val="tx1"/>
                </a:solidFill>
              </a:rPr>
              <a:t>   </a:t>
            </a:r>
          </a:p>
          <a:p>
            <a:r>
              <a:rPr lang="ru-RU" sz="1100" b="1" dirty="0" smtClean="0"/>
              <a:t>                                                                                                                                                                                                  </a:t>
            </a:r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857232"/>
            <a:ext cx="692948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Путешествие в сказку</a:t>
            </a:r>
          </a:p>
          <a:p>
            <a:pPr algn="ctr"/>
            <a:r>
              <a:rPr lang="ru-RU" sz="4000" b="1" dirty="0" smtClean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«Теремок»</a:t>
            </a:r>
            <a:endParaRPr lang="ru-RU" sz="4000" b="1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4077072"/>
            <a:ext cx="2885885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357562"/>
            <a:ext cx="2428892" cy="2550891"/>
          </a:xfrm>
          <a:prstGeom prst="rect">
            <a:avLst/>
          </a:prstGeom>
        </p:spPr>
      </p:pic>
      <p:pic>
        <p:nvPicPr>
          <p:cNvPr id="4" name="Содержимое 3" descr="загружено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15099" y="4767263"/>
            <a:ext cx="2476500" cy="1847850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286077"/>
            <a:ext cx="1836578" cy="1928826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285860"/>
            <a:ext cx="2085975" cy="2190750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071546"/>
            <a:ext cx="2312728" cy="2428892"/>
          </a:xfrm>
          <a:prstGeom prst="rect">
            <a:avLst/>
          </a:prstGeom>
        </p:spPr>
      </p:pic>
      <p:pic>
        <p:nvPicPr>
          <p:cNvPr id="8" name="Рисунок 7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794" y="2643182"/>
            <a:ext cx="762000" cy="895350"/>
          </a:xfrm>
          <a:prstGeom prst="rect">
            <a:avLst/>
          </a:prstGeom>
        </p:spPr>
      </p:pic>
      <p:pic>
        <p:nvPicPr>
          <p:cNvPr id="9" name="Рисунок 8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214554"/>
            <a:ext cx="762000" cy="895350"/>
          </a:xfrm>
          <a:prstGeom prst="rect">
            <a:avLst/>
          </a:prstGeom>
        </p:spPr>
      </p:pic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520" y="2214554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3174" y="5072074"/>
            <a:ext cx="762000" cy="895350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3500438"/>
            <a:ext cx="2085975" cy="21907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27584" y="332656"/>
            <a:ext cx="6813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Посчитать елки и грибы. </a:t>
            </a:r>
            <a:r>
              <a:rPr lang="ru-RU" dirty="0"/>
              <a:t>Ч</a:t>
            </a:r>
            <a:r>
              <a:rPr lang="ru-RU" dirty="0" smtClean="0"/>
              <a:t>его больше, на сколько; чего меньше, на сколько? Что надо сделать, чтобы уровнять?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928670"/>
            <a:ext cx="2000264" cy="2100734"/>
          </a:xfrm>
          <a:prstGeom prst="rect">
            <a:avLst/>
          </a:prstGeom>
        </p:spPr>
      </p:pic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571480"/>
            <a:ext cx="2428892" cy="2550891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857232"/>
            <a:ext cx="2085975" cy="2190750"/>
          </a:xfrm>
          <a:prstGeom prst="rect">
            <a:avLst/>
          </a:prstGeom>
        </p:spPr>
      </p:pic>
      <p:pic>
        <p:nvPicPr>
          <p:cNvPr id="6" name="Рисунок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500438"/>
            <a:ext cx="2085975" cy="2190750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357562"/>
            <a:ext cx="2085975" cy="2190750"/>
          </a:xfrm>
          <a:prstGeom prst="rect">
            <a:avLst/>
          </a:prstGeom>
        </p:spPr>
      </p:pic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000240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48" y="2143116"/>
            <a:ext cx="762000" cy="895350"/>
          </a:xfrm>
          <a:prstGeom prst="rect">
            <a:avLst/>
          </a:prstGeom>
        </p:spPr>
      </p:pic>
      <p:pic>
        <p:nvPicPr>
          <p:cNvPr id="12" name="Рисунок 11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2071678"/>
            <a:ext cx="762000" cy="895350"/>
          </a:xfrm>
          <a:prstGeom prst="rect">
            <a:avLst/>
          </a:prstGeom>
        </p:spPr>
      </p:pic>
      <p:pic>
        <p:nvPicPr>
          <p:cNvPr id="13" name="Рисунок 12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4714884"/>
            <a:ext cx="762000" cy="895350"/>
          </a:xfrm>
          <a:prstGeom prst="rect">
            <a:avLst/>
          </a:prstGeom>
        </p:spPr>
      </p:pic>
      <p:pic>
        <p:nvPicPr>
          <p:cNvPr id="14" name="Рисунок 13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4572008"/>
            <a:ext cx="762000" cy="895350"/>
          </a:xfrm>
          <a:prstGeom prst="rect">
            <a:avLst/>
          </a:prstGeom>
        </p:spPr>
      </p:pic>
      <p:pic>
        <p:nvPicPr>
          <p:cNvPr id="15" name="Содержимое 3" descr="загружено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7606" y="4791088"/>
            <a:ext cx="2081083" cy="1800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75656" y="571480"/>
            <a:ext cx="6941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Посчитать елки и грибы. Сколько? Как сказать одним словом?</a:t>
            </a:r>
          </a:p>
          <a:p>
            <a:r>
              <a:rPr lang="ru-RU" dirty="0" smtClean="0"/>
              <a:t>                                                                                     (поровну)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928670"/>
            <a:ext cx="2000264" cy="2100734"/>
          </a:xfrm>
          <a:prstGeom prst="rect">
            <a:avLst/>
          </a:prstGeom>
        </p:spPr>
      </p:pic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571480"/>
            <a:ext cx="2428892" cy="2550891"/>
          </a:xfrm>
          <a:prstGeom prst="rect">
            <a:avLst/>
          </a:prstGeom>
        </p:spPr>
      </p:pic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857232"/>
            <a:ext cx="2085975" cy="2190750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500438"/>
            <a:ext cx="2085975" cy="2190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000240"/>
            <a:ext cx="762000" cy="895350"/>
          </a:xfrm>
          <a:prstGeom prst="rect">
            <a:avLst/>
          </a:prstGeom>
        </p:spPr>
      </p:pic>
      <p:pic>
        <p:nvPicPr>
          <p:cNvPr id="9" name="Рисунок 8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8148" y="2143116"/>
            <a:ext cx="762000" cy="895350"/>
          </a:xfrm>
          <a:prstGeom prst="rect">
            <a:avLst/>
          </a:prstGeom>
        </p:spPr>
      </p:pic>
      <p:pic>
        <p:nvPicPr>
          <p:cNvPr id="10" name="Рисунок 9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2071678"/>
            <a:ext cx="762000" cy="895350"/>
          </a:xfrm>
          <a:prstGeom prst="rect">
            <a:avLst/>
          </a:prstGeom>
        </p:spPr>
      </p:pic>
      <p:pic>
        <p:nvPicPr>
          <p:cNvPr id="11" name="Рисунок 10" descr="загружено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4714884"/>
            <a:ext cx="762000" cy="895350"/>
          </a:xfrm>
          <a:prstGeom prst="rect">
            <a:avLst/>
          </a:prstGeom>
        </p:spPr>
      </p:pic>
      <p:pic>
        <p:nvPicPr>
          <p:cNvPr id="13" name="Содержимое 3" descr="загружено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2330" y="5286388"/>
            <a:ext cx="1614825" cy="12049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загружено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500438"/>
            <a:ext cx="3286148" cy="28575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5317762" cy="5452658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1" i="1" u="sng" dirty="0" smtClean="0">
                <a:solidFill>
                  <a:srgbClr val="FF0000"/>
                </a:solidFill>
              </a:rPr>
              <a:t>Физкультминутка </a:t>
            </a:r>
            <a:br>
              <a:rPr lang="ru-RU" sz="2800" b="1" i="1" u="sng" dirty="0" smtClean="0">
                <a:solidFill>
                  <a:srgbClr val="FF0000"/>
                </a:solidFill>
              </a:rPr>
            </a:b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Зайчикам не будет скучно,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Сделаем зарядку дружно?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Вправо, влево повернись, наклонись и поднимись.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Лапки кверху, лапки в бок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И на месте скок-скок - скок.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А теперь бежим вприпрыжку,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Молодцы, мои зайчишки!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Замедляйте детки шаг,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Шаг на месте, стой!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Вот так!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Сколько зверушек стало жить в Теремке?</a:t>
            </a:r>
            <a:endParaRPr lang="ru-RU" sz="3200" dirty="0"/>
          </a:p>
        </p:txBody>
      </p:sp>
      <p:pic>
        <p:nvPicPr>
          <p:cNvPr id="6" name="Содержимое 5" descr="загружено (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84168" y="4437112"/>
            <a:ext cx="2476500" cy="1847850"/>
          </a:xfrm>
        </p:spPr>
      </p:pic>
      <p:pic>
        <p:nvPicPr>
          <p:cNvPr id="5" name="Содержимое 4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3824270" y="1196752"/>
            <a:ext cx="3779017" cy="3205969"/>
          </a:xfrm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0" y="3929066"/>
            <a:ext cx="1501707" cy="2236238"/>
          </a:xfrm>
          <a:prstGeom prst="rect">
            <a:avLst/>
          </a:prstGeom>
        </p:spPr>
      </p:pic>
      <p:pic>
        <p:nvPicPr>
          <p:cNvPr id="8" name="Рисунок 7" descr="загружено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8596" y="1928802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187220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00B050"/>
                </a:solidFill>
              </a:rPr>
              <a:t/>
            </a:r>
            <a:br>
              <a:rPr lang="ru-RU" sz="3600" b="1" i="1" dirty="0" smtClean="0">
                <a:solidFill>
                  <a:srgbClr val="00B050"/>
                </a:solidFill>
              </a:rPr>
            </a:br>
            <a:r>
              <a:rPr lang="ru-RU" sz="3600" b="1" i="1" dirty="0">
                <a:solidFill>
                  <a:srgbClr val="00B050"/>
                </a:solidFill>
              </a:rPr>
              <a:t/>
            </a:r>
            <a:br>
              <a:rPr lang="ru-RU" sz="3600" b="1" i="1" dirty="0">
                <a:solidFill>
                  <a:srgbClr val="00B050"/>
                </a:solidFill>
              </a:rPr>
            </a:br>
            <a:r>
              <a:rPr lang="ru-RU" sz="3600" b="1" i="1" dirty="0" smtClean="0">
                <a:solidFill>
                  <a:srgbClr val="00B050"/>
                </a:solidFill>
              </a:rPr>
              <a:t>Тише, тише не шумите, </a:t>
            </a:r>
            <a:br>
              <a:rPr lang="ru-RU" sz="3600" b="1" i="1" dirty="0" smtClean="0">
                <a:solidFill>
                  <a:srgbClr val="00B050"/>
                </a:solidFill>
              </a:rPr>
            </a:br>
            <a:r>
              <a:rPr lang="ru-RU" sz="3600" b="1" i="1" dirty="0" smtClean="0">
                <a:solidFill>
                  <a:srgbClr val="00B050"/>
                </a:solidFill>
              </a:rPr>
              <a:t>Кто-то к нам идет сюда! </a:t>
            </a:r>
            <a:br>
              <a:rPr lang="ru-RU" sz="3600" b="1" i="1" dirty="0" smtClean="0">
                <a:solidFill>
                  <a:srgbClr val="00B050"/>
                </a:solidFill>
              </a:rPr>
            </a:br>
            <a:r>
              <a:rPr lang="ru-RU" sz="3600" b="1" i="1" dirty="0" smtClean="0">
                <a:solidFill>
                  <a:srgbClr val="00B050"/>
                </a:solidFill>
              </a:rPr>
              <a:t>Ну, конечно же, лиса!</a:t>
            </a:r>
            <a:endParaRPr lang="ru-RU" sz="3600" b="1" i="1" dirty="0">
              <a:solidFill>
                <a:srgbClr val="00B050"/>
              </a:solidFill>
            </a:endParaRPr>
          </a:p>
        </p:txBody>
      </p:sp>
      <p:pic>
        <p:nvPicPr>
          <p:cNvPr id="5" name="Содержимое 4" descr="загружено (5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1341928">
            <a:off x="4801531" y="2711118"/>
            <a:ext cx="3602789" cy="1876453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714348" y="2857496"/>
            <a:ext cx="4286280" cy="37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85728"/>
            <a:ext cx="8190652" cy="134307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Решила лисичка украсить теремок разноцветными флажками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загружен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9950" y="2877344"/>
            <a:ext cx="2324100" cy="1971675"/>
          </a:xfrm>
        </p:spPr>
      </p:pic>
      <p:sp>
        <p:nvSpPr>
          <p:cNvPr id="5" name="Волна 4"/>
          <p:cNvSpPr/>
          <p:nvPr/>
        </p:nvSpPr>
        <p:spPr>
          <a:xfrm>
            <a:off x="6643702" y="2357430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1071538" y="221455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олна 7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2285992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72264" y="242886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95736" y="5877272"/>
            <a:ext cx="5376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Какого цвета флажок внизу слева, вверху слева, </a:t>
            </a:r>
          </a:p>
          <a:p>
            <a:r>
              <a:rPr lang="ru-RU" dirty="0" smtClean="0"/>
              <a:t>Внизу справа, вверху справа?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1791498"/>
            <a:ext cx="5000660" cy="3852080"/>
          </a:xfrm>
          <a:prstGeom prst="rect">
            <a:avLst/>
          </a:prstGeom>
        </p:spPr>
      </p:pic>
      <p:sp>
        <p:nvSpPr>
          <p:cNvPr id="5" name="Волна 4"/>
          <p:cNvSpPr/>
          <p:nvPr/>
        </p:nvSpPr>
        <p:spPr>
          <a:xfrm>
            <a:off x="928662" y="1124744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53383" y="1267620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26430" y="170719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Какого флажка не хватает? (зеленого), где он находился </a:t>
            </a:r>
          </a:p>
          <a:p>
            <a:r>
              <a:rPr lang="ru-RU" dirty="0" smtClean="0"/>
              <a:t>(справа вверху)   </a:t>
            </a:r>
            <a:r>
              <a:rPr lang="ru-RU" i="1" dirty="0" smtClean="0">
                <a:solidFill>
                  <a:srgbClr val="FF0000"/>
                </a:solidFill>
              </a:rPr>
              <a:t>СЛЕДУЮЩЕЕ ЗАДАНИЕ ПО ЭТОЙ СХЕМЕ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428868"/>
            <a:ext cx="5072098" cy="3852080"/>
          </a:xfrm>
          <a:prstGeom prst="rect">
            <a:avLst/>
          </a:prstGeom>
        </p:spPr>
      </p:pic>
      <p:sp>
        <p:nvSpPr>
          <p:cNvPr id="4" name="Волна 3"/>
          <p:cNvSpPr/>
          <p:nvPr/>
        </p:nvSpPr>
        <p:spPr>
          <a:xfrm>
            <a:off x="6804248" y="857228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олна 4"/>
          <p:cNvSpPr/>
          <p:nvPr/>
        </p:nvSpPr>
        <p:spPr>
          <a:xfrm>
            <a:off x="1000100" y="857228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928666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732810" y="928666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428868"/>
            <a:ext cx="5072098" cy="3852080"/>
          </a:xfrm>
          <a:prstGeom prst="rect">
            <a:avLst/>
          </a:prstGeom>
        </p:spPr>
      </p:pic>
      <p:sp>
        <p:nvSpPr>
          <p:cNvPr id="4" name="Волна 3"/>
          <p:cNvSpPr/>
          <p:nvPr/>
        </p:nvSpPr>
        <p:spPr>
          <a:xfrm>
            <a:off x="6897506" y="1346326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олна 4"/>
          <p:cNvSpPr/>
          <p:nvPr/>
        </p:nvSpPr>
        <p:spPr>
          <a:xfrm>
            <a:off x="1035819" y="1000100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60540" y="1142976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26068" y="142872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560840" cy="617869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Цели: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1. Закреплять счет в пределах 5; понятия «короче», «длиннее»; геометрические фигуры (круг, квадрат, треугольник, овал, прямоугольник).</a:t>
            </a:r>
            <a:br>
              <a:rPr lang="ru-RU" sz="2400" dirty="0" smtClean="0"/>
            </a:br>
            <a:r>
              <a:rPr lang="ru-RU" sz="2400" dirty="0" smtClean="0"/>
              <a:t>2. Развивать мышление,  зрительную память, внимание, счетные умения.</a:t>
            </a:r>
            <a:br>
              <a:rPr lang="ru-RU" sz="2400" dirty="0" smtClean="0"/>
            </a:br>
            <a:r>
              <a:rPr lang="ru-RU" sz="2400" dirty="0" smtClean="0"/>
              <a:t>3. Воспитывать дружелюбие, доброту, отзывчивость.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 descr="загружено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76256" y="3933056"/>
            <a:ext cx="1752600" cy="2609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28596" y="285728"/>
            <a:ext cx="8229600" cy="11430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Содержимое 3" descr="загружено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036" y="2460300"/>
            <a:ext cx="5072098" cy="3852080"/>
          </a:xfrm>
          <a:prstGeom prst="rect">
            <a:avLst/>
          </a:prstGeom>
        </p:spPr>
      </p:pic>
      <p:sp>
        <p:nvSpPr>
          <p:cNvPr id="5" name="Волна 4"/>
          <p:cNvSpPr/>
          <p:nvPr/>
        </p:nvSpPr>
        <p:spPr>
          <a:xfrm>
            <a:off x="6960753" y="1340768"/>
            <a:ext cx="1714512" cy="857256"/>
          </a:xfrm>
          <a:prstGeom prst="wav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олна 5"/>
          <p:cNvSpPr/>
          <p:nvPr/>
        </p:nvSpPr>
        <p:spPr>
          <a:xfrm>
            <a:off x="993114" y="1000100"/>
            <a:ext cx="1571636" cy="857256"/>
          </a:xfrm>
          <a:prstGeom prst="wav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Волна 6"/>
          <p:cNvSpPr/>
          <p:nvPr/>
        </p:nvSpPr>
        <p:spPr>
          <a:xfrm>
            <a:off x="7572396" y="4286256"/>
            <a:ext cx="1214446" cy="857256"/>
          </a:xfrm>
          <a:prstGeom prst="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Волна 7"/>
          <p:cNvSpPr/>
          <p:nvPr/>
        </p:nvSpPr>
        <p:spPr>
          <a:xfrm>
            <a:off x="1000100" y="4071942"/>
            <a:ext cx="1500198" cy="928694"/>
          </a:xfrm>
          <a:prstGeom prst="wav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15976" y="1142976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28662" y="4143380"/>
            <a:ext cx="71438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81696" y="1428728"/>
            <a:ext cx="7143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500958" y="4357694"/>
            <a:ext cx="71438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001024" y="5643578"/>
            <a:ext cx="785818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Сколько зверушек стало жить в Теремке?</a:t>
            </a:r>
            <a:endParaRPr lang="ru-RU" sz="3200" dirty="0"/>
          </a:p>
        </p:txBody>
      </p:sp>
      <p:pic>
        <p:nvPicPr>
          <p:cNvPr id="6" name="Содержимое 5" descr="загружено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2428877" cy="2428877"/>
          </a:xfrm>
        </p:spPr>
      </p:pic>
      <p:pic>
        <p:nvPicPr>
          <p:cNvPr id="5" name="Содержимое 4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2500298" y="1214422"/>
            <a:ext cx="3705113" cy="3143272"/>
          </a:xfrm>
        </p:spPr>
      </p:pic>
      <p:pic>
        <p:nvPicPr>
          <p:cNvPr id="7" name="Рисунок 6" descr="загружено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4000504"/>
            <a:ext cx="1752600" cy="2609850"/>
          </a:xfrm>
          <a:prstGeom prst="rect">
            <a:avLst/>
          </a:prstGeom>
        </p:spPr>
      </p:pic>
      <p:pic>
        <p:nvPicPr>
          <p:cNvPr id="8" name="Рисунок 7" descr="загружено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1714488"/>
            <a:ext cx="2776508" cy="2071702"/>
          </a:xfrm>
          <a:prstGeom prst="rect">
            <a:avLst/>
          </a:prstGeom>
        </p:spPr>
      </p:pic>
      <p:pic>
        <p:nvPicPr>
          <p:cNvPr id="9" name="Рисунок 8" descr="загружено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392093">
            <a:off x="4622160" y="4439056"/>
            <a:ext cx="3383288" cy="1762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00948" cy="208279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i="1" dirty="0" smtClean="0">
                <a:solidFill>
                  <a:srgbClr val="0070C0"/>
                </a:solidFill>
              </a:rPr>
              <a:t>А по лесу уж медведь идёт. </a:t>
            </a:r>
            <a:br>
              <a:rPr lang="ru-RU" sz="2400" b="1" i="1" dirty="0" smtClean="0">
                <a:solidFill>
                  <a:srgbClr val="0070C0"/>
                </a:solidFill>
              </a:rPr>
            </a:br>
            <a:r>
              <a:rPr lang="ru-RU" sz="2400" b="1" i="1" dirty="0" smtClean="0">
                <a:solidFill>
                  <a:srgbClr val="0070C0"/>
                </a:solidFill>
              </a:rPr>
              <a:t>Вдруг увидел теремок – </a:t>
            </a:r>
            <a:br>
              <a:rPr lang="ru-RU" sz="2400" b="1" i="1" dirty="0" smtClean="0">
                <a:solidFill>
                  <a:srgbClr val="0070C0"/>
                </a:solidFill>
              </a:rPr>
            </a:br>
            <a:r>
              <a:rPr lang="ru-RU" sz="2400" b="1" i="1" dirty="0" smtClean="0">
                <a:solidFill>
                  <a:srgbClr val="0070C0"/>
                </a:solidFill>
              </a:rPr>
              <a:t>как заревёт: </a:t>
            </a:r>
            <a:br>
              <a:rPr lang="ru-RU" sz="2400" b="1" i="1" dirty="0" smtClean="0">
                <a:solidFill>
                  <a:srgbClr val="0070C0"/>
                </a:solidFill>
              </a:rPr>
            </a:br>
            <a:r>
              <a:rPr lang="ru-RU" sz="2400" b="1" i="1" dirty="0" smtClean="0">
                <a:solidFill>
                  <a:srgbClr val="0070C0"/>
                </a:solidFill>
              </a:rPr>
              <a:t>«Вы пустите меня в теремок!»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75656" y="3212976"/>
            <a:ext cx="1656184" cy="2999880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529576" y="2852936"/>
            <a:ext cx="3734676" cy="31683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загружено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725" y="4558568"/>
            <a:ext cx="2476500" cy="1847850"/>
          </a:xfrm>
          <a:prstGeom prst="rect">
            <a:avLst/>
          </a:prstGeom>
        </p:spPr>
      </p:pic>
      <p:pic>
        <p:nvPicPr>
          <p:cNvPr id="7" name="Содержимое 6" descr="images (3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79512" y="218983"/>
            <a:ext cx="6308669" cy="4143404"/>
          </a:xfrm>
        </p:spPr>
      </p:pic>
      <p:pic>
        <p:nvPicPr>
          <p:cNvPr id="8" name="Содержимое 7" descr="images (1).jpg"/>
          <p:cNvPicPr>
            <a:picLocks noGrp="1" noChangeAspect="1"/>
          </p:cNvPicPr>
          <p:nvPr>
            <p:ph sz="quarter" idx="13"/>
          </p:nvPr>
        </p:nvPicPr>
        <p:blipFill>
          <a:blip r:embed="rId4"/>
          <a:stretch>
            <a:fillRect/>
          </a:stretch>
        </p:blipFill>
        <p:spPr>
          <a:xfrm flipH="1">
            <a:off x="6833335" y="3236965"/>
            <a:ext cx="1817243" cy="2643206"/>
          </a:xfrm>
        </p:spPr>
      </p:pic>
      <p:pic>
        <p:nvPicPr>
          <p:cNvPr id="9" name="Рисунок 8" descr="загружено (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53187">
            <a:off x="5661552" y="801585"/>
            <a:ext cx="3017541" cy="1571636"/>
          </a:xfrm>
          <a:prstGeom prst="rect">
            <a:avLst/>
          </a:prstGeom>
        </p:spPr>
      </p:pic>
      <p:pic>
        <p:nvPicPr>
          <p:cNvPr id="10" name="Рисунок 9" descr="загружено (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7704" y="4410931"/>
            <a:ext cx="2143125" cy="2143125"/>
          </a:xfrm>
          <a:prstGeom prst="rect">
            <a:avLst/>
          </a:prstGeom>
        </p:spPr>
      </p:pic>
      <p:pic>
        <p:nvPicPr>
          <p:cNvPr id="11" name="Рисунок 10" descr="загружено (2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158" y="4640094"/>
            <a:ext cx="1262514" cy="188004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3568" y="620688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Сосчитать всех</a:t>
            </a:r>
          </a:p>
          <a:p>
            <a:r>
              <a:rPr lang="ru-RU" dirty="0" smtClean="0"/>
              <a:t>зверей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1268760"/>
            <a:ext cx="7499176" cy="2808312"/>
          </a:xfrm>
        </p:spPr>
        <p:txBody>
          <a:bodyPr/>
          <a:lstStyle/>
          <a:p>
            <a:r>
              <a:rPr lang="ru-RU" sz="7200" dirty="0" smtClean="0"/>
              <a:t>Конец!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загружено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08104" y="3849827"/>
            <a:ext cx="2143125" cy="2143125"/>
          </a:xfrm>
        </p:spPr>
      </p:pic>
      <p:pic>
        <p:nvPicPr>
          <p:cNvPr id="7" name="Содержимое 6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623076" y="500042"/>
            <a:ext cx="3957735" cy="3357586"/>
          </a:xfrm>
        </p:spPr>
      </p:pic>
      <p:sp>
        <p:nvSpPr>
          <p:cNvPr id="6" name="Прямоугольник 5"/>
          <p:cNvSpPr/>
          <p:nvPr/>
        </p:nvSpPr>
        <p:spPr>
          <a:xfrm>
            <a:off x="899592" y="980728"/>
            <a:ext cx="3462428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Стоит в поле Теремок.</a:t>
            </a:r>
            <a:b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Он не низок, не высок.</a:t>
            </a:r>
            <a:b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Как по полю мышка бежала,</a:t>
            </a:r>
            <a:b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Теремок увидала</a:t>
            </a:r>
            <a:endParaRPr lang="ru-RU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загружено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21337850">
            <a:off x="298243" y="2721494"/>
            <a:ext cx="2143125" cy="2286001"/>
          </a:xfrm>
        </p:spPr>
      </p:pic>
      <p:pic>
        <p:nvPicPr>
          <p:cNvPr id="7" name="Содержимое 6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5995583" y="2214554"/>
            <a:ext cx="2829343" cy="2400303"/>
          </a:xfrm>
        </p:spPr>
      </p:pic>
      <p:sp>
        <p:nvSpPr>
          <p:cNvPr id="5" name="Прямоугольник 4"/>
          <p:cNvSpPr/>
          <p:nvPr/>
        </p:nvSpPr>
        <p:spPr>
          <a:xfrm>
            <a:off x="928662" y="428604"/>
            <a:ext cx="742955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 какой дорожке идти Мышке?</a:t>
            </a:r>
            <a:endParaRPr lang="ru-RU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1760" y="4196375"/>
            <a:ext cx="3326403" cy="45676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9204" y="5733256"/>
            <a:ext cx="8168467" cy="4180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2132856"/>
            <a:ext cx="33843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987824" y="2564904"/>
            <a:ext cx="2052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Короткая синяя,</a:t>
            </a:r>
          </a:p>
          <a:p>
            <a:r>
              <a:rPr lang="ru-RU" dirty="0" smtClean="0"/>
              <a:t>Длинная красная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Сколько зверушек стало жить в Теремке?</a:t>
            </a:r>
            <a:endParaRPr lang="ru-RU" dirty="0"/>
          </a:p>
        </p:txBody>
      </p:sp>
      <p:pic>
        <p:nvPicPr>
          <p:cNvPr id="5" name="Содержимое 4" descr="загружено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95937" y="2791619"/>
            <a:ext cx="2143125" cy="2143125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3428992" y="1428736"/>
            <a:ext cx="5056888" cy="42900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загружено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339752" y="3861048"/>
            <a:ext cx="1752600" cy="2609850"/>
          </a:xfrm>
        </p:spPr>
      </p:pic>
      <p:pic>
        <p:nvPicPr>
          <p:cNvPr id="6" name="Содержимое 5" descr="загружено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4704308" y="836712"/>
            <a:ext cx="4159070" cy="3528392"/>
          </a:xfrm>
        </p:spPr>
      </p:pic>
      <p:sp>
        <p:nvSpPr>
          <p:cNvPr id="7" name="Прямоугольник 6"/>
          <p:cNvSpPr/>
          <p:nvPr/>
        </p:nvSpPr>
        <p:spPr>
          <a:xfrm>
            <a:off x="642910" y="571480"/>
            <a:ext cx="4000528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Лягушка скачет по болоту.</a:t>
            </a:r>
          </a:p>
          <a:p>
            <a:pPr algn="ctr"/>
            <a:r>
              <a:rPr lang="ru-R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теремке ей жить охота!</a:t>
            </a:r>
            <a:endParaRPr lang="ru-RU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Волшебные бусы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загружено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2357430"/>
            <a:ext cx="2428892" cy="3616938"/>
          </a:xfrm>
        </p:spPr>
      </p:pic>
      <p:sp>
        <p:nvSpPr>
          <p:cNvPr id="5" name="Прямоугольник 4"/>
          <p:cNvSpPr/>
          <p:nvPr/>
        </p:nvSpPr>
        <p:spPr>
          <a:xfrm>
            <a:off x="3143240" y="1857364"/>
            <a:ext cx="1071570" cy="10715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00496" y="3000372"/>
            <a:ext cx="1285884" cy="12858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5143504" y="3500438"/>
            <a:ext cx="1285884" cy="1285884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86644" y="1714488"/>
            <a:ext cx="1643074" cy="85725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2928934"/>
            <a:ext cx="857256" cy="14287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623480" y="3020199"/>
            <a:ext cx="504000" cy="321471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000628" y="4214818"/>
            <a:ext cx="357190" cy="142876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215076" y="4071942"/>
            <a:ext cx="357188" cy="214316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9" idx="3"/>
          </p:cNvCxnSpPr>
          <p:nvPr/>
        </p:nvCxnSpPr>
        <p:spPr>
          <a:xfrm rot="5400000">
            <a:off x="7286646" y="2714619"/>
            <a:ext cx="1071569" cy="785820"/>
          </a:xfrm>
          <a:prstGeom prst="line">
            <a:avLst/>
          </a:prstGeom>
          <a:ln w="444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олилиния 24"/>
          <p:cNvSpPr/>
          <p:nvPr/>
        </p:nvSpPr>
        <p:spPr>
          <a:xfrm>
            <a:off x="2714612" y="1571612"/>
            <a:ext cx="691996" cy="335799"/>
          </a:xfrm>
          <a:custGeom>
            <a:avLst/>
            <a:gdLst>
              <a:gd name="connsiteX0" fmla="*/ 689317 w 691996"/>
              <a:gd name="connsiteY0" fmla="*/ 310075 h 335799"/>
              <a:gd name="connsiteX1" fmla="*/ 661181 w 691996"/>
              <a:gd name="connsiteY1" fmla="*/ 267872 h 335799"/>
              <a:gd name="connsiteX2" fmla="*/ 576775 w 691996"/>
              <a:gd name="connsiteY2" fmla="*/ 197533 h 335799"/>
              <a:gd name="connsiteX3" fmla="*/ 548640 w 691996"/>
              <a:gd name="connsiteY3" fmla="*/ 155330 h 335799"/>
              <a:gd name="connsiteX4" fmla="*/ 520504 w 691996"/>
              <a:gd name="connsiteY4" fmla="*/ 127195 h 335799"/>
              <a:gd name="connsiteX5" fmla="*/ 492369 w 691996"/>
              <a:gd name="connsiteY5" fmla="*/ 84992 h 335799"/>
              <a:gd name="connsiteX6" fmla="*/ 407963 w 691996"/>
              <a:gd name="connsiteY6" fmla="*/ 56856 h 335799"/>
              <a:gd name="connsiteX7" fmla="*/ 295421 w 691996"/>
              <a:gd name="connsiteY7" fmla="*/ 28721 h 335799"/>
              <a:gd name="connsiteX8" fmla="*/ 253218 w 691996"/>
              <a:gd name="connsiteY8" fmla="*/ 14653 h 335799"/>
              <a:gd name="connsiteX9" fmla="*/ 0 w 691996"/>
              <a:gd name="connsiteY9" fmla="*/ 585 h 33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996" h="335799">
                <a:moveTo>
                  <a:pt x="689317" y="310075"/>
                </a:moveTo>
                <a:cubicBezTo>
                  <a:pt x="679938" y="296007"/>
                  <a:pt x="673136" y="279827"/>
                  <a:pt x="661181" y="267872"/>
                </a:cubicBezTo>
                <a:cubicBezTo>
                  <a:pt x="550531" y="157222"/>
                  <a:pt x="691996" y="335799"/>
                  <a:pt x="576775" y="197533"/>
                </a:cubicBezTo>
                <a:cubicBezTo>
                  <a:pt x="565951" y="184545"/>
                  <a:pt x="559202" y="168532"/>
                  <a:pt x="548640" y="155330"/>
                </a:cubicBezTo>
                <a:cubicBezTo>
                  <a:pt x="540354" y="144973"/>
                  <a:pt x="528790" y="137552"/>
                  <a:pt x="520504" y="127195"/>
                </a:cubicBezTo>
                <a:cubicBezTo>
                  <a:pt x="509942" y="113993"/>
                  <a:pt x="506706" y="93953"/>
                  <a:pt x="492369" y="84992"/>
                </a:cubicBezTo>
                <a:cubicBezTo>
                  <a:pt x="467220" y="69274"/>
                  <a:pt x="436735" y="64049"/>
                  <a:pt x="407963" y="56856"/>
                </a:cubicBezTo>
                <a:cubicBezTo>
                  <a:pt x="370449" y="47478"/>
                  <a:pt x="332105" y="40949"/>
                  <a:pt x="295421" y="28721"/>
                </a:cubicBezTo>
                <a:cubicBezTo>
                  <a:pt x="281353" y="24032"/>
                  <a:pt x="267965" y="16205"/>
                  <a:pt x="253218" y="14653"/>
                </a:cubicBezTo>
                <a:cubicBezTo>
                  <a:pt x="114017" y="0"/>
                  <a:pt x="91427" y="585"/>
                  <a:pt x="0" y="58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 flipH="1">
            <a:off x="8429652" y="1500174"/>
            <a:ext cx="500066" cy="285751"/>
          </a:xfrm>
          <a:custGeom>
            <a:avLst/>
            <a:gdLst>
              <a:gd name="connsiteX0" fmla="*/ 689317 w 691996"/>
              <a:gd name="connsiteY0" fmla="*/ 310075 h 335799"/>
              <a:gd name="connsiteX1" fmla="*/ 661181 w 691996"/>
              <a:gd name="connsiteY1" fmla="*/ 267872 h 335799"/>
              <a:gd name="connsiteX2" fmla="*/ 576775 w 691996"/>
              <a:gd name="connsiteY2" fmla="*/ 197533 h 335799"/>
              <a:gd name="connsiteX3" fmla="*/ 548640 w 691996"/>
              <a:gd name="connsiteY3" fmla="*/ 155330 h 335799"/>
              <a:gd name="connsiteX4" fmla="*/ 520504 w 691996"/>
              <a:gd name="connsiteY4" fmla="*/ 127195 h 335799"/>
              <a:gd name="connsiteX5" fmla="*/ 492369 w 691996"/>
              <a:gd name="connsiteY5" fmla="*/ 84992 h 335799"/>
              <a:gd name="connsiteX6" fmla="*/ 407963 w 691996"/>
              <a:gd name="connsiteY6" fmla="*/ 56856 h 335799"/>
              <a:gd name="connsiteX7" fmla="*/ 295421 w 691996"/>
              <a:gd name="connsiteY7" fmla="*/ 28721 h 335799"/>
              <a:gd name="connsiteX8" fmla="*/ 253218 w 691996"/>
              <a:gd name="connsiteY8" fmla="*/ 14653 h 335799"/>
              <a:gd name="connsiteX9" fmla="*/ 0 w 691996"/>
              <a:gd name="connsiteY9" fmla="*/ 585 h 33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91996" h="335799">
                <a:moveTo>
                  <a:pt x="689317" y="310075"/>
                </a:moveTo>
                <a:cubicBezTo>
                  <a:pt x="679938" y="296007"/>
                  <a:pt x="673136" y="279827"/>
                  <a:pt x="661181" y="267872"/>
                </a:cubicBezTo>
                <a:cubicBezTo>
                  <a:pt x="550531" y="157222"/>
                  <a:pt x="691996" y="335799"/>
                  <a:pt x="576775" y="197533"/>
                </a:cubicBezTo>
                <a:cubicBezTo>
                  <a:pt x="565951" y="184545"/>
                  <a:pt x="559202" y="168532"/>
                  <a:pt x="548640" y="155330"/>
                </a:cubicBezTo>
                <a:cubicBezTo>
                  <a:pt x="540354" y="144973"/>
                  <a:pt x="528790" y="137552"/>
                  <a:pt x="520504" y="127195"/>
                </a:cubicBezTo>
                <a:cubicBezTo>
                  <a:pt x="509942" y="113993"/>
                  <a:pt x="506706" y="93953"/>
                  <a:pt x="492369" y="84992"/>
                </a:cubicBezTo>
                <a:cubicBezTo>
                  <a:pt x="467220" y="69274"/>
                  <a:pt x="436735" y="64049"/>
                  <a:pt x="407963" y="56856"/>
                </a:cubicBezTo>
                <a:cubicBezTo>
                  <a:pt x="370449" y="47478"/>
                  <a:pt x="332105" y="40949"/>
                  <a:pt x="295421" y="28721"/>
                </a:cubicBezTo>
                <a:cubicBezTo>
                  <a:pt x="281353" y="24032"/>
                  <a:pt x="267965" y="16205"/>
                  <a:pt x="253218" y="14653"/>
                </a:cubicBezTo>
                <a:cubicBezTo>
                  <a:pt x="114017" y="0"/>
                  <a:pt x="91427" y="585"/>
                  <a:pt x="0" y="585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000496" y="5373216"/>
            <a:ext cx="4027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Назвать фигуры и какого они цвета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Сколько зверушек стало жить в Теремке?</a:t>
            </a:r>
            <a:endParaRPr lang="ru-RU" dirty="0"/>
          </a:p>
        </p:txBody>
      </p:sp>
      <p:pic>
        <p:nvPicPr>
          <p:cNvPr id="5" name="Содержимое 4" descr="загружено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71600" y="2213448"/>
            <a:ext cx="1752600" cy="2609850"/>
          </a:xfrm>
        </p:spPr>
      </p:pic>
      <p:pic>
        <p:nvPicPr>
          <p:cNvPr id="6" name="Содержимое 5" descr="загружено (1)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2987824" y="4221088"/>
            <a:ext cx="2143125" cy="2143125"/>
          </a:xfrm>
        </p:spPr>
      </p:pic>
      <p:pic>
        <p:nvPicPr>
          <p:cNvPr id="7" name="Рисунок 6" descr="загружено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9165" y="1484784"/>
            <a:ext cx="3957734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Выбежал на опушку зайчишка…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загружено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55976" y="2060848"/>
            <a:ext cx="4074192" cy="3456384"/>
          </a:xfrm>
        </p:spPr>
      </p:pic>
      <p:pic>
        <p:nvPicPr>
          <p:cNvPr id="6" name="Содержимое 5" descr="загружено (3).jpg"/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1147762" y="2939256"/>
            <a:ext cx="2476500" cy="18478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</TotalTime>
  <Words>172</Words>
  <Application>Microsoft Office PowerPoint</Application>
  <PresentationFormat>Экран (4:3)</PresentationFormat>
  <Paragraphs>41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Исполнительная</vt:lpstr>
      <vt:lpstr>Презентация PowerPoint</vt:lpstr>
      <vt:lpstr>Цели:  1. Закреплять счет в пределах 5; понятия «короче», «длиннее»; геометрические фигуры (круг, квадрат, треугольник, овал, прямоугольник). 2. Развивать мышление,  зрительную память, внимание, счетные умения. 3. Воспитывать дружелюбие, доброту, отзывчивость. </vt:lpstr>
      <vt:lpstr>Презентация PowerPoint</vt:lpstr>
      <vt:lpstr>Презентация PowerPoint</vt:lpstr>
      <vt:lpstr>Сколько зверушек стало жить в Теремке?</vt:lpstr>
      <vt:lpstr>Презентация PowerPoint</vt:lpstr>
      <vt:lpstr>Волшебные бусы</vt:lpstr>
      <vt:lpstr>Сколько зверушек стало жить в Теремке?</vt:lpstr>
      <vt:lpstr>Выбежал на опушку зайчишка…</vt:lpstr>
      <vt:lpstr>Презентация PowerPoint</vt:lpstr>
      <vt:lpstr>Презентация PowerPoint</vt:lpstr>
      <vt:lpstr>Презентация PowerPoint</vt:lpstr>
      <vt:lpstr>Физкультминутка   Зайчикам не будет скучно, Сделаем зарядку дружно? Вправо, влево повернись, наклонись и поднимись. Лапки кверху, лапки в бок И на месте скок-скок - скок. А теперь бежим вприпрыжку, Молодцы, мои зайчишки! Замедляйте детки шаг, Шаг на месте, стой! Вот так!</vt:lpstr>
      <vt:lpstr>Сколько зверушек стало жить в Теремке?</vt:lpstr>
      <vt:lpstr>  Тише, тише не шумите,  Кто-то к нам идет сюда!  Ну, конечно же, лиса!</vt:lpstr>
      <vt:lpstr>Решила лисичка украсить теремок разноцветными флажками</vt:lpstr>
      <vt:lpstr>Презентация PowerPoint</vt:lpstr>
      <vt:lpstr>Презентация PowerPoint</vt:lpstr>
      <vt:lpstr>Презентация PowerPoint</vt:lpstr>
      <vt:lpstr>Презентация PowerPoint</vt:lpstr>
      <vt:lpstr>Сколько зверушек стало жить в Теремке?</vt:lpstr>
      <vt:lpstr>А по лесу уж медведь идёт.  Вдруг увидел теремок –  как заревёт:  «Вы пустите меня в теремок!» </vt:lpstr>
      <vt:lpstr>Презентация PowerPoint</vt:lpstr>
      <vt:lpstr>Конец!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Пользователь Windows</cp:lastModifiedBy>
  <cp:revision>32</cp:revision>
  <dcterms:created xsi:type="dcterms:W3CDTF">2014-03-16T16:05:37Z</dcterms:created>
  <dcterms:modified xsi:type="dcterms:W3CDTF">2020-04-27T12:52:47Z</dcterms:modified>
</cp:coreProperties>
</file>