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76" r:id="rId3"/>
    <p:sldId id="257" r:id="rId4"/>
    <p:sldId id="258" r:id="rId5"/>
    <p:sldId id="259" r:id="rId6"/>
    <p:sldId id="260" r:id="rId7"/>
    <p:sldId id="261" r:id="rId8"/>
    <p:sldId id="262" r:id="rId9"/>
    <p:sldId id="275" r:id="rId10"/>
    <p:sldId id="263" r:id="rId11"/>
    <p:sldId id="277" r:id="rId12"/>
    <p:sldId id="278" r:id="rId13"/>
    <p:sldId id="265" r:id="rId14"/>
    <p:sldId id="264" r:id="rId15"/>
    <p:sldId id="266" r:id="rId16"/>
    <p:sldId id="267" r:id="rId17"/>
    <p:sldId id="268" r:id="rId18"/>
    <p:sldId id="269" r:id="rId19"/>
    <p:sldId id="270" r:id="rId20"/>
    <p:sldId id="279" r:id="rId21"/>
    <p:sldId id="272" r:id="rId22"/>
    <p:sldId id="271" r:id="rId23"/>
    <p:sldId id="273" r:id="rId24"/>
    <p:sldId id="274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642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eg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jpeg"/><Relationship Id="rId5" Type="http://schemas.openxmlformats.org/officeDocument/2006/relationships/image" Target="../media/image8.jpeg"/><Relationship Id="rId4" Type="http://schemas.openxmlformats.org/officeDocument/2006/relationships/image" Target="../media/image9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2276872"/>
            <a:ext cx="7676926" cy="3960440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НОД по формированию элементарных математических представлений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в  средней группе</a:t>
            </a:r>
          </a:p>
          <a:p>
            <a:endParaRPr lang="ru-RU" b="1" dirty="0">
              <a:solidFill>
                <a:schemeClr val="tx1"/>
              </a:solidFill>
            </a:endParaRPr>
          </a:p>
          <a:p>
            <a:endParaRPr lang="ru-RU" b="1" dirty="0" smtClean="0">
              <a:solidFill>
                <a:schemeClr val="tx1"/>
              </a:solidFill>
            </a:endParaRPr>
          </a:p>
          <a:p>
            <a:endParaRPr lang="ru-RU" b="1" dirty="0">
              <a:solidFill>
                <a:schemeClr val="tx1"/>
              </a:solidFill>
            </a:endParaRPr>
          </a:p>
          <a:p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sz="1100" b="1" dirty="0">
                <a:solidFill>
                  <a:schemeClr val="tx1"/>
                </a:solidFill>
              </a:rPr>
              <a:t> </a:t>
            </a:r>
            <a:r>
              <a:rPr lang="ru-RU" sz="1100" b="1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                </a:t>
            </a:r>
            <a:r>
              <a:rPr lang="ru-RU" sz="1100" b="1" dirty="0" smtClean="0">
                <a:solidFill>
                  <a:schemeClr val="tx1"/>
                </a:solidFill>
              </a:rPr>
              <a:t>Подготовили</a:t>
            </a:r>
            <a:endParaRPr lang="ru-RU" sz="1100" b="1" dirty="0" smtClean="0">
              <a:solidFill>
                <a:schemeClr val="tx1"/>
              </a:solidFill>
            </a:endParaRPr>
          </a:p>
          <a:p>
            <a:pPr lvl="0"/>
            <a:r>
              <a:rPr lang="ru-RU" sz="1100" b="1" dirty="0">
                <a:solidFill>
                  <a:schemeClr val="tx1"/>
                </a:solidFill>
              </a:rPr>
              <a:t> </a:t>
            </a:r>
            <a:r>
              <a:rPr lang="ru-RU" sz="1100" b="1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             </a:t>
            </a:r>
            <a:r>
              <a:rPr lang="ru-RU" sz="1100" b="1" dirty="0" smtClean="0">
                <a:solidFill>
                  <a:schemeClr val="tx1"/>
                </a:solidFill>
              </a:rPr>
              <a:t>Воспитатели: </a:t>
            </a:r>
            <a:r>
              <a:rPr lang="ru-RU" sz="1100" b="1" dirty="0" err="1" smtClean="0">
                <a:solidFill>
                  <a:schemeClr val="tx1"/>
                </a:solidFill>
              </a:rPr>
              <a:t>Палаткина</a:t>
            </a:r>
            <a:r>
              <a:rPr lang="ru-RU" sz="1100" b="1" dirty="0" smtClean="0">
                <a:solidFill>
                  <a:schemeClr val="tx1"/>
                </a:solidFill>
              </a:rPr>
              <a:t> С.З</a:t>
            </a:r>
          </a:p>
          <a:p>
            <a:pPr lvl="0"/>
            <a:r>
              <a:rPr lang="ru-RU" sz="1100" b="1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                                       Потапова Н.В.</a:t>
            </a:r>
            <a:endParaRPr lang="ru-RU" sz="1100" dirty="0">
              <a:solidFill>
                <a:schemeClr val="tx1"/>
              </a:solidFill>
            </a:endParaRPr>
          </a:p>
          <a:p>
            <a:r>
              <a:rPr lang="ru-RU" sz="1100" b="1" dirty="0" smtClean="0">
                <a:solidFill>
                  <a:schemeClr val="tx1"/>
                </a:solidFill>
              </a:rPr>
              <a:t>   </a:t>
            </a:r>
          </a:p>
          <a:p>
            <a:r>
              <a:rPr lang="ru-RU" sz="1100" b="1" dirty="0" smtClean="0"/>
              <a:t>                                                                                                                                                                                                  </a:t>
            </a:r>
            <a:endParaRPr lang="ru-RU" sz="11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857232"/>
            <a:ext cx="692948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Путешествие в сказку</a:t>
            </a:r>
          </a:p>
          <a:p>
            <a:pPr algn="ctr"/>
            <a:r>
              <a:rPr lang="ru-RU" sz="4000" b="1" dirty="0" smtClean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«Теремок»</a:t>
            </a:r>
            <a:endParaRPr lang="ru-RU" sz="4000" b="1" dirty="0">
              <a:ln w="11430"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6" name="Рисунок 5" descr="загружено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4077072"/>
            <a:ext cx="2885885" cy="2448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3357562"/>
            <a:ext cx="2428892" cy="2550891"/>
          </a:xfrm>
          <a:prstGeom prst="rect">
            <a:avLst/>
          </a:prstGeom>
        </p:spPr>
      </p:pic>
      <p:pic>
        <p:nvPicPr>
          <p:cNvPr id="4" name="Содержимое 3" descr="загружено (3)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515099" y="4767263"/>
            <a:ext cx="2476500" cy="1847850"/>
          </a:xfrm>
        </p:spPr>
      </p:pic>
      <p:pic>
        <p:nvPicPr>
          <p:cNvPr id="5" name="Рисунок 4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1286077"/>
            <a:ext cx="1836578" cy="1928826"/>
          </a:xfrm>
          <a:prstGeom prst="rect">
            <a:avLst/>
          </a:prstGeom>
        </p:spPr>
      </p:pic>
      <p:pic>
        <p:nvPicPr>
          <p:cNvPr id="6" name="Рисунок 5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0694" y="1285860"/>
            <a:ext cx="2085975" cy="2190750"/>
          </a:xfrm>
          <a:prstGeom prst="rect">
            <a:avLst/>
          </a:prstGeom>
        </p:spPr>
      </p:pic>
      <p:pic>
        <p:nvPicPr>
          <p:cNvPr id="7" name="Рисунок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1071546"/>
            <a:ext cx="2312728" cy="2428892"/>
          </a:xfrm>
          <a:prstGeom prst="rect">
            <a:avLst/>
          </a:prstGeom>
        </p:spPr>
      </p:pic>
      <p:pic>
        <p:nvPicPr>
          <p:cNvPr id="8" name="Рисунок 7" descr="загружено (4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8794" y="2643182"/>
            <a:ext cx="762000" cy="895350"/>
          </a:xfrm>
          <a:prstGeom prst="rect">
            <a:avLst/>
          </a:prstGeom>
        </p:spPr>
      </p:pic>
      <p:pic>
        <p:nvPicPr>
          <p:cNvPr id="9" name="Рисунок 8" descr="загружено (4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3438" y="2214554"/>
            <a:ext cx="762000" cy="895350"/>
          </a:xfrm>
          <a:prstGeom prst="rect">
            <a:avLst/>
          </a:prstGeom>
        </p:spPr>
      </p:pic>
      <p:pic>
        <p:nvPicPr>
          <p:cNvPr id="10" name="Рисунок 9" descr="загружено (4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29520" y="2214554"/>
            <a:ext cx="762000" cy="895350"/>
          </a:xfrm>
          <a:prstGeom prst="rect">
            <a:avLst/>
          </a:prstGeom>
        </p:spPr>
      </p:pic>
      <p:pic>
        <p:nvPicPr>
          <p:cNvPr id="11" name="Рисунок 10" descr="загружено (4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43174" y="5072074"/>
            <a:ext cx="762000" cy="895350"/>
          </a:xfrm>
          <a:prstGeom prst="rect">
            <a:avLst/>
          </a:prstGeom>
        </p:spPr>
      </p:pic>
      <p:pic>
        <p:nvPicPr>
          <p:cNvPr id="13" name="Рисунок 12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9124" y="3500438"/>
            <a:ext cx="2085975" cy="219075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27584" y="332656"/>
            <a:ext cx="68134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Посчитать елки и грибы. </a:t>
            </a:r>
            <a:r>
              <a:rPr lang="ru-RU" dirty="0"/>
              <a:t>Ч</a:t>
            </a:r>
            <a:r>
              <a:rPr lang="ru-RU" dirty="0" smtClean="0"/>
              <a:t>его больше, на сколько; чего меньше, на сколько? Что надо сделать, чтобы уровнять?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928670"/>
            <a:ext cx="2000264" cy="2100734"/>
          </a:xfrm>
          <a:prstGeom prst="rect">
            <a:avLst/>
          </a:prstGeom>
        </p:spPr>
      </p:pic>
      <p:pic>
        <p:nvPicPr>
          <p:cNvPr id="3" name="Рисунок 2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1802" y="571480"/>
            <a:ext cx="2428892" cy="2550891"/>
          </a:xfrm>
          <a:prstGeom prst="rect">
            <a:avLst/>
          </a:prstGeom>
        </p:spPr>
      </p:pic>
      <p:pic>
        <p:nvPicPr>
          <p:cNvPr id="5" name="Рисунок 4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60" y="857232"/>
            <a:ext cx="2085975" cy="2190750"/>
          </a:xfrm>
          <a:prstGeom prst="rect">
            <a:avLst/>
          </a:prstGeom>
        </p:spPr>
      </p:pic>
      <p:pic>
        <p:nvPicPr>
          <p:cNvPr id="6" name="Рисунок 5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3500438"/>
            <a:ext cx="2085975" cy="2190750"/>
          </a:xfrm>
          <a:prstGeom prst="rect">
            <a:avLst/>
          </a:prstGeom>
        </p:spPr>
      </p:pic>
      <p:pic>
        <p:nvPicPr>
          <p:cNvPr id="7" name="Рисунок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4810" y="3357562"/>
            <a:ext cx="2085975" cy="2190750"/>
          </a:xfrm>
          <a:prstGeom prst="rect">
            <a:avLst/>
          </a:prstGeom>
        </p:spPr>
      </p:pic>
      <p:pic>
        <p:nvPicPr>
          <p:cNvPr id="10" name="Рисунок 9" descr="загружено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5984" y="2000240"/>
            <a:ext cx="762000" cy="895350"/>
          </a:xfrm>
          <a:prstGeom prst="rect">
            <a:avLst/>
          </a:prstGeom>
        </p:spPr>
      </p:pic>
      <p:pic>
        <p:nvPicPr>
          <p:cNvPr id="11" name="Рисунок 10" descr="загружено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8148" y="2143116"/>
            <a:ext cx="762000" cy="895350"/>
          </a:xfrm>
          <a:prstGeom prst="rect">
            <a:avLst/>
          </a:prstGeom>
        </p:spPr>
      </p:pic>
      <p:pic>
        <p:nvPicPr>
          <p:cNvPr id="12" name="Рисунок 11" descr="загружено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4942" y="2071678"/>
            <a:ext cx="762000" cy="895350"/>
          </a:xfrm>
          <a:prstGeom prst="rect">
            <a:avLst/>
          </a:prstGeom>
        </p:spPr>
      </p:pic>
      <p:pic>
        <p:nvPicPr>
          <p:cNvPr id="13" name="Рисунок 12" descr="загружено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1802" y="4714884"/>
            <a:ext cx="762000" cy="895350"/>
          </a:xfrm>
          <a:prstGeom prst="rect">
            <a:avLst/>
          </a:prstGeom>
        </p:spPr>
      </p:pic>
      <p:pic>
        <p:nvPicPr>
          <p:cNvPr id="14" name="Рисунок 13" descr="загружено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0760" y="4572008"/>
            <a:ext cx="762000" cy="895350"/>
          </a:xfrm>
          <a:prstGeom prst="rect">
            <a:avLst/>
          </a:prstGeom>
        </p:spPr>
      </p:pic>
      <p:pic>
        <p:nvPicPr>
          <p:cNvPr id="15" name="Содержимое 3" descr="загружено (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17606" y="4791088"/>
            <a:ext cx="2081083" cy="1800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75656" y="571480"/>
            <a:ext cx="69413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Посчитать елки и грибы. Сколько? Как сказать одним словом?</a:t>
            </a:r>
          </a:p>
          <a:p>
            <a:r>
              <a:rPr lang="ru-RU" dirty="0" smtClean="0"/>
              <a:t>                                                                                     (поровну)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928670"/>
            <a:ext cx="2000264" cy="2100734"/>
          </a:xfrm>
          <a:prstGeom prst="rect">
            <a:avLst/>
          </a:prstGeom>
        </p:spPr>
      </p:pic>
      <p:pic>
        <p:nvPicPr>
          <p:cNvPr id="3" name="Рисунок 2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1802" y="571480"/>
            <a:ext cx="2428892" cy="2550891"/>
          </a:xfrm>
          <a:prstGeom prst="rect">
            <a:avLst/>
          </a:prstGeom>
        </p:spPr>
      </p:pic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60" y="857232"/>
            <a:ext cx="2085975" cy="2190750"/>
          </a:xfrm>
          <a:prstGeom prst="rect">
            <a:avLst/>
          </a:prstGeom>
        </p:spPr>
      </p:pic>
      <p:pic>
        <p:nvPicPr>
          <p:cNvPr id="5" name="Рисунок 4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3500438"/>
            <a:ext cx="2085975" cy="219075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8001024" y="5643578"/>
            <a:ext cx="785818" cy="7858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 descr="загружено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5984" y="2000240"/>
            <a:ext cx="762000" cy="895350"/>
          </a:xfrm>
          <a:prstGeom prst="rect">
            <a:avLst/>
          </a:prstGeom>
        </p:spPr>
      </p:pic>
      <p:pic>
        <p:nvPicPr>
          <p:cNvPr id="9" name="Рисунок 8" descr="загружено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8148" y="2143116"/>
            <a:ext cx="762000" cy="895350"/>
          </a:xfrm>
          <a:prstGeom prst="rect">
            <a:avLst/>
          </a:prstGeom>
        </p:spPr>
      </p:pic>
      <p:pic>
        <p:nvPicPr>
          <p:cNvPr id="10" name="Рисунок 9" descr="загружено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4942" y="2071678"/>
            <a:ext cx="762000" cy="895350"/>
          </a:xfrm>
          <a:prstGeom prst="rect">
            <a:avLst/>
          </a:prstGeom>
        </p:spPr>
      </p:pic>
      <p:pic>
        <p:nvPicPr>
          <p:cNvPr id="11" name="Рисунок 10" descr="загружено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1802" y="4714884"/>
            <a:ext cx="762000" cy="895350"/>
          </a:xfrm>
          <a:prstGeom prst="rect">
            <a:avLst/>
          </a:prstGeom>
        </p:spPr>
      </p:pic>
      <p:pic>
        <p:nvPicPr>
          <p:cNvPr id="13" name="Содержимое 3" descr="загружено (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72330" y="5286388"/>
            <a:ext cx="1614825" cy="12049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загружено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0694" y="3500438"/>
            <a:ext cx="3286148" cy="285752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5317762" cy="5452658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800" b="1" i="1" u="sng" dirty="0" smtClean="0">
                <a:solidFill>
                  <a:srgbClr val="FF0000"/>
                </a:solidFill>
              </a:rPr>
              <a:t>Физкультминутка </a:t>
            </a:r>
            <a:br>
              <a:rPr lang="ru-RU" sz="2800" b="1" i="1" u="sng" dirty="0" smtClean="0">
                <a:solidFill>
                  <a:srgbClr val="FF0000"/>
                </a:solidFill>
              </a:rPr>
            </a:br>
            <a:r>
              <a:rPr lang="ru-RU" sz="2800" dirty="0" smtClean="0"/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Зайчикам не будет скучно,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Сделаем зарядку дружно?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Вправо, влево повернись, наклонись и поднимись.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Лапки кверху, лапки в бок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И на месте скок-скок - скок.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А теперь бежим вприпрыжку,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Молодцы, мои зайчишки!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Замедляйте детки шаг,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Шаг на месте, стой!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Вот так!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Сколько зверушек стало жить в Теремке?</a:t>
            </a:r>
            <a:endParaRPr lang="ru-RU" sz="3200" dirty="0"/>
          </a:p>
        </p:txBody>
      </p:sp>
      <p:pic>
        <p:nvPicPr>
          <p:cNvPr id="6" name="Содержимое 5" descr="загружено (3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084168" y="4437112"/>
            <a:ext cx="2476500" cy="1847850"/>
          </a:xfrm>
        </p:spPr>
      </p:pic>
      <p:pic>
        <p:nvPicPr>
          <p:cNvPr id="5" name="Содержимое 4" descr="загружено.jpg"/>
          <p:cNvPicPr>
            <a:picLocks noGrp="1" noChangeAspect="1"/>
          </p:cNvPicPr>
          <p:nvPr>
            <p:ph sz="quarter" idx="13"/>
          </p:nvPr>
        </p:nvPicPr>
        <p:blipFill>
          <a:blip r:embed="rId3"/>
          <a:stretch>
            <a:fillRect/>
          </a:stretch>
        </p:blipFill>
        <p:spPr>
          <a:xfrm>
            <a:off x="3824270" y="1196752"/>
            <a:ext cx="3779017" cy="3205969"/>
          </a:xfrm>
        </p:spPr>
      </p:pic>
      <p:pic>
        <p:nvPicPr>
          <p:cNvPr id="7" name="Рисунок 6" descr="загружено (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1670" y="3929066"/>
            <a:ext cx="1501707" cy="2236238"/>
          </a:xfrm>
          <a:prstGeom prst="rect">
            <a:avLst/>
          </a:prstGeom>
        </p:spPr>
      </p:pic>
      <p:pic>
        <p:nvPicPr>
          <p:cNvPr id="8" name="Рисунок 7" descr="загружено (1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8596" y="1928802"/>
            <a:ext cx="2143125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147248" cy="1872208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rgbClr val="00B050"/>
                </a:solidFill>
              </a:rPr>
              <a:t/>
            </a:r>
            <a:br>
              <a:rPr lang="ru-RU" sz="3600" b="1" i="1" dirty="0" smtClean="0">
                <a:solidFill>
                  <a:srgbClr val="00B050"/>
                </a:solidFill>
              </a:rPr>
            </a:br>
            <a:r>
              <a:rPr lang="ru-RU" sz="3600" b="1" i="1" dirty="0">
                <a:solidFill>
                  <a:srgbClr val="00B050"/>
                </a:solidFill>
              </a:rPr>
              <a:t/>
            </a:r>
            <a:br>
              <a:rPr lang="ru-RU" sz="3600" b="1" i="1" dirty="0">
                <a:solidFill>
                  <a:srgbClr val="00B050"/>
                </a:solidFill>
              </a:rPr>
            </a:br>
            <a:r>
              <a:rPr lang="ru-RU" sz="3600" b="1" i="1" dirty="0" smtClean="0">
                <a:solidFill>
                  <a:srgbClr val="00B050"/>
                </a:solidFill>
              </a:rPr>
              <a:t>Тише, тише не шумите, </a:t>
            </a:r>
            <a:br>
              <a:rPr lang="ru-RU" sz="3600" b="1" i="1" dirty="0" smtClean="0">
                <a:solidFill>
                  <a:srgbClr val="00B050"/>
                </a:solidFill>
              </a:rPr>
            </a:br>
            <a:r>
              <a:rPr lang="ru-RU" sz="3600" b="1" i="1" dirty="0" smtClean="0">
                <a:solidFill>
                  <a:srgbClr val="00B050"/>
                </a:solidFill>
              </a:rPr>
              <a:t>Кто-то к нам идет сюда! </a:t>
            </a:r>
            <a:br>
              <a:rPr lang="ru-RU" sz="3600" b="1" i="1" dirty="0" smtClean="0">
                <a:solidFill>
                  <a:srgbClr val="00B050"/>
                </a:solidFill>
              </a:rPr>
            </a:br>
            <a:r>
              <a:rPr lang="ru-RU" sz="3600" b="1" i="1" dirty="0" smtClean="0">
                <a:solidFill>
                  <a:srgbClr val="00B050"/>
                </a:solidFill>
              </a:rPr>
              <a:t>Ну, конечно же, лиса!</a:t>
            </a:r>
            <a:endParaRPr lang="ru-RU" sz="3600" b="1" i="1" dirty="0">
              <a:solidFill>
                <a:srgbClr val="00B050"/>
              </a:solidFill>
            </a:endParaRPr>
          </a:p>
        </p:txBody>
      </p:sp>
      <p:pic>
        <p:nvPicPr>
          <p:cNvPr id="5" name="Содержимое 4" descr="загружено (5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 rot="1341928">
            <a:off x="4801531" y="2711118"/>
            <a:ext cx="3602789" cy="1876453"/>
          </a:xfrm>
        </p:spPr>
      </p:pic>
      <p:pic>
        <p:nvPicPr>
          <p:cNvPr id="6" name="Содержимое 5" descr="загружено.jpg"/>
          <p:cNvPicPr>
            <a:picLocks noGrp="1" noChangeAspect="1"/>
          </p:cNvPicPr>
          <p:nvPr>
            <p:ph sz="quarter" idx="13"/>
          </p:nvPr>
        </p:nvPicPr>
        <p:blipFill>
          <a:blip r:embed="rId3"/>
          <a:stretch>
            <a:fillRect/>
          </a:stretch>
        </p:blipFill>
        <p:spPr>
          <a:xfrm>
            <a:off x="714348" y="2857496"/>
            <a:ext cx="4286280" cy="3757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85728"/>
            <a:ext cx="8190652" cy="134307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Решила лисичка украсить теремок разноцветными флажками</a:t>
            </a:r>
            <a:endParaRPr lang="ru-RU" sz="2800" b="1" dirty="0">
              <a:solidFill>
                <a:srgbClr val="00B050"/>
              </a:solidFill>
            </a:endParaRPr>
          </a:p>
        </p:txBody>
      </p:sp>
      <p:pic>
        <p:nvPicPr>
          <p:cNvPr id="4" name="Содержимое 3" descr="загружено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09950" y="2877344"/>
            <a:ext cx="2324100" cy="1971675"/>
          </a:xfrm>
        </p:spPr>
      </p:pic>
      <p:sp>
        <p:nvSpPr>
          <p:cNvPr id="5" name="Волна 4"/>
          <p:cNvSpPr/>
          <p:nvPr/>
        </p:nvSpPr>
        <p:spPr>
          <a:xfrm>
            <a:off x="6643702" y="2357430"/>
            <a:ext cx="1714512" cy="857256"/>
          </a:xfrm>
          <a:prstGeom prst="wav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Волна 5"/>
          <p:cNvSpPr/>
          <p:nvPr/>
        </p:nvSpPr>
        <p:spPr>
          <a:xfrm>
            <a:off x="1071538" y="2214554"/>
            <a:ext cx="1571636" cy="857256"/>
          </a:xfrm>
          <a:prstGeom prst="wav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Волна 6"/>
          <p:cNvSpPr/>
          <p:nvPr/>
        </p:nvSpPr>
        <p:spPr>
          <a:xfrm>
            <a:off x="7572396" y="4286256"/>
            <a:ext cx="1214446" cy="857256"/>
          </a:xfrm>
          <a:prstGeom prst="wav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Волна 7"/>
          <p:cNvSpPr/>
          <p:nvPr/>
        </p:nvSpPr>
        <p:spPr>
          <a:xfrm>
            <a:off x="1000100" y="4071942"/>
            <a:ext cx="1500198" cy="928694"/>
          </a:xfrm>
          <a:prstGeom prst="wav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000100" y="2285992"/>
            <a:ext cx="71438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928662" y="4143380"/>
            <a:ext cx="71438" cy="1500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572264" y="2428868"/>
            <a:ext cx="71438" cy="1571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500958" y="4357694"/>
            <a:ext cx="71438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195736" y="5877272"/>
            <a:ext cx="53767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Какого цвета флажок внизу слева, вверху слева, </a:t>
            </a:r>
          </a:p>
          <a:p>
            <a:r>
              <a:rPr lang="ru-RU" dirty="0" smtClean="0"/>
              <a:t>Внизу справа, вверху справа?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28596" y="285728"/>
            <a:ext cx="8229600" cy="11430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Содержимое 3" descr="загружено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298" y="1791498"/>
            <a:ext cx="5000660" cy="3852080"/>
          </a:xfrm>
          <a:prstGeom prst="rect">
            <a:avLst/>
          </a:prstGeom>
        </p:spPr>
      </p:pic>
      <p:sp>
        <p:nvSpPr>
          <p:cNvPr id="5" name="Волна 4"/>
          <p:cNvSpPr/>
          <p:nvPr/>
        </p:nvSpPr>
        <p:spPr>
          <a:xfrm>
            <a:off x="928662" y="1124744"/>
            <a:ext cx="1571636" cy="857256"/>
          </a:xfrm>
          <a:prstGeom prst="wav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Волна 5"/>
          <p:cNvSpPr/>
          <p:nvPr/>
        </p:nvSpPr>
        <p:spPr>
          <a:xfrm>
            <a:off x="7572396" y="4286256"/>
            <a:ext cx="1214446" cy="857256"/>
          </a:xfrm>
          <a:prstGeom prst="wav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Волна 6"/>
          <p:cNvSpPr/>
          <p:nvPr/>
        </p:nvSpPr>
        <p:spPr>
          <a:xfrm>
            <a:off x="1000100" y="4071942"/>
            <a:ext cx="1500198" cy="928694"/>
          </a:xfrm>
          <a:prstGeom prst="wav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853383" y="1267620"/>
            <a:ext cx="71438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928662" y="4143380"/>
            <a:ext cx="71438" cy="1500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500958" y="4357694"/>
            <a:ext cx="71438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26430" y="170719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Какого флажка не хватает? (зеленого), где он находился </a:t>
            </a:r>
          </a:p>
          <a:p>
            <a:r>
              <a:rPr lang="ru-RU" dirty="0" smtClean="0"/>
              <a:t>(справа вверху)   </a:t>
            </a:r>
            <a:r>
              <a:rPr lang="ru-RU" i="1" dirty="0" smtClean="0">
                <a:solidFill>
                  <a:srgbClr val="FF0000"/>
                </a:solidFill>
              </a:rPr>
              <a:t>СЛЕДУЮЩЕЕ ЗАДАНИЕ ПО ЭТОЙ СХЕМЕ</a:t>
            </a:r>
            <a:endParaRPr lang="ru-RU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28596" y="285728"/>
            <a:ext cx="8229600" cy="11430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Содержимое 3" descr="загружено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2428868"/>
            <a:ext cx="5072098" cy="3852080"/>
          </a:xfrm>
          <a:prstGeom prst="rect">
            <a:avLst/>
          </a:prstGeom>
        </p:spPr>
      </p:pic>
      <p:sp>
        <p:nvSpPr>
          <p:cNvPr id="4" name="Волна 3"/>
          <p:cNvSpPr/>
          <p:nvPr/>
        </p:nvSpPr>
        <p:spPr>
          <a:xfrm>
            <a:off x="6804248" y="857228"/>
            <a:ext cx="1714512" cy="857256"/>
          </a:xfrm>
          <a:prstGeom prst="wav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Волна 4"/>
          <p:cNvSpPr/>
          <p:nvPr/>
        </p:nvSpPr>
        <p:spPr>
          <a:xfrm>
            <a:off x="1000100" y="857228"/>
            <a:ext cx="1571636" cy="857256"/>
          </a:xfrm>
          <a:prstGeom prst="wav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Волна 5"/>
          <p:cNvSpPr/>
          <p:nvPr/>
        </p:nvSpPr>
        <p:spPr>
          <a:xfrm>
            <a:off x="7572396" y="4286256"/>
            <a:ext cx="1214446" cy="857256"/>
          </a:xfrm>
          <a:prstGeom prst="wav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Волна 6"/>
          <p:cNvSpPr/>
          <p:nvPr/>
        </p:nvSpPr>
        <p:spPr>
          <a:xfrm>
            <a:off x="1000100" y="4071942"/>
            <a:ext cx="1500198" cy="928694"/>
          </a:xfrm>
          <a:prstGeom prst="wav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928662" y="928666"/>
            <a:ext cx="71438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928662" y="4143380"/>
            <a:ext cx="71438" cy="1500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732810" y="928666"/>
            <a:ext cx="71438" cy="1571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500958" y="4357694"/>
            <a:ext cx="71438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28596" y="285728"/>
            <a:ext cx="8229600" cy="11430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Содержимое 3" descr="загружено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2428868"/>
            <a:ext cx="5072098" cy="3852080"/>
          </a:xfrm>
          <a:prstGeom prst="rect">
            <a:avLst/>
          </a:prstGeom>
        </p:spPr>
      </p:pic>
      <p:sp>
        <p:nvSpPr>
          <p:cNvPr id="4" name="Волна 3"/>
          <p:cNvSpPr/>
          <p:nvPr/>
        </p:nvSpPr>
        <p:spPr>
          <a:xfrm>
            <a:off x="6897506" y="1346326"/>
            <a:ext cx="1714512" cy="857256"/>
          </a:xfrm>
          <a:prstGeom prst="wav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Волна 4"/>
          <p:cNvSpPr/>
          <p:nvPr/>
        </p:nvSpPr>
        <p:spPr>
          <a:xfrm>
            <a:off x="1035819" y="1000100"/>
            <a:ext cx="1571636" cy="857256"/>
          </a:xfrm>
          <a:prstGeom prst="wav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Волна 5"/>
          <p:cNvSpPr/>
          <p:nvPr/>
        </p:nvSpPr>
        <p:spPr>
          <a:xfrm>
            <a:off x="7572396" y="4286256"/>
            <a:ext cx="1214446" cy="857256"/>
          </a:xfrm>
          <a:prstGeom prst="wav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960540" y="1142976"/>
            <a:ext cx="71438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826068" y="1428728"/>
            <a:ext cx="71438" cy="1571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500958" y="4357694"/>
            <a:ext cx="71438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7560840" cy="6178698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Цели:</a:t>
            </a:r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2400" dirty="0" smtClean="0"/>
              <a:t>1. Закреплять счет в пределах 5; понятия «короче», «длиннее»; геометрические фигуры (круг, квадрат, треугольник, овал, прямоугольник).</a:t>
            </a:r>
            <a:br>
              <a:rPr lang="ru-RU" sz="2400" dirty="0" smtClean="0"/>
            </a:br>
            <a:r>
              <a:rPr lang="ru-RU" sz="2400" dirty="0" smtClean="0"/>
              <a:t>2. Развивать мышление,  зрительную память, внимание, счетные умения.</a:t>
            </a:r>
            <a:br>
              <a:rPr lang="ru-RU" sz="2400" dirty="0" smtClean="0"/>
            </a:br>
            <a:r>
              <a:rPr lang="ru-RU" sz="2400" dirty="0" smtClean="0"/>
              <a:t>3. Воспитывать дружелюбие, доброту, отзывчивость.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4" name="Содержимое 3" descr="загружено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76256" y="3933056"/>
            <a:ext cx="1752600" cy="26098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28596" y="285728"/>
            <a:ext cx="8229600" cy="11430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Содержимое 3" descr="загружено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1036" y="2460300"/>
            <a:ext cx="5072098" cy="3852080"/>
          </a:xfrm>
          <a:prstGeom prst="rect">
            <a:avLst/>
          </a:prstGeom>
        </p:spPr>
      </p:pic>
      <p:sp>
        <p:nvSpPr>
          <p:cNvPr id="5" name="Волна 4"/>
          <p:cNvSpPr/>
          <p:nvPr/>
        </p:nvSpPr>
        <p:spPr>
          <a:xfrm>
            <a:off x="6960753" y="1340768"/>
            <a:ext cx="1714512" cy="857256"/>
          </a:xfrm>
          <a:prstGeom prst="wav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Волна 5"/>
          <p:cNvSpPr/>
          <p:nvPr/>
        </p:nvSpPr>
        <p:spPr>
          <a:xfrm>
            <a:off x="993114" y="1000100"/>
            <a:ext cx="1571636" cy="857256"/>
          </a:xfrm>
          <a:prstGeom prst="wav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Волна 6"/>
          <p:cNvSpPr/>
          <p:nvPr/>
        </p:nvSpPr>
        <p:spPr>
          <a:xfrm>
            <a:off x="7572396" y="4286256"/>
            <a:ext cx="1214446" cy="857256"/>
          </a:xfrm>
          <a:prstGeom prst="wav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Волна 7"/>
          <p:cNvSpPr/>
          <p:nvPr/>
        </p:nvSpPr>
        <p:spPr>
          <a:xfrm>
            <a:off x="1000100" y="4071942"/>
            <a:ext cx="1500198" cy="928694"/>
          </a:xfrm>
          <a:prstGeom prst="wav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915976" y="1142976"/>
            <a:ext cx="71438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928662" y="4143380"/>
            <a:ext cx="71438" cy="1500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881696" y="1428728"/>
            <a:ext cx="71438" cy="1571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500958" y="4357694"/>
            <a:ext cx="71438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8001024" y="5643578"/>
            <a:ext cx="785818" cy="7858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Сколько зверушек стало жить в Теремке?</a:t>
            </a:r>
            <a:endParaRPr lang="ru-RU" sz="3200" dirty="0"/>
          </a:p>
        </p:txBody>
      </p:sp>
      <p:pic>
        <p:nvPicPr>
          <p:cNvPr id="6" name="Содержимое 5" descr="загружено (1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85720" y="1428736"/>
            <a:ext cx="2428877" cy="2428877"/>
          </a:xfrm>
        </p:spPr>
      </p:pic>
      <p:pic>
        <p:nvPicPr>
          <p:cNvPr id="5" name="Содержимое 4" descr="загружено.jpg"/>
          <p:cNvPicPr>
            <a:picLocks noGrp="1" noChangeAspect="1"/>
          </p:cNvPicPr>
          <p:nvPr>
            <p:ph sz="quarter" idx="13"/>
          </p:nvPr>
        </p:nvPicPr>
        <p:blipFill>
          <a:blip r:embed="rId3"/>
          <a:stretch>
            <a:fillRect/>
          </a:stretch>
        </p:blipFill>
        <p:spPr>
          <a:xfrm>
            <a:off x="2500298" y="1214422"/>
            <a:ext cx="3705113" cy="3143272"/>
          </a:xfrm>
        </p:spPr>
      </p:pic>
      <p:pic>
        <p:nvPicPr>
          <p:cNvPr id="7" name="Рисунок 6" descr="загружено (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2976" y="4000504"/>
            <a:ext cx="1752600" cy="2609850"/>
          </a:xfrm>
          <a:prstGeom prst="rect">
            <a:avLst/>
          </a:prstGeom>
        </p:spPr>
      </p:pic>
      <p:pic>
        <p:nvPicPr>
          <p:cNvPr id="8" name="Рисунок 7" descr="загружено (3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72198" y="1714488"/>
            <a:ext cx="2776508" cy="2071702"/>
          </a:xfrm>
          <a:prstGeom prst="rect">
            <a:avLst/>
          </a:prstGeom>
        </p:spPr>
      </p:pic>
      <p:pic>
        <p:nvPicPr>
          <p:cNvPr id="9" name="Рисунок 8" descr="загружено (5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1392093">
            <a:off x="4622160" y="4439056"/>
            <a:ext cx="3383288" cy="17621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14290"/>
            <a:ext cx="7400948" cy="208279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i="1" dirty="0" smtClean="0">
                <a:solidFill>
                  <a:srgbClr val="0070C0"/>
                </a:solidFill>
              </a:rPr>
              <a:t>А по лесу уж медведь идёт. </a:t>
            </a:r>
            <a:br>
              <a:rPr lang="ru-RU" sz="2400" b="1" i="1" dirty="0" smtClean="0">
                <a:solidFill>
                  <a:srgbClr val="0070C0"/>
                </a:solidFill>
              </a:rPr>
            </a:br>
            <a:r>
              <a:rPr lang="ru-RU" sz="2400" b="1" i="1" dirty="0" smtClean="0">
                <a:solidFill>
                  <a:srgbClr val="0070C0"/>
                </a:solidFill>
              </a:rPr>
              <a:t>Вдруг увидел теремок – </a:t>
            </a:r>
            <a:br>
              <a:rPr lang="ru-RU" sz="2400" b="1" i="1" dirty="0" smtClean="0">
                <a:solidFill>
                  <a:srgbClr val="0070C0"/>
                </a:solidFill>
              </a:rPr>
            </a:br>
            <a:r>
              <a:rPr lang="ru-RU" sz="2400" b="1" i="1" dirty="0" smtClean="0">
                <a:solidFill>
                  <a:srgbClr val="0070C0"/>
                </a:solidFill>
              </a:rPr>
              <a:t>как заревёт: </a:t>
            </a:r>
            <a:br>
              <a:rPr lang="ru-RU" sz="2400" b="1" i="1" dirty="0" smtClean="0">
                <a:solidFill>
                  <a:srgbClr val="0070C0"/>
                </a:solidFill>
              </a:rPr>
            </a:br>
            <a:r>
              <a:rPr lang="ru-RU" sz="2400" b="1" i="1" dirty="0" smtClean="0">
                <a:solidFill>
                  <a:srgbClr val="0070C0"/>
                </a:solidFill>
              </a:rPr>
              <a:t>«Вы пустите меня в теремок!» </a:t>
            </a:r>
            <a:endParaRPr lang="ru-RU" sz="2400" b="1" i="1" dirty="0">
              <a:solidFill>
                <a:srgbClr val="0070C0"/>
              </a:solidFill>
            </a:endParaRPr>
          </a:p>
        </p:txBody>
      </p:sp>
      <p:pic>
        <p:nvPicPr>
          <p:cNvPr id="5" name="Содержимое 4" descr="images (1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475656" y="3212976"/>
            <a:ext cx="1656184" cy="2999880"/>
          </a:xfrm>
        </p:spPr>
      </p:pic>
      <p:pic>
        <p:nvPicPr>
          <p:cNvPr id="6" name="Содержимое 5" descr="загружено.jpg"/>
          <p:cNvPicPr>
            <a:picLocks noGrp="1" noChangeAspect="1"/>
          </p:cNvPicPr>
          <p:nvPr>
            <p:ph sz="quarter" idx="13"/>
          </p:nvPr>
        </p:nvPicPr>
        <p:blipFill>
          <a:blip r:embed="rId3"/>
          <a:stretch>
            <a:fillRect/>
          </a:stretch>
        </p:blipFill>
        <p:spPr>
          <a:xfrm>
            <a:off x="4529576" y="2852936"/>
            <a:ext cx="3734676" cy="316835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загружено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8725" y="4558568"/>
            <a:ext cx="2476500" cy="1847850"/>
          </a:xfrm>
          <a:prstGeom prst="rect">
            <a:avLst/>
          </a:prstGeom>
        </p:spPr>
      </p:pic>
      <p:pic>
        <p:nvPicPr>
          <p:cNvPr id="7" name="Содержимое 6" descr="images (3)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179512" y="218983"/>
            <a:ext cx="6308669" cy="4143404"/>
          </a:xfrm>
        </p:spPr>
      </p:pic>
      <p:pic>
        <p:nvPicPr>
          <p:cNvPr id="8" name="Содержимое 7" descr="images (1).jpg"/>
          <p:cNvPicPr>
            <a:picLocks noGrp="1" noChangeAspect="1"/>
          </p:cNvPicPr>
          <p:nvPr>
            <p:ph sz="quarter" idx="13"/>
          </p:nvPr>
        </p:nvPicPr>
        <p:blipFill>
          <a:blip r:embed="rId4"/>
          <a:stretch>
            <a:fillRect/>
          </a:stretch>
        </p:blipFill>
        <p:spPr>
          <a:xfrm flipH="1">
            <a:off x="6833335" y="3236965"/>
            <a:ext cx="1817243" cy="2643206"/>
          </a:xfrm>
        </p:spPr>
      </p:pic>
      <p:pic>
        <p:nvPicPr>
          <p:cNvPr id="9" name="Рисунок 8" descr="загружено (5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53187">
            <a:off x="5661552" y="801585"/>
            <a:ext cx="3017541" cy="1571636"/>
          </a:xfrm>
          <a:prstGeom prst="rect">
            <a:avLst/>
          </a:prstGeom>
        </p:spPr>
      </p:pic>
      <p:pic>
        <p:nvPicPr>
          <p:cNvPr id="10" name="Рисунок 9" descr="загружено (1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07704" y="4410931"/>
            <a:ext cx="2143125" cy="2143125"/>
          </a:xfrm>
          <a:prstGeom prst="rect">
            <a:avLst/>
          </a:prstGeom>
        </p:spPr>
      </p:pic>
      <p:pic>
        <p:nvPicPr>
          <p:cNvPr id="11" name="Рисунок 10" descr="загружено (2)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7158" y="4640094"/>
            <a:ext cx="1262514" cy="188004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83568" y="620688"/>
            <a:ext cx="17876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Сосчитать всех</a:t>
            </a:r>
          </a:p>
          <a:p>
            <a:r>
              <a:rPr lang="ru-RU" dirty="0" smtClean="0"/>
              <a:t>зверей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87624" y="1268760"/>
            <a:ext cx="7499176" cy="2808312"/>
          </a:xfrm>
        </p:spPr>
        <p:txBody>
          <a:bodyPr/>
          <a:lstStyle/>
          <a:p>
            <a:r>
              <a:rPr lang="ru-RU" sz="7200" dirty="0" smtClean="0"/>
              <a:t>Конец!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Содержимое 7" descr="загружено (1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508104" y="3849827"/>
            <a:ext cx="2143125" cy="2143125"/>
          </a:xfrm>
        </p:spPr>
      </p:pic>
      <p:pic>
        <p:nvPicPr>
          <p:cNvPr id="7" name="Содержимое 6" descr="загружено.jpg"/>
          <p:cNvPicPr>
            <a:picLocks noGrp="1" noChangeAspect="1"/>
          </p:cNvPicPr>
          <p:nvPr>
            <p:ph sz="quarter" idx="13"/>
          </p:nvPr>
        </p:nvPicPr>
        <p:blipFill>
          <a:blip r:embed="rId3"/>
          <a:stretch>
            <a:fillRect/>
          </a:stretch>
        </p:blipFill>
        <p:spPr>
          <a:xfrm>
            <a:off x="4623076" y="500042"/>
            <a:ext cx="3957735" cy="3357586"/>
          </a:xfrm>
        </p:spPr>
      </p:pic>
      <p:sp>
        <p:nvSpPr>
          <p:cNvPr id="6" name="Прямоугольник 5"/>
          <p:cNvSpPr/>
          <p:nvPr/>
        </p:nvSpPr>
        <p:spPr>
          <a:xfrm>
            <a:off x="899592" y="980728"/>
            <a:ext cx="3462428" cy="40318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Стоит в поле Теремок.</a:t>
            </a:r>
            <a:b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Он не низок, не высок.</a:t>
            </a:r>
            <a:b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Как по полю мышка бежала,</a:t>
            </a:r>
            <a:b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Теремок увидала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загружено (1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 rot="21337850">
            <a:off x="298243" y="2721494"/>
            <a:ext cx="2143125" cy="2286001"/>
          </a:xfrm>
        </p:spPr>
      </p:pic>
      <p:pic>
        <p:nvPicPr>
          <p:cNvPr id="7" name="Содержимое 6" descr="загружено.jpg"/>
          <p:cNvPicPr>
            <a:picLocks noGrp="1" noChangeAspect="1"/>
          </p:cNvPicPr>
          <p:nvPr>
            <p:ph sz="quarter" idx="13"/>
          </p:nvPr>
        </p:nvPicPr>
        <p:blipFill>
          <a:blip r:embed="rId3"/>
          <a:stretch>
            <a:fillRect/>
          </a:stretch>
        </p:blipFill>
        <p:spPr>
          <a:xfrm>
            <a:off x="5995583" y="2214554"/>
            <a:ext cx="2829343" cy="2400303"/>
          </a:xfrm>
        </p:spPr>
      </p:pic>
      <p:sp>
        <p:nvSpPr>
          <p:cNvPr id="5" name="Прямоугольник 4"/>
          <p:cNvSpPr/>
          <p:nvPr/>
        </p:nvSpPr>
        <p:spPr>
          <a:xfrm>
            <a:off x="928662" y="428604"/>
            <a:ext cx="742955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По какой дорожке идти Мышке?</a:t>
            </a:r>
            <a:endParaRPr lang="ru-RU" sz="4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11760" y="4196375"/>
            <a:ext cx="3326403" cy="45676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59204" y="5733256"/>
            <a:ext cx="8168467" cy="41800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483768" y="2132856"/>
            <a:ext cx="3384376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987824" y="2564904"/>
            <a:ext cx="20521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Короткая синяя,</a:t>
            </a:r>
          </a:p>
          <a:p>
            <a:r>
              <a:rPr lang="ru-RU" dirty="0" smtClean="0"/>
              <a:t>Длинная красная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Сколько зверушек стало жить в Теремке?</a:t>
            </a:r>
            <a:endParaRPr lang="ru-RU" dirty="0"/>
          </a:p>
        </p:txBody>
      </p:sp>
      <p:pic>
        <p:nvPicPr>
          <p:cNvPr id="5" name="Содержимое 4" descr="загружено (1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595937" y="2791619"/>
            <a:ext cx="2143125" cy="2143125"/>
          </a:xfrm>
        </p:spPr>
      </p:pic>
      <p:pic>
        <p:nvPicPr>
          <p:cNvPr id="6" name="Содержимое 5" descr="загружено.jpg"/>
          <p:cNvPicPr>
            <a:picLocks noGrp="1" noChangeAspect="1"/>
          </p:cNvPicPr>
          <p:nvPr>
            <p:ph sz="quarter" idx="13"/>
          </p:nvPr>
        </p:nvPicPr>
        <p:blipFill>
          <a:blip r:embed="rId3"/>
          <a:stretch>
            <a:fillRect/>
          </a:stretch>
        </p:blipFill>
        <p:spPr>
          <a:xfrm>
            <a:off x="3428992" y="1428736"/>
            <a:ext cx="5056888" cy="429006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загружено (2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339752" y="3861048"/>
            <a:ext cx="1752600" cy="2609850"/>
          </a:xfrm>
        </p:spPr>
      </p:pic>
      <p:pic>
        <p:nvPicPr>
          <p:cNvPr id="6" name="Содержимое 5" descr="загружено.jpg"/>
          <p:cNvPicPr>
            <a:picLocks noGrp="1" noChangeAspect="1"/>
          </p:cNvPicPr>
          <p:nvPr>
            <p:ph sz="quarter" idx="13"/>
          </p:nvPr>
        </p:nvPicPr>
        <p:blipFill>
          <a:blip r:embed="rId3"/>
          <a:stretch>
            <a:fillRect/>
          </a:stretch>
        </p:blipFill>
        <p:spPr>
          <a:xfrm>
            <a:off x="4704308" y="836712"/>
            <a:ext cx="4159070" cy="3528392"/>
          </a:xfrm>
        </p:spPr>
      </p:pic>
      <p:sp>
        <p:nvSpPr>
          <p:cNvPr id="7" name="Прямоугольник 6"/>
          <p:cNvSpPr/>
          <p:nvPr/>
        </p:nvSpPr>
        <p:spPr>
          <a:xfrm>
            <a:off x="642910" y="571480"/>
            <a:ext cx="4000528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Лягушка скачет по болоту.</a:t>
            </a:r>
          </a:p>
          <a:p>
            <a:pPr algn="ctr"/>
            <a:r>
              <a:rPr lang="ru-RU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 теремке ей жить охота!</a:t>
            </a:r>
            <a:endParaRPr lang="ru-RU" sz="3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Волшебные бусы</a:t>
            </a:r>
            <a:endParaRPr lang="ru-RU" sz="5400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загружено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2357430"/>
            <a:ext cx="2428892" cy="3616938"/>
          </a:xfrm>
        </p:spPr>
      </p:pic>
      <p:sp>
        <p:nvSpPr>
          <p:cNvPr id="5" name="Прямоугольник 4"/>
          <p:cNvSpPr/>
          <p:nvPr/>
        </p:nvSpPr>
        <p:spPr>
          <a:xfrm>
            <a:off x="3143240" y="1857364"/>
            <a:ext cx="1071570" cy="107157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000496" y="3000372"/>
            <a:ext cx="1285884" cy="128588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5143504" y="3500438"/>
            <a:ext cx="1285884" cy="1285884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7286644" y="1714488"/>
            <a:ext cx="1643074" cy="857256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572264" y="2928934"/>
            <a:ext cx="857256" cy="142876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6200000" flipH="1">
            <a:off x="3623480" y="3020199"/>
            <a:ext cx="504000" cy="321471"/>
          </a:xfrm>
          <a:prstGeom prst="line">
            <a:avLst/>
          </a:prstGeom>
          <a:ln w="444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000628" y="4214818"/>
            <a:ext cx="357190" cy="142876"/>
          </a:xfrm>
          <a:prstGeom prst="line">
            <a:avLst/>
          </a:prstGeom>
          <a:ln w="444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6215076" y="4071942"/>
            <a:ext cx="357188" cy="214316"/>
          </a:xfrm>
          <a:prstGeom prst="line">
            <a:avLst/>
          </a:prstGeom>
          <a:ln w="444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endCxn id="9" idx="3"/>
          </p:cNvCxnSpPr>
          <p:nvPr/>
        </p:nvCxnSpPr>
        <p:spPr>
          <a:xfrm rot="5400000">
            <a:off x="7286646" y="2714619"/>
            <a:ext cx="1071569" cy="785820"/>
          </a:xfrm>
          <a:prstGeom prst="line">
            <a:avLst/>
          </a:prstGeom>
          <a:ln w="444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олилиния 24"/>
          <p:cNvSpPr/>
          <p:nvPr/>
        </p:nvSpPr>
        <p:spPr>
          <a:xfrm>
            <a:off x="2714612" y="1571612"/>
            <a:ext cx="691996" cy="335799"/>
          </a:xfrm>
          <a:custGeom>
            <a:avLst/>
            <a:gdLst>
              <a:gd name="connsiteX0" fmla="*/ 689317 w 691996"/>
              <a:gd name="connsiteY0" fmla="*/ 310075 h 335799"/>
              <a:gd name="connsiteX1" fmla="*/ 661181 w 691996"/>
              <a:gd name="connsiteY1" fmla="*/ 267872 h 335799"/>
              <a:gd name="connsiteX2" fmla="*/ 576775 w 691996"/>
              <a:gd name="connsiteY2" fmla="*/ 197533 h 335799"/>
              <a:gd name="connsiteX3" fmla="*/ 548640 w 691996"/>
              <a:gd name="connsiteY3" fmla="*/ 155330 h 335799"/>
              <a:gd name="connsiteX4" fmla="*/ 520504 w 691996"/>
              <a:gd name="connsiteY4" fmla="*/ 127195 h 335799"/>
              <a:gd name="connsiteX5" fmla="*/ 492369 w 691996"/>
              <a:gd name="connsiteY5" fmla="*/ 84992 h 335799"/>
              <a:gd name="connsiteX6" fmla="*/ 407963 w 691996"/>
              <a:gd name="connsiteY6" fmla="*/ 56856 h 335799"/>
              <a:gd name="connsiteX7" fmla="*/ 295421 w 691996"/>
              <a:gd name="connsiteY7" fmla="*/ 28721 h 335799"/>
              <a:gd name="connsiteX8" fmla="*/ 253218 w 691996"/>
              <a:gd name="connsiteY8" fmla="*/ 14653 h 335799"/>
              <a:gd name="connsiteX9" fmla="*/ 0 w 691996"/>
              <a:gd name="connsiteY9" fmla="*/ 585 h 335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91996" h="335799">
                <a:moveTo>
                  <a:pt x="689317" y="310075"/>
                </a:moveTo>
                <a:cubicBezTo>
                  <a:pt x="679938" y="296007"/>
                  <a:pt x="673136" y="279827"/>
                  <a:pt x="661181" y="267872"/>
                </a:cubicBezTo>
                <a:cubicBezTo>
                  <a:pt x="550531" y="157222"/>
                  <a:pt x="691996" y="335799"/>
                  <a:pt x="576775" y="197533"/>
                </a:cubicBezTo>
                <a:cubicBezTo>
                  <a:pt x="565951" y="184545"/>
                  <a:pt x="559202" y="168532"/>
                  <a:pt x="548640" y="155330"/>
                </a:cubicBezTo>
                <a:cubicBezTo>
                  <a:pt x="540354" y="144973"/>
                  <a:pt x="528790" y="137552"/>
                  <a:pt x="520504" y="127195"/>
                </a:cubicBezTo>
                <a:cubicBezTo>
                  <a:pt x="509942" y="113993"/>
                  <a:pt x="506706" y="93953"/>
                  <a:pt x="492369" y="84992"/>
                </a:cubicBezTo>
                <a:cubicBezTo>
                  <a:pt x="467220" y="69274"/>
                  <a:pt x="436735" y="64049"/>
                  <a:pt x="407963" y="56856"/>
                </a:cubicBezTo>
                <a:cubicBezTo>
                  <a:pt x="370449" y="47478"/>
                  <a:pt x="332105" y="40949"/>
                  <a:pt x="295421" y="28721"/>
                </a:cubicBezTo>
                <a:cubicBezTo>
                  <a:pt x="281353" y="24032"/>
                  <a:pt x="267965" y="16205"/>
                  <a:pt x="253218" y="14653"/>
                </a:cubicBezTo>
                <a:cubicBezTo>
                  <a:pt x="114017" y="0"/>
                  <a:pt x="91427" y="585"/>
                  <a:pt x="0" y="585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 flipH="1">
            <a:off x="8429652" y="1500174"/>
            <a:ext cx="500066" cy="285751"/>
          </a:xfrm>
          <a:custGeom>
            <a:avLst/>
            <a:gdLst>
              <a:gd name="connsiteX0" fmla="*/ 689317 w 691996"/>
              <a:gd name="connsiteY0" fmla="*/ 310075 h 335799"/>
              <a:gd name="connsiteX1" fmla="*/ 661181 w 691996"/>
              <a:gd name="connsiteY1" fmla="*/ 267872 h 335799"/>
              <a:gd name="connsiteX2" fmla="*/ 576775 w 691996"/>
              <a:gd name="connsiteY2" fmla="*/ 197533 h 335799"/>
              <a:gd name="connsiteX3" fmla="*/ 548640 w 691996"/>
              <a:gd name="connsiteY3" fmla="*/ 155330 h 335799"/>
              <a:gd name="connsiteX4" fmla="*/ 520504 w 691996"/>
              <a:gd name="connsiteY4" fmla="*/ 127195 h 335799"/>
              <a:gd name="connsiteX5" fmla="*/ 492369 w 691996"/>
              <a:gd name="connsiteY5" fmla="*/ 84992 h 335799"/>
              <a:gd name="connsiteX6" fmla="*/ 407963 w 691996"/>
              <a:gd name="connsiteY6" fmla="*/ 56856 h 335799"/>
              <a:gd name="connsiteX7" fmla="*/ 295421 w 691996"/>
              <a:gd name="connsiteY7" fmla="*/ 28721 h 335799"/>
              <a:gd name="connsiteX8" fmla="*/ 253218 w 691996"/>
              <a:gd name="connsiteY8" fmla="*/ 14653 h 335799"/>
              <a:gd name="connsiteX9" fmla="*/ 0 w 691996"/>
              <a:gd name="connsiteY9" fmla="*/ 585 h 335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91996" h="335799">
                <a:moveTo>
                  <a:pt x="689317" y="310075"/>
                </a:moveTo>
                <a:cubicBezTo>
                  <a:pt x="679938" y="296007"/>
                  <a:pt x="673136" y="279827"/>
                  <a:pt x="661181" y="267872"/>
                </a:cubicBezTo>
                <a:cubicBezTo>
                  <a:pt x="550531" y="157222"/>
                  <a:pt x="691996" y="335799"/>
                  <a:pt x="576775" y="197533"/>
                </a:cubicBezTo>
                <a:cubicBezTo>
                  <a:pt x="565951" y="184545"/>
                  <a:pt x="559202" y="168532"/>
                  <a:pt x="548640" y="155330"/>
                </a:cubicBezTo>
                <a:cubicBezTo>
                  <a:pt x="540354" y="144973"/>
                  <a:pt x="528790" y="137552"/>
                  <a:pt x="520504" y="127195"/>
                </a:cubicBezTo>
                <a:cubicBezTo>
                  <a:pt x="509942" y="113993"/>
                  <a:pt x="506706" y="93953"/>
                  <a:pt x="492369" y="84992"/>
                </a:cubicBezTo>
                <a:cubicBezTo>
                  <a:pt x="467220" y="69274"/>
                  <a:pt x="436735" y="64049"/>
                  <a:pt x="407963" y="56856"/>
                </a:cubicBezTo>
                <a:cubicBezTo>
                  <a:pt x="370449" y="47478"/>
                  <a:pt x="332105" y="40949"/>
                  <a:pt x="295421" y="28721"/>
                </a:cubicBezTo>
                <a:cubicBezTo>
                  <a:pt x="281353" y="24032"/>
                  <a:pt x="267965" y="16205"/>
                  <a:pt x="253218" y="14653"/>
                </a:cubicBezTo>
                <a:cubicBezTo>
                  <a:pt x="114017" y="0"/>
                  <a:pt x="91427" y="585"/>
                  <a:pt x="0" y="585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4000496" y="5373216"/>
            <a:ext cx="4027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Назвать фигуры и какого они цвета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Сколько зверушек стало жить в Теремке?</a:t>
            </a:r>
            <a:endParaRPr lang="ru-RU" dirty="0"/>
          </a:p>
        </p:txBody>
      </p:sp>
      <p:pic>
        <p:nvPicPr>
          <p:cNvPr id="5" name="Содержимое 4" descr="загружено (2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971600" y="2213448"/>
            <a:ext cx="1752600" cy="2609850"/>
          </a:xfrm>
        </p:spPr>
      </p:pic>
      <p:pic>
        <p:nvPicPr>
          <p:cNvPr id="6" name="Содержимое 5" descr="загружено (1).jpg"/>
          <p:cNvPicPr>
            <a:picLocks noGrp="1" noChangeAspect="1"/>
          </p:cNvPicPr>
          <p:nvPr>
            <p:ph sz="quarter" idx="13"/>
          </p:nvPr>
        </p:nvPicPr>
        <p:blipFill>
          <a:blip r:embed="rId3"/>
          <a:stretch>
            <a:fillRect/>
          </a:stretch>
        </p:blipFill>
        <p:spPr>
          <a:xfrm>
            <a:off x="2987824" y="4221088"/>
            <a:ext cx="2143125" cy="2143125"/>
          </a:xfrm>
        </p:spPr>
      </p:pic>
      <p:pic>
        <p:nvPicPr>
          <p:cNvPr id="7" name="Рисунок 6" descr="загружено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79165" y="1484784"/>
            <a:ext cx="3957734" cy="33575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01014" cy="114300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Выбежал на опушку зайчишка…</a:t>
            </a:r>
            <a:endParaRPr lang="ru-RU" sz="4000" b="1" dirty="0">
              <a:solidFill>
                <a:srgbClr val="FF0000"/>
              </a:solidFill>
            </a:endParaRPr>
          </a:p>
        </p:txBody>
      </p:sp>
      <p:pic>
        <p:nvPicPr>
          <p:cNvPr id="5" name="Содержимое 4" descr="загружено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355976" y="2060848"/>
            <a:ext cx="4074192" cy="3456384"/>
          </a:xfrm>
        </p:spPr>
      </p:pic>
      <p:pic>
        <p:nvPicPr>
          <p:cNvPr id="6" name="Содержимое 5" descr="загружено (3).jpg"/>
          <p:cNvPicPr>
            <a:picLocks noGrp="1" noChangeAspect="1"/>
          </p:cNvPicPr>
          <p:nvPr>
            <p:ph sz="quarter" idx="13"/>
          </p:nvPr>
        </p:nvPicPr>
        <p:blipFill>
          <a:blip r:embed="rId3"/>
          <a:stretch>
            <a:fillRect/>
          </a:stretch>
        </p:blipFill>
        <p:spPr>
          <a:xfrm>
            <a:off x="1147762" y="2939256"/>
            <a:ext cx="2476500" cy="18478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17</TotalTime>
  <Words>172</Words>
  <Application>Microsoft Office PowerPoint</Application>
  <PresentationFormat>Экран (4:3)</PresentationFormat>
  <Paragraphs>41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Исполнительная</vt:lpstr>
      <vt:lpstr>Презентация PowerPoint</vt:lpstr>
      <vt:lpstr>Цели:  1. Закреплять счет в пределах 5; понятия «короче», «длиннее»; геометрические фигуры (круг, квадрат, треугольник, овал, прямоугольник). 2. Развивать мышление,  зрительную память, внимание, счетные умения. 3. Воспитывать дружелюбие, доброту, отзывчивость. </vt:lpstr>
      <vt:lpstr>Презентация PowerPoint</vt:lpstr>
      <vt:lpstr>Презентация PowerPoint</vt:lpstr>
      <vt:lpstr>Сколько зверушек стало жить в Теремке?</vt:lpstr>
      <vt:lpstr>Презентация PowerPoint</vt:lpstr>
      <vt:lpstr>Волшебные бусы</vt:lpstr>
      <vt:lpstr>Сколько зверушек стало жить в Теремке?</vt:lpstr>
      <vt:lpstr>Выбежал на опушку зайчишка…</vt:lpstr>
      <vt:lpstr>Презентация PowerPoint</vt:lpstr>
      <vt:lpstr>Презентация PowerPoint</vt:lpstr>
      <vt:lpstr>Презентация PowerPoint</vt:lpstr>
      <vt:lpstr>Физкультминутка   Зайчикам не будет скучно, Сделаем зарядку дружно? Вправо, влево повернись, наклонись и поднимись. Лапки кверху, лапки в бок И на месте скок-скок - скок. А теперь бежим вприпрыжку, Молодцы, мои зайчишки! Замедляйте детки шаг, Шаг на месте, стой! Вот так!</vt:lpstr>
      <vt:lpstr>Сколько зверушек стало жить в Теремке?</vt:lpstr>
      <vt:lpstr>  Тише, тише не шумите,  Кто-то к нам идет сюда!  Ну, конечно же, лиса!</vt:lpstr>
      <vt:lpstr>Решила лисичка украсить теремок разноцветными флажками</vt:lpstr>
      <vt:lpstr>Презентация PowerPoint</vt:lpstr>
      <vt:lpstr>Презентация PowerPoint</vt:lpstr>
      <vt:lpstr>Презентация PowerPoint</vt:lpstr>
      <vt:lpstr>Презентация PowerPoint</vt:lpstr>
      <vt:lpstr>Сколько зверушек стало жить в Теремке?</vt:lpstr>
      <vt:lpstr>А по лесу уж медведь идёт.  Вдруг увидел теремок –  как заревёт:  «Вы пустите меня в теремок!» </vt:lpstr>
      <vt:lpstr>Презентация PowerPoint</vt:lpstr>
      <vt:lpstr>Конец!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Евгения</dc:creator>
  <cp:lastModifiedBy>Пользователь Windows</cp:lastModifiedBy>
  <cp:revision>32</cp:revision>
  <dcterms:created xsi:type="dcterms:W3CDTF">2014-03-16T16:05:37Z</dcterms:created>
  <dcterms:modified xsi:type="dcterms:W3CDTF">2020-04-27T12:52:47Z</dcterms:modified>
</cp:coreProperties>
</file>