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3" r:id="rId3"/>
    <p:sldId id="291" r:id="rId4"/>
    <p:sldId id="295" r:id="rId5"/>
    <p:sldId id="297" r:id="rId6"/>
    <p:sldId id="299" r:id="rId7"/>
    <p:sldId id="300" r:id="rId8"/>
    <p:sldId id="284" r:id="rId9"/>
    <p:sldId id="321" r:id="rId10"/>
    <p:sldId id="320" r:id="rId11"/>
    <p:sldId id="268" r:id="rId12"/>
    <p:sldId id="261" r:id="rId13"/>
    <p:sldId id="266" r:id="rId14"/>
    <p:sldId id="318" r:id="rId15"/>
    <p:sldId id="304" r:id="rId16"/>
    <p:sldId id="315" r:id="rId17"/>
    <p:sldId id="292" r:id="rId18"/>
    <p:sldId id="308" r:id="rId19"/>
    <p:sldId id="276" r:id="rId20"/>
    <p:sldId id="272" r:id="rId21"/>
    <p:sldId id="274" r:id="rId22"/>
    <p:sldId id="275" r:id="rId23"/>
    <p:sldId id="277" r:id="rId24"/>
    <p:sldId id="309" r:id="rId25"/>
    <p:sldId id="310" r:id="rId26"/>
    <p:sldId id="311" r:id="rId27"/>
    <p:sldId id="323" r:id="rId28"/>
    <p:sldId id="324" r:id="rId29"/>
    <p:sldId id="325" r:id="rId30"/>
    <p:sldId id="326" r:id="rId31"/>
    <p:sldId id="32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FF0000"/>
    <a:srgbClr val="6699FF"/>
    <a:srgbClr val="00FF00"/>
    <a:srgbClr val="FF0066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89326" autoAdjust="0"/>
  </p:normalViewPr>
  <p:slideViewPr>
    <p:cSldViewPr>
      <p:cViewPr>
        <p:scale>
          <a:sx n="60" d="100"/>
          <a:sy n="60" d="100"/>
        </p:scale>
        <p:origin x="-160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2FBC0F-E948-4E01-BC77-CA8783DFA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7678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8C0BA-EEEC-4764-AFFD-FDB777533EC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1FA36D-A06B-4711-BCC5-479AAC3627F8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D0478-B121-4268-BAE9-90E44FFFA688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FBC0F-E948-4E01-BC77-CA8783DFA53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52D3-D1AB-4D28-8175-F2FCF68C1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D46E3-3FC4-4996-8D50-A55138D69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FED2A-6604-4505-84DE-53D62C942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544A0-840F-46CF-B266-B23A5C6F1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492E6-81BB-4650-B231-FED046DED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B9CE6-7D45-423D-83A4-200E4C8B3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89937-1E8A-4E06-866E-F6E5AE32C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6CAA-8BF2-4DF5-BB85-4A2EAE810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01825-D4AA-4F76-B62A-755A876C8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7E3E-F2A7-4FF0-AB17-1897782A7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25737-658B-4EF3-9BAB-F29A31A6A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93CB6C8-0BCF-4B97-B88E-C932DEA4A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пейз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971600" y="186606"/>
            <a:ext cx="77771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</a:rPr>
              <a:t>Россия-огромная</a:t>
            </a:r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</a:rPr>
              <a:t> страна </a:t>
            </a:r>
            <a:endParaRPr lang="ru-R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12160" y="4653136"/>
            <a:ext cx="2880320" cy="1473027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     Выполнила воспитатель детского сада №11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err="1" smtClean="0">
                <a:solidFill>
                  <a:schemeClr val="accent1"/>
                </a:solidFill>
              </a:rPr>
              <a:t>Лохтина</a:t>
            </a:r>
            <a:r>
              <a:rPr lang="ru-RU" sz="2000" dirty="0" smtClean="0">
                <a:solidFill>
                  <a:schemeClr val="accent1"/>
                </a:solidFill>
              </a:rPr>
              <a:t> Валерия Сергеевна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 России В.В.Путин</a:t>
            </a:r>
          </a:p>
        </p:txBody>
      </p:sp>
      <p:pic>
        <p:nvPicPr>
          <p:cNvPr id="9219" name="Picture 7" descr="putin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4105275" cy="5040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648"/>
            <a:ext cx="9144000" cy="4525963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Наша Родина – Россия.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Страна, в которой мы родились, живём.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Родина у каждого человека одна!</a:t>
            </a:r>
          </a:p>
          <a:p>
            <a:pPr algn="ctr" eaLnBrk="1" hangingPunct="1">
              <a:buFontTx/>
              <a:buNone/>
            </a:pPr>
            <a:endParaRPr lang="ru-RU" sz="4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Как называется столица России?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Картинка 36 из 2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71600" y="548680"/>
            <a:ext cx="698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Москва – столица России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331640" y="1196752"/>
            <a:ext cx="51133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– это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площадь</a:t>
            </a:r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– это башни Кремля,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– это сердце России,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Которое любит </a:t>
            </a:r>
            <a:r>
              <a:rPr lang="ru-RU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тебя.</a:t>
            </a:r>
            <a:endParaRPr lang="ru-RU" sz="2400" b="1" dirty="0">
              <a:solidFill>
                <a:schemeClr val="accent4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Символы России</a:t>
            </a:r>
          </a:p>
        </p:txBody>
      </p:sp>
      <p:pic>
        <p:nvPicPr>
          <p:cNvPr id="4" name="Picture 3" descr="C:\Documents and Settings\Admin\Рабочий стол\j0400812-1213084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2952750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Admin\Рабочий стол\9785714009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4633" y="2924944"/>
            <a:ext cx="2592387" cy="273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Documents and Settings\Admin\Рабочий стол\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7383" y="2924944"/>
            <a:ext cx="2376487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95536" y="1412776"/>
            <a:ext cx="82089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относится к символам России?</a:t>
            </a:r>
          </a:p>
        </p:txBody>
      </p:sp>
      <p:pic>
        <p:nvPicPr>
          <p:cNvPr id="7" name="Picture 2" descr="C:\Documents and Settings\Admin\Рабочий стол\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928934"/>
            <a:ext cx="2376487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Герб России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У России величавой</a:t>
            </a:r>
          </a:p>
          <a:p>
            <a:pPr>
              <a:buNone/>
            </a:pPr>
            <a:r>
              <a:rPr lang="ru-RU" sz="2400" b="1" dirty="0" smtClean="0"/>
              <a:t>На гербе орёл двуглавый,</a:t>
            </a:r>
          </a:p>
          <a:p>
            <a:pPr>
              <a:buNone/>
            </a:pPr>
            <a:r>
              <a:rPr lang="ru-RU" sz="2400" b="1" dirty="0" smtClean="0"/>
              <a:t>Чтоб на запад на восток</a:t>
            </a:r>
          </a:p>
          <a:p>
            <a:pPr>
              <a:buNone/>
            </a:pPr>
            <a:r>
              <a:rPr lang="ru-RU" sz="2400" b="1" dirty="0" smtClean="0"/>
              <a:t>Он смотреть бы сразу мог.</a:t>
            </a:r>
          </a:p>
          <a:p>
            <a:pPr>
              <a:buNone/>
            </a:pPr>
            <a:r>
              <a:rPr lang="ru-RU" sz="2400" b="1" dirty="0" smtClean="0"/>
              <a:t>Сильный, мудрый он и гордый.</a:t>
            </a:r>
          </a:p>
          <a:p>
            <a:pPr>
              <a:buNone/>
            </a:pPr>
            <a:r>
              <a:rPr lang="ru-RU" sz="2400" b="1" dirty="0" smtClean="0"/>
              <a:t>Он – России дух свободный.</a:t>
            </a:r>
            <a:endParaRPr lang="ru-RU" sz="2400" b="1" dirty="0"/>
          </a:p>
        </p:txBody>
      </p:sp>
      <p:pic>
        <p:nvPicPr>
          <p:cNvPr id="7" name="Picture 2" descr="C:\Documents and Settings\Admin\Рабочий стол\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786214" cy="4685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Флаг России.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1"/>
            <a:ext cx="8186766" cy="242889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/>
              <a:t>Белый цвет – берёзка.</a:t>
            </a:r>
          </a:p>
          <a:p>
            <a:pPr>
              <a:buNone/>
            </a:pPr>
            <a:r>
              <a:rPr lang="ru-RU" sz="2400" b="1" i="1" dirty="0" smtClean="0"/>
              <a:t>Синий - неба цвет.</a:t>
            </a:r>
          </a:p>
          <a:p>
            <a:pPr>
              <a:buNone/>
            </a:pPr>
            <a:r>
              <a:rPr lang="ru-RU" sz="2400" b="1" i="1" dirty="0" smtClean="0"/>
              <a:t>Красная полоска-</a:t>
            </a:r>
          </a:p>
          <a:p>
            <a:pPr>
              <a:buNone/>
            </a:pPr>
            <a:r>
              <a:rPr lang="ru-RU" sz="2400" b="1" i="1" dirty="0" smtClean="0"/>
              <a:t>Солнечный рассвет</a:t>
            </a:r>
            <a:r>
              <a:rPr lang="ru-RU" sz="2800" b="1" i="1" dirty="0" smtClean="0"/>
              <a:t>.</a:t>
            </a:r>
          </a:p>
          <a:p>
            <a:endParaRPr lang="ru-RU" dirty="0"/>
          </a:p>
        </p:txBody>
      </p:sp>
      <p:pic>
        <p:nvPicPr>
          <p:cNvPr id="8" name="Picture 3" descr="C:\Documents and Settings\Admin\Рабочий стол\j0400812-1213084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853829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286380" y="1571612"/>
            <a:ext cx="3400420" cy="2928957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143504" y="1857364"/>
            <a:ext cx="3543296" cy="4268799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Он звучит торжественно,</a:t>
            </a:r>
            <a:b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Все встают приветственно.</a:t>
            </a:r>
            <a:b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Песню главную страны</a:t>
            </a:r>
            <a:b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Уважать мы все должны!</a:t>
            </a:r>
            <a:r>
              <a:rPr lang="ru-RU" sz="2800" dirty="0" smtClean="0">
                <a:solidFill>
                  <a:srgbClr val="C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(Гимн)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44" y="285728"/>
            <a:ext cx="81439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Гимн  России- торжественное музыкальное произведение, символ государства.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daha\Desktop\Новая папка\29108_792600576c35d630bdc0e30962fe74cc.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651333"/>
            <a:ext cx="5072098" cy="477806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20334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Ребята, еще у нашей Родины есть другие символы, по которым ее узнают во всем мире.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8501122" cy="516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8460665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</a:rPr>
              <a:t>Национальная игрушка России?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Матрешка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Ростом разные подружки,</a:t>
            </a:r>
          </a:p>
          <a:p>
            <a:pPr algn="ctr">
              <a:buFontTx/>
              <a:buNone/>
            </a:pPr>
            <a:r>
              <a:rPr lang="ru-RU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похожи друг на дружку,</a:t>
            </a:r>
          </a:p>
          <a:p>
            <a:pPr algn="ctr">
              <a:buFontTx/>
              <a:buNone/>
            </a:pPr>
            <a:r>
              <a:rPr lang="ru-RU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они сидят друг в дружке, </a:t>
            </a:r>
          </a:p>
          <a:p>
            <a:pPr algn="ctr">
              <a:buFontTx/>
              <a:buNone/>
            </a:pPr>
            <a:r>
              <a:rPr lang="ru-RU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этой молодице</a:t>
            </a:r>
          </a:p>
          <a:p>
            <a:pPr algn="ctr">
              <a:buFontTx/>
              <a:buNone/>
            </a:pPr>
            <a:r>
              <a:rPr lang="ru-RU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Прячутся сестрицы.</a:t>
            </a:r>
          </a:p>
          <a:p>
            <a:pPr algn="ctr">
              <a:buFontTx/>
              <a:buNone/>
            </a:pPr>
            <a:r>
              <a:rPr lang="ru-RU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Каждая сестрица –	</a:t>
            </a:r>
          </a:p>
          <a:p>
            <a:pPr algn="ctr">
              <a:buFontTx/>
              <a:buNone/>
            </a:pPr>
            <a:r>
              <a:rPr lang="ru-RU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меньшей – темница</a:t>
            </a:r>
            <a:endParaRPr lang="ru-RU" sz="2600" dirty="0"/>
          </a:p>
        </p:txBody>
      </p:sp>
      <p:pic>
        <p:nvPicPr>
          <p:cNvPr id="5" name="Picture 10" descr="http://www.goldengrail.ru/i/big/6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4286280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НАРОДНО-ДЕКОРАТИВНОЕ </a:t>
            </a:r>
          </a:p>
          <a:p>
            <a:pPr algn="ctr">
              <a:buFontTx/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</a:p>
          <a:p>
            <a:pPr algn="ctr">
              <a:buFontTx/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(загадки)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Россия - это огромная </a:t>
            </a: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страна!</a:t>
            </a:r>
            <a:endParaRPr lang="ru-RU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Одна из самых больших в </a:t>
            </a: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мире.</a:t>
            </a:r>
            <a:endParaRPr lang="ru-RU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000" dirty="0">
                <a:solidFill>
                  <a:srgbClr val="0000FF"/>
                </a:solidFill>
              </a:rPr>
              <a:t>Когда на одном конце нашей страны люди ложатся спать, на другом начинается утро. На одном конце нашей страны может идти снег, а на другом – припекать солнышко. Чтобы добраться с одного конца на другой на поезде надо ехать 7 дней – неделю, а на самолете лететь почти </a:t>
            </a:r>
            <a:r>
              <a:rPr lang="ru-RU" sz="2000" dirty="0" smtClean="0">
                <a:solidFill>
                  <a:srgbClr val="0000FF"/>
                </a:solidFill>
              </a:rPr>
              <a:t>сутки.</a:t>
            </a:r>
            <a:endParaRPr lang="ru-RU" dirty="0"/>
          </a:p>
          <a:p>
            <a:endParaRPr lang="ru-RU" dirty="0"/>
          </a:p>
        </p:txBody>
      </p:sp>
      <p:pic>
        <p:nvPicPr>
          <p:cNvPr id="32770" name="Picture 2" descr="http://bigkarta.ru/russia/russia-obla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01108"/>
            <a:ext cx="7272808" cy="41682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00562" y="857233"/>
            <a:ext cx="4197350" cy="392909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игрушки не простые,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волшебно расписные,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Белоснежны, как березки,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Кружочки, клеточки, полоски –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Простой, казалось бы узор,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 отвести не в силах взор. </a:t>
            </a:r>
          </a:p>
        </p:txBody>
      </p:sp>
      <p:pic>
        <p:nvPicPr>
          <p:cNvPr id="4" name="Picture 6" descr="http://900igr.net/datai/iskusstvo/Dymkovskaja-igrushka.files/0010-014-Kumushki-na-lavoch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4071966" cy="5587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5796136" y="5373216"/>
            <a:ext cx="2976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Дымковская игрушка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153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929190" y="714356"/>
            <a:ext cx="3767954" cy="508036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Снежно 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белая посуда, расскажи-ка: ты откуда?</a:t>
            </a:r>
          </a:p>
          <a:p>
            <a:pPr algn="ctr">
              <a:buFontTx/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Видно, с севера пришла и цветами расцвела:</a:t>
            </a:r>
          </a:p>
          <a:p>
            <a:pPr algn="ctr">
              <a:buFontTx/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Голубыми, синими, нежными, красивыми. </a:t>
            </a:r>
          </a:p>
        </p:txBody>
      </p:sp>
      <p:pic>
        <p:nvPicPr>
          <p:cNvPr id="4" name="Picture 12" descr="http://semyonfilippov.net/ru/gallery/2d-works/2011/gzh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643470" cy="5724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6732240" y="5589240"/>
            <a:ext cx="10029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Гжель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174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5000628" y="428604"/>
            <a:ext cx="3697284" cy="4789509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Чудо -  роспись - как ее нам не знать.</a:t>
            </a:r>
          </a:p>
          <a:p>
            <a:pPr algn="ctr"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Здесь и жаркие кони, молодецкая стать.</a:t>
            </a:r>
          </a:p>
          <a:p>
            <a:pPr algn="ctr"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Здесь такие букеты, что нельзя описать.</a:t>
            </a:r>
          </a:p>
          <a:p>
            <a:pPr algn="ctr"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Здесь такие сюжеты, что ни в сказке сказать.</a:t>
            </a:r>
          </a:p>
          <a:p>
            <a:pPr algn="ctr"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Желтый вечер, черный конь,</a:t>
            </a:r>
          </a:p>
          <a:p>
            <a:pPr algn="ctr"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купавки, как огонь,</a:t>
            </a:r>
          </a:p>
          <a:p>
            <a:pPr algn="ctr"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Птицы смотрят из ларца –</a:t>
            </a:r>
          </a:p>
          <a:p>
            <a:pPr algn="ctr"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Чудо-роспись ……Городца!</a:t>
            </a:r>
          </a:p>
          <a:p>
            <a:endParaRPr lang="ru-RU" sz="2400" dirty="0" smtClean="0"/>
          </a:p>
        </p:txBody>
      </p:sp>
      <p:pic>
        <p:nvPicPr>
          <p:cNvPr id="4" name="Picture 16" descr="http://s013.radikal.ru/i325/1011/0f/661d1c6ce5ca.jpg"/>
          <p:cNvPicPr>
            <a:picLocks noChangeAspect="1" noChangeArrowheads="1"/>
          </p:cNvPicPr>
          <p:nvPr/>
        </p:nvPicPr>
        <p:blipFill>
          <a:blip r:embed="rId2" cstate="print"/>
          <a:srcRect l="8894" t="8435" r="9789" b="6866"/>
          <a:stretch>
            <a:fillRect/>
          </a:stretch>
        </p:blipFill>
        <p:spPr bwMode="auto">
          <a:xfrm>
            <a:off x="285720" y="642918"/>
            <a:ext cx="4714908" cy="578647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Юлия\Desktop\xocfhcbgf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642627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8064" y="2924944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Какое дерево является символом России?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Цветок- символ России?</a:t>
            </a:r>
            <a:endParaRPr lang="ru-RU" dirty="0"/>
          </a:p>
        </p:txBody>
      </p:sp>
      <p:pic>
        <p:nvPicPr>
          <p:cNvPr id="1027" name="Picture 3" descr="C:\Users\daha\Desktop\Новая папка\29108_be09cf3f830e8f3b8f0c91cebb7e0ef4.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142984"/>
            <a:ext cx="5467360" cy="464347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57158" y="1643050"/>
            <a:ext cx="3114668" cy="4525963"/>
          </a:xfrm>
        </p:spPr>
        <p:txBody>
          <a:bodyPr/>
          <a:lstStyle/>
          <a:p>
            <a:pPr>
              <a:buNone/>
            </a:pPr>
            <a:r>
              <a:rPr lang="ru-RU" sz="3200" i="1" dirty="0" smtClean="0"/>
              <a:t>Белоснежная ромашка.</a:t>
            </a:r>
          </a:p>
          <a:p>
            <a:pPr>
              <a:buNone/>
            </a:pPr>
            <a:r>
              <a:rPr lang="ru-RU" sz="2400" dirty="0" smtClean="0"/>
              <a:t> Ромашковое поле,</a:t>
            </a:r>
          </a:p>
          <a:p>
            <a:pPr>
              <a:buNone/>
            </a:pPr>
            <a:r>
              <a:rPr lang="ru-RU" sz="2400" dirty="0" smtClean="0"/>
              <a:t>Символ русского раздолья.</a:t>
            </a:r>
          </a:p>
          <a:p>
            <a:pPr>
              <a:buNone/>
            </a:pPr>
            <a:r>
              <a:rPr lang="ru-RU" sz="2400" dirty="0" smtClean="0"/>
              <a:t>Белоснежны и нежны </a:t>
            </a:r>
          </a:p>
          <a:p>
            <a:pPr>
              <a:buNone/>
            </a:pPr>
            <a:r>
              <a:rPr lang="ru-RU" sz="2400" dirty="0" smtClean="0"/>
              <a:t>Ромашки белые лучи.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Какое животное является символом нашей страны?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aha\Desktop\Новая папка\медведь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0174"/>
            <a:ext cx="7829576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</a:rPr>
              <a:t>Моя малая Родина.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Что мы Родиной зовём?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Дом, где мы с тобой живём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берёзки, вдоль которых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Рядом с мамой мы идём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lvl="1">
              <a:buNone/>
            </a:pPr>
            <a:endParaRPr lang="ru-RU" sz="9600" dirty="0" smtClean="0"/>
          </a:p>
          <a:p>
            <a:pPr lvl="1">
              <a:buNone/>
            </a:pPr>
            <a:endParaRPr lang="ru-RU" sz="9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Что мы Родиной зовём?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Поле с тонким колоском, 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Наши праздники и песни,     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Тёплый вечер за окном.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88" y="5322888"/>
            <a:ext cx="8501062" cy="1201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0" dirty="0" smtClean="0">
                <a:solidFill>
                  <a:srgbClr val="002060"/>
                </a:solidFill>
                <a:effectLst/>
              </a:rPr>
              <a:t>В России много больших и малых городов. </a:t>
            </a:r>
            <a:br>
              <a:rPr lang="ru-RU" sz="2700" b="0" dirty="0" smtClean="0">
                <a:solidFill>
                  <a:srgbClr val="002060"/>
                </a:solidFill>
                <a:effectLst/>
              </a:rPr>
            </a:br>
            <a:r>
              <a:rPr lang="ru-RU" sz="2700" b="0" dirty="0" smtClean="0">
                <a:solidFill>
                  <a:srgbClr val="002060"/>
                </a:solidFill>
                <a:effectLst/>
              </a:rPr>
              <a:t>Мы живем в большом и очень древнем городе – Нижнем Новгороде. Мы все – нижегородцы. 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pic>
        <p:nvPicPr>
          <p:cNvPr id="7171" name="Picture 5" descr="a1dcd5b74f3df720f19f07374591c1115cf251110832508"/>
          <p:cNvPicPr>
            <a:picLocks noChangeAspect="1" noChangeArrowheads="1"/>
          </p:cNvPicPr>
          <p:nvPr/>
        </p:nvPicPr>
        <p:blipFill>
          <a:blip r:embed="rId2" cstate="print"/>
          <a:srcRect t="5634" r="-216"/>
          <a:stretch>
            <a:fillRect/>
          </a:stretch>
        </p:blipFill>
        <p:spPr bwMode="auto">
          <a:xfrm>
            <a:off x="377825" y="404813"/>
            <a:ext cx="8388350" cy="484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Nizhni_Novgorod_sky_view"/>
          <p:cNvPicPr>
            <a:picLocks noChangeAspect="1" noChangeArrowheads="1"/>
          </p:cNvPicPr>
          <p:nvPr/>
        </p:nvPicPr>
        <p:blipFill>
          <a:blip r:embed="rId2" cstate="print"/>
          <a:srcRect t="9033" r="-408"/>
          <a:stretch>
            <a:fillRect/>
          </a:stretch>
        </p:blipFill>
        <p:spPr bwMode="auto">
          <a:xfrm>
            <a:off x="377825" y="404813"/>
            <a:ext cx="8388350" cy="505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 bwMode="auto">
          <a:xfrm>
            <a:off x="357188" y="5214938"/>
            <a:ext cx="8429625" cy="13573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400" b="0" smtClean="0">
                <a:solidFill>
                  <a:srgbClr val="002060"/>
                </a:solidFill>
                <a:effectLst/>
              </a:rPr>
              <a:t>Нижний Новгород раскинулся широко </a:t>
            </a:r>
            <a:br>
              <a:rPr lang="ru-RU" altLang="ru-RU" sz="2400" b="0" smtClean="0">
                <a:solidFill>
                  <a:srgbClr val="002060"/>
                </a:solidFill>
                <a:effectLst/>
              </a:rPr>
            </a:br>
            <a:r>
              <a:rPr lang="ru-RU" altLang="ru-RU" sz="2400" b="0" smtClean="0">
                <a:solidFill>
                  <a:srgbClr val="002060"/>
                </a:solidFill>
                <a:effectLst/>
              </a:rPr>
              <a:t>на холмах («Дятловы горы»), на слиянии двух прекрасных рек: Волга и Ока. </a:t>
            </a:r>
          </a:p>
        </p:txBody>
      </p:sp>
      <p:pic>
        <p:nvPicPr>
          <p:cNvPr id="8196" name="Picture 7" descr="12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549275"/>
            <a:ext cx="13525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404813"/>
            <a:ext cx="8472487" cy="6119812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Первоначально он назывался «Новгород», что буквально означает «новый город» - по давней славянской традиции так назывались вновь создаваемые города. Нижним Новгородом он стал только в середине XIV в., потому что располагался в </a:t>
            </a:r>
            <a:br>
              <a:rPr lang="ru-RU" sz="2400" dirty="0" smtClean="0">
                <a:solidFill>
                  <a:srgbClr val="002060"/>
                </a:solidFill>
                <a:latin typeface="+mj-lt"/>
              </a:rPr>
            </a:b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Низовской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</a:t>
            </a:r>
            <a:br>
              <a:rPr lang="ru-RU" sz="2400" dirty="0" smtClean="0">
                <a:solidFill>
                  <a:srgbClr val="002060"/>
                </a:solidFill>
                <a:latin typeface="+mj-lt"/>
              </a:rPr>
            </a:b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земле», то есть </a:t>
            </a:r>
            <a:br>
              <a:rPr lang="ru-RU" sz="2400" dirty="0" smtClean="0">
                <a:solidFill>
                  <a:srgbClr val="002060"/>
                </a:solidFill>
                <a:latin typeface="+mj-lt"/>
              </a:rPr>
            </a:b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на нижней </a:t>
            </a:r>
            <a:br>
              <a:rPr lang="ru-RU" sz="2400" dirty="0" smtClean="0">
                <a:solidFill>
                  <a:srgbClr val="002060"/>
                </a:solidFill>
                <a:latin typeface="+mj-lt"/>
              </a:rPr>
            </a:b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границе </a:t>
            </a:r>
            <a:br>
              <a:rPr lang="ru-RU" sz="2400" dirty="0" smtClean="0">
                <a:solidFill>
                  <a:srgbClr val="002060"/>
                </a:solidFill>
                <a:latin typeface="+mj-lt"/>
              </a:rPr>
            </a:b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русской Волги.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435" name="Picture 5" descr="ANd9GcRFV6Hzf-Y7iPsZa0J20ygjkRobWAkcxTK7joFQlkdIzCWH1S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2565400"/>
            <a:ext cx="5299075" cy="352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Если мы живем в России, как нас всех можно назвать одним словом?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852936"/>
            <a:ext cx="6908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МЫ – РОССИЯНЕ!!!</a:t>
            </a:r>
            <a:endParaRPr lang="ru-RU" sz="5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images.golos.io/DQmaPANXpd6J3GUwm2ANF6HL8G2MdDr36zeqDBwnNjESEhk/1488968784_1478046596_kolok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17032"/>
            <a:ext cx="5015880" cy="290432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8"/>
          <p:cNvSpPr>
            <a:spLocks noGrp="1"/>
          </p:cNvSpPr>
          <p:nvPr>
            <p:ph type="body" idx="2"/>
          </p:nvPr>
        </p:nvSpPr>
        <p:spPr>
          <a:xfrm>
            <a:off x="5940425" y="714375"/>
            <a:ext cx="2735263" cy="4940300"/>
          </a:xfrm>
        </p:spPr>
        <p:txBody>
          <a:bodyPr/>
          <a:lstStyle/>
          <a:p>
            <a:pPr marL="17463" marR="0" algn="ctr" eaLnBrk="1" hangingPunct="1">
              <a:spcBef>
                <a:spcPct val="0"/>
              </a:spcBef>
            </a:pPr>
            <a:r>
              <a:rPr lang="ru-RU" altLang="ru-RU" sz="2400" smtClean="0">
                <a:solidFill>
                  <a:srgbClr val="002060"/>
                </a:solidFill>
              </a:rPr>
              <a:t>Основатель города Нижнего Новгорода великий князь Георгий (Юрий) Всеволодович</a:t>
            </a:r>
          </a:p>
        </p:txBody>
      </p:sp>
      <p:pic>
        <p:nvPicPr>
          <p:cNvPr id="19459" name="Picture 5" descr="1238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5478462" cy="554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3238" y="5357813"/>
            <a:ext cx="818356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0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Герб города Нижнего Новгорода</a:t>
            </a:r>
            <a:endParaRPr lang="ru-RU" sz="3200" i="1" dirty="0">
              <a:solidFill>
                <a:schemeClr val="accent1">
                  <a:tint val="88000"/>
                  <a:satMod val="150000"/>
                </a:schemeClr>
              </a:solidFill>
              <a:effectLst/>
            </a:endParaRPr>
          </a:p>
        </p:txBody>
      </p:sp>
      <p:sp>
        <p:nvSpPr>
          <p:cNvPr id="13315" name="Содержимое 5"/>
          <p:cNvSpPr>
            <a:spLocks noGrp="1"/>
          </p:cNvSpPr>
          <p:nvPr>
            <p:ph sz="half" idx="1"/>
          </p:nvPr>
        </p:nvSpPr>
        <p:spPr>
          <a:xfrm>
            <a:off x="179388" y="404813"/>
            <a:ext cx="5184775" cy="6453187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2060"/>
                </a:solidFill>
              </a:rPr>
              <a:t>Олень</a:t>
            </a:r>
            <a:r>
              <a:rPr lang="ru-RU" altLang="ru-RU" sz="2000" smtClean="0">
                <a:solidFill>
                  <a:srgbClr val="002060"/>
                </a:solidFill>
              </a:rPr>
              <a:t> является символом благородства, чистоты и величия, жизни, мудрости и справедливости.</a:t>
            </a: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000" b="1" smtClean="0">
                <a:solidFill>
                  <a:srgbClr val="002060"/>
                </a:solidFill>
              </a:rPr>
              <a:t>Корона</a:t>
            </a:r>
            <a:r>
              <a:rPr lang="ru-RU" altLang="ru-RU" sz="2000" smtClean="0">
                <a:solidFill>
                  <a:srgbClr val="002060"/>
                </a:solidFill>
              </a:rPr>
              <a:t> - символ достижения высокой ступени развития. В данном случае она указывает, что муниципальное образование город Нижний Новгород является городским округом - административным центром Нижегородской области.</a:t>
            </a: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000" b="1" smtClean="0">
                <a:solidFill>
                  <a:srgbClr val="002060"/>
                </a:solidFill>
              </a:rPr>
              <a:t>Обрамляющая гербовый щит лента</a:t>
            </a:r>
            <a:r>
              <a:rPr lang="ru-RU" altLang="ru-RU" sz="2000" smtClean="0">
                <a:solidFill>
                  <a:srgbClr val="002060"/>
                </a:solidFill>
              </a:rPr>
              <a:t> указывает на то, что город Нижний Новгород награждён орденом Ленина.</a:t>
            </a:r>
            <a:endParaRPr lang="ru-RU" altLang="ru-RU" sz="2000" i="1" u="sng" smtClean="0">
              <a:solidFill>
                <a:srgbClr val="002060"/>
              </a:solidFill>
            </a:endParaRPr>
          </a:p>
          <a:p>
            <a:pPr eaLnBrk="1" hangingPunct="1"/>
            <a:endParaRPr lang="ru-RU" altLang="ru-RU" sz="1800" smtClean="0"/>
          </a:p>
        </p:txBody>
      </p:sp>
      <p:pic>
        <p:nvPicPr>
          <p:cNvPr id="13316" name="Picture 5" descr="Герб города Нижнего Новгорода c 2006 г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0688" y="785813"/>
            <a:ext cx="3022600" cy="3959225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910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Россия – это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многонациональная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страна!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национальности в ней проживают? (русские, татары,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армяне, башкиры, чуваши, чеченцы, якуты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 др. национальности).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98884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55502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9675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пословицы о дружбе вы знаете?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406877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Новых друзей наживай, а старых не забывай.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,гроза, грозись, а мы – друг за друга держись.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за всех и все за одного.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имей сто рублей, а имей сто друзей.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друга – ищи, а нашел – береги.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8461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Дружат птицы в вышине,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Дружат рыбы в глубине,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Дружит с небом океан,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Дружат дети разных стран.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Дружат солнце и весна,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Дружат звезды и луна,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Дружат в море корабли,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Дружат дети всей Земли.   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(В.Викторов)</a:t>
            </a:r>
          </a:p>
          <a:p>
            <a:pPr algn="ctr">
              <a:buNone/>
            </a:pP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Очень много слов на свете,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 снежинок  у зимы,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 возьмем, к примеру, эти :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Слово «Я» и слово «Мы».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«Я» на свете одиноко,                       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«Я» не очень много прока.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Одному или одной трудно справиться с бедой.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Слово «Мы» сильней, чем «Я».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Семья, и мы – Друзья!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Мы – Народ, и мы – Едины,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Вместе мы непобедимы !!! 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 В. Орлов)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НАШ ДОМ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карте мира не найдешь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Тот дом, в котором ты живешь,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даже улицы родной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 не найдем на карте той.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 мы всегда на ней найдем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Свою страну – наш общий дом.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(В.Степанов)</a:t>
            </a:r>
          </a:p>
          <a:p>
            <a:pPr>
              <a:buNone/>
            </a:pPr>
            <a:endParaRPr lang="ru-RU" sz="5400" dirty="0" smtClean="0"/>
          </a:p>
          <a:p>
            <a:pPr marL="0" indent="0" algn="ctr">
              <a:buNone/>
            </a:pP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4274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Кто является президентом Российской Федерации?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740</Words>
  <Application>Microsoft Office PowerPoint</Application>
  <PresentationFormat>Экран (4:3)</PresentationFormat>
  <Paragraphs>138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Слайд 1</vt:lpstr>
      <vt:lpstr>Слайд 2</vt:lpstr>
      <vt:lpstr>Слайд 3</vt:lpstr>
      <vt:lpstr> Россия – это многонациональная страна!   Какие национальности в ней проживают? (русские, татары, армяне, башкиры, чуваши, чеченцы, якуты и  др. национальности). </vt:lpstr>
      <vt:lpstr>Какие пословицы о дружбе вы знаете?</vt:lpstr>
      <vt:lpstr>Слайд 6</vt:lpstr>
      <vt:lpstr>Слайд 7</vt:lpstr>
      <vt:lpstr>Слайд 8</vt:lpstr>
      <vt:lpstr>Слайд 9</vt:lpstr>
      <vt:lpstr>Президент России В.В.Путин</vt:lpstr>
      <vt:lpstr>Слайд 11</vt:lpstr>
      <vt:lpstr>Слайд 12</vt:lpstr>
      <vt:lpstr>Символы России</vt:lpstr>
      <vt:lpstr>Герб России</vt:lpstr>
      <vt:lpstr>Флаг России.</vt:lpstr>
      <vt:lpstr>Гимн  России- торжественное музыкальное произведение, символ государства.</vt:lpstr>
      <vt:lpstr> Ребята, еще у нашей Родины есть другие символы, по которым ее узнают во всем мире. </vt:lpstr>
      <vt:lpstr>Национальная игрушка России?  Матрешка</vt:lpstr>
      <vt:lpstr>Слайд 19</vt:lpstr>
      <vt:lpstr>Слайд 20</vt:lpstr>
      <vt:lpstr>Слайд 21</vt:lpstr>
      <vt:lpstr>Слайд 22</vt:lpstr>
      <vt:lpstr>Слайд 23</vt:lpstr>
      <vt:lpstr>Цветок- символ России?</vt:lpstr>
      <vt:lpstr>Какое животное является символом нашей страны?</vt:lpstr>
      <vt:lpstr>Моя малая Родина.</vt:lpstr>
      <vt:lpstr>В России много больших и малых городов.  Мы живем в большом и очень древнем городе – Нижнем Новгороде. Мы все – нижегородцы. </vt:lpstr>
      <vt:lpstr>Нижний Новгород раскинулся широко  на холмах («Дятловы горы»), на слиянии двух прекрасных рек: Волга и Ока. </vt:lpstr>
      <vt:lpstr>Слайд 29</vt:lpstr>
      <vt:lpstr>Слайд 30</vt:lpstr>
      <vt:lpstr>Герб города Нижнего Новгорода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Lera</cp:lastModifiedBy>
  <cp:revision>65</cp:revision>
  <dcterms:created xsi:type="dcterms:W3CDTF">2013-02-05T20:37:06Z</dcterms:created>
  <dcterms:modified xsi:type="dcterms:W3CDTF">2020-04-27T09:05:58Z</dcterms:modified>
</cp:coreProperties>
</file>