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4" r:id="rId4"/>
    <p:sldId id="260" r:id="rId5"/>
    <p:sldId id="262" r:id="rId6"/>
    <p:sldId id="263" r:id="rId7"/>
    <p:sldId id="264" r:id="rId8"/>
    <p:sldId id="304" r:id="rId9"/>
    <p:sldId id="302" r:id="rId10"/>
    <p:sldId id="27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5" r:id="rId26"/>
    <p:sldId id="283" r:id="rId27"/>
    <p:sldId id="284" r:id="rId28"/>
    <p:sldId id="294" r:id="rId29"/>
    <p:sldId id="298" r:id="rId30"/>
    <p:sldId id="301" r:id="rId31"/>
    <p:sldId id="300" r:id="rId32"/>
    <p:sldId id="286" r:id="rId33"/>
    <p:sldId id="287" r:id="rId34"/>
    <p:sldId id="288" r:id="rId35"/>
    <p:sldId id="292" r:id="rId36"/>
    <p:sldId id="296" r:id="rId37"/>
    <p:sldId id="29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AC52F66-5115-4F61-AFC7-DAB1FC610263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0ED231F-BC0E-49B2-B0A1-AE7F095B1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52F66-5115-4F61-AFC7-DAB1FC610263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231F-BC0E-49B2-B0A1-AE7F095B1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52F66-5115-4F61-AFC7-DAB1FC610263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231F-BC0E-49B2-B0A1-AE7F095B1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C52F66-5115-4F61-AFC7-DAB1FC610263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ED231F-BC0E-49B2-B0A1-AE7F095B1C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AC52F66-5115-4F61-AFC7-DAB1FC610263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0ED231F-BC0E-49B2-B0A1-AE7F095B1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52F66-5115-4F61-AFC7-DAB1FC610263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231F-BC0E-49B2-B0A1-AE7F095B1C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52F66-5115-4F61-AFC7-DAB1FC610263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231F-BC0E-49B2-B0A1-AE7F095B1C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C52F66-5115-4F61-AFC7-DAB1FC610263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ED231F-BC0E-49B2-B0A1-AE7F095B1C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52F66-5115-4F61-AFC7-DAB1FC610263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231F-BC0E-49B2-B0A1-AE7F095B1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C52F66-5115-4F61-AFC7-DAB1FC610263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ED231F-BC0E-49B2-B0A1-AE7F095B1C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C52F66-5115-4F61-AFC7-DAB1FC610263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0ED231F-BC0E-49B2-B0A1-AE7F095B1C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C52F66-5115-4F61-AFC7-DAB1FC610263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0ED231F-BC0E-49B2-B0A1-AE7F095B1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8640960" cy="2057966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«Экспериментирование в детском саду как необходимое условие реализации ФГОС ДО»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«Экспериментирование в детском саду »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(из опыта работы)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941168"/>
            <a:ext cx="6606480" cy="1433754"/>
          </a:xfrm>
        </p:spPr>
        <p:txBody>
          <a:bodyPr>
            <a:normAutofit fontScale="40000" lnSpcReduction="20000"/>
          </a:bodyPr>
          <a:lstStyle/>
          <a:p>
            <a:pPr algn="r"/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Выполнил: воспитатель </a:t>
            </a:r>
          </a:p>
          <a:p>
            <a:pPr algn="r"/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Е.В. Тиманова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г. Нижний Новгород  </a:t>
            </a: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17611"/>
            <a:ext cx="874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small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Муниципальное бюджетное </a:t>
            </a:r>
            <a:r>
              <a:rPr lang="ru-RU" sz="1600" b="1" cap="small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дошкольное образовательное учреждение</a:t>
            </a:r>
            <a:br>
              <a:rPr lang="ru-RU" sz="1600" b="1" cap="small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600" b="1" cap="small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</a:t>
            </a:r>
            <a:r>
              <a:rPr lang="ru-RU" sz="1600" b="1" cap="small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Детский сад № </a:t>
            </a:r>
            <a:r>
              <a:rPr lang="en-US" sz="1600" b="1" cap="small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11</a:t>
            </a:r>
            <a:r>
              <a:rPr lang="ru-RU" sz="1600" b="1" cap="small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«</a:t>
            </a:r>
            <a:r>
              <a:rPr lang="ru-RU" sz="1600" b="1" cap="small" dirty="0" err="1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Россияночка</a:t>
            </a:r>
            <a:r>
              <a:rPr lang="ru-RU" sz="1600" b="1" cap="small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  <a:r>
              <a:rPr lang="ru-RU" sz="1600" b="1" cap="small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2050" name="Picture 2" descr="C:\Users\Дима\Desktop\Со стола\IMG_20200807_1029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01008"/>
            <a:ext cx="309407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003232" cy="628531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ЭКСПЕРИМЕНТАЛЬНАЯ ДЕЯТЕЛЬНОСТЬ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ПЕСКОМ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aikea.by/u/2016/04/formochka-dlya-peska-morskie-obitateli-sandig-903-179-19-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7704" y="1196752"/>
            <a:ext cx="5040560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Вопросы,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которые нас интересовали: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Всё ли мы знаем о песке?</a:t>
            </a:r>
          </a:p>
          <a:p>
            <a:pPr marL="457200" indent="-457200"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чего нам нужно знать, из чего состоит песок?</a:t>
            </a:r>
          </a:p>
          <a:p>
            <a:pPr marL="457200" indent="-457200"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Какие же свойства песка?</a:t>
            </a:r>
          </a:p>
          <a:p>
            <a:pPr marL="457200" indent="-457200"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Какого цвета песок?</a:t>
            </a:r>
          </a:p>
          <a:p>
            <a:pPr marL="457200" indent="-457200"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Можно ли из сухого или мокрого песка лепить?</a:t>
            </a:r>
          </a:p>
          <a:p>
            <a:pPr marL="457200" indent="-457200"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Можно ли на сухом или мокром песке рисовать?</a:t>
            </a:r>
          </a:p>
          <a:p>
            <a:pPr marL="457200" indent="-457200"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Может ли песок литься как  струйка воды?</a:t>
            </a:r>
          </a:p>
          <a:p>
            <a:pPr marL="457200" indent="-457200"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Где и как люди могут использовать песок?</a:t>
            </a:r>
          </a:p>
          <a:p>
            <a:pPr marL="457200" indent="-457200"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можно играть с сухим и мокрым песком?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Алла Николаевна\Desktop\удаление\Fine-Motor-Development-with-Sand-Play.png.png"/>
          <p:cNvPicPr>
            <a:picLocks noChangeAspect="1" noChangeArrowheads="1"/>
          </p:cNvPicPr>
          <p:nvPr/>
        </p:nvPicPr>
        <p:blipFill>
          <a:blip r:embed="rId2"/>
          <a:srcRect l="5882" t="3333" r="2573" b="10000"/>
          <a:stretch>
            <a:fillRect/>
          </a:stretch>
        </p:blipFill>
        <p:spPr bwMode="auto">
          <a:xfrm>
            <a:off x="3571868" y="3286124"/>
            <a:ext cx="5131172" cy="32147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467600" cy="70328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Сухой, тёплый, сыпется.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C:\Users\Алла Николаевна\Desktop\удаление\1700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142984"/>
            <a:ext cx="3500462" cy="3500462"/>
          </a:xfrm>
          <a:prstGeom prst="rect">
            <a:avLst/>
          </a:prstGeom>
          <a:noFill/>
        </p:spPr>
      </p:pic>
      <p:sp>
        <p:nvSpPr>
          <p:cNvPr id="28674" name="AutoShape 2" descr="https://lemonlimeadventures.com/wp-content/uploads/2014/05/Fine-Motor-Development-with-Sand-Play.pn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Песок состоит из песчинок.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49" name="Picture 1" descr="C:\Users\Алла Николаевна\Desktop\удаление\opyty-s-pesk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857364"/>
            <a:ext cx="5619789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467600" cy="4889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Рисунки  на сухом песке.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1" name="Picture 7" descr="C:\Users\Алла Николаевна\Desktop\удаление\imagehjfwguefhvgwehfvkuwegfbwkejh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7024708" cy="4680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003232" cy="55641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Рисунки сухим песком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1" name="Picture 1" descr="C:\Users\Алла Николаевна\Desktop\удаление\hello_html_m31b3c81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857208"/>
            <a:ext cx="5643602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с мокрым песком.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Игра с песком одна из забав для детей. В песке можно строить что угодно. Даже делая обычный куличик, можно придумать много игр.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4577" name="Picture 1" descr="C:\Users\Алла Николаевна\Desktop\удаление\d3f47dce7bb01c1a90475d6d19d049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3" y="2357430"/>
            <a:ext cx="5858093" cy="3901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Сухой песок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сыпучий, видны песчинки, льётся как струйка воды, имеет цвет жёлтый, хорошо пропускает воду, из него нельзя лепить, на нём можно рисовать.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Мокрый песок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не сыпучий, не льётся как струйка воды, темного цвета пропускает воду, из него можно делать куличи, на нем можно рисовать.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же используют песок люди: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строительстве, полезно лежать на нем. Так же используют зимой – посыпают дорожки, и необходим для тушения пожаров.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ЭКСПЕРИМЕНТАЛЬНАЯ ДЕЯТЕЛЬНОСТЬ С ВОДОЙ.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C:\Users\Алла Николаевна\Documents\Downloads\IMG_20210119_101953.jpg"/>
          <p:cNvPicPr>
            <a:picLocks noChangeAspect="1" noChangeArrowheads="1"/>
          </p:cNvPicPr>
          <p:nvPr/>
        </p:nvPicPr>
        <p:blipFill>
          <a:blip r:embed="rId2"/>
          <a:srcRect t="20149" b="17164"/>
          <a:stretch>
            <a:fillRect/>
          </a:stretch>
        </p:blipFill>
        <p:spPr bwMode="auto">
          <a:xfrm>
            <a:off x="1619672" y="1556792"/>
            <a:ext cx="5832648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Вопросы,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которые нас интересовали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Три состояния воды: жидкость, лед, пар.</a:t>
            </a:r>
          </a:p>
          <a:p>
            <a:pPr marL="457200" indent="-457200"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Вода не имеет формы, она принимает форму того сосуда, в который налита. </a:t>
            </a:r>
          </a:p>
          <a:p>
            <a:pPr marL="457200" indent="-457200"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Вода – растворитель.</a:t>
            </a:r>
          </a:p>
          <a:p>
            <a:pPr marL="457200" indent="-457200"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Вода может течь.</a:t>
            </a:r>
          </a:p>
          <a:p>
            <a:pPr marL="457200" indent="-457200"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Свойства льда и снега.</a:t>
            </a:r>
          </a:p>
          <a:p>
            <a:pPr marL="457200" indent="-457200"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Лед не тонет в воде, значит он легче.</a:t>
            </a:r>
          </a:p>
          <a:p>
            <a:pPr marL="457200" indent="-457200"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Изготовление цветных льдинок.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548680"/>
            <a:ext cx="7920880" cy="4968552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273050" indent="-6350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6350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635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«Умейте открыть перед ребёнком в окружающем мире что-то одно, но открыть так, чтобы кусочек жизни заиграл перед детьми всеми красками радуги. Оставляйте всегда что-то недосказанное, чтобы ребёнку захотелось ещё и ещё раз возвратиться к тому, что он узнал".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273050" indent="-6350" algn="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Сухомлинский В.А.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28215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 состояния воды: </a:t>
            </a:r>
            <a:b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жидкость, лед, пар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0482" name="Picture 2" descr="C:\Users\Алла Николаевна\Desktop\удаление\hello_html_1d5ea6d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8313388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Вода принимает форму </a:t>
            </a:r>
            <a:br>
              <a:rPr lang="ru-RU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того сосуда, в который налита.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243" name="Picture 3" descr="C:\Users\Ирина\Desktop\zagovor-na-razluku-osvobozhdenie-ot-lyubovnyih-uz-mini-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44208" y="1268760"/>
            <a:ext cx="2160240" cy="2160240"/>
          </a:xfrm>
          <a:prstGeom prst="rect">
            <a:avLst/>
          </a:prstGeom>
          <a:noFill/>
        </p:spPr>
      </p:pic>
      <p:pic>
        <p:nvPicPr>
          <p:cNvPr id="10244" name="Picture 4" descr="C:\Users\Ирина\Desktop\bigstock-water-glass-isolated-with-clip-4737049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340768"/>
            <a:ext cx="1658579" cy="2044824"/>
          </a:xfrm>
          <a:prstGeom prst="rect">
            <a:avLst/>
          </a:prstGeom>
          <a:noFill/>
        </p:spPr>
      </p:pic>
      <p:pic>
        <p:nvPicPr>
          <p:cNvPr id="10245" name="Picture 5" descr="C:\Users\Ирина\Desktop\101300906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55776" y="1628800"/>
            <a:ext cx="3895080" cy="3895080"/>
          </a:xfrm>
          <a:prstGeom prst="rect">
            <a:avLst/>
          </a:prstGeom>
          <a:noFill/>
        </p:spPr>
      </p:pic>
      <p:pic>
        <p:nvPicPr>
          <p:cNvPr id="10246" name="Picture 6" descr="C:\Users\Ирина\Desktop\609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3717032"/>
            <a:ext cx="2286000" cy="2286000"/>
          </a:xfrm>
          <a:prstGeom prst="rect">
            <a:avLst/>
          </a:prstGeom>
          <a:noFill/>
        </p:spPr>
      </p:pic>
      <p:pic>
        <p:nvPicPr>
          <p:cNvPr id="10247" name="Picture 7" descr="C:\Users\Ирина\Desktop\3700472-grafin-stekliannyi-dlia-kholodnykh-napitkov-12l-eclipse-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16216" y="3501008"/>
            <a:ext cx="2232248" cy="2958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Вода – растворитель.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8433" name="Picture 1" descr="C:\Users\Алла Николаевна\Desktop\удаление\42c489f8cd6f03ce61dc00e92ae0b31c_w2048_h2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7414953" cy="4626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Вода может течь.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7409" name="Picture 1" descr="C:\Users\Алла Николаевна\Desktop\удаление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7837737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Свойства льда и снега.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6385" name="Picture 1" descr="C:\Users\Алла Николаевна\Desktop\удаление\D1sgy06XQAAO0d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685804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Лед не тонет в воде, значит он легче.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5361" name="Picture 1" descr="C:\Users\Алла Николаевна\Desktop\удаление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7929586" cy="4460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лла Николаевна\Desktop\удаление\ee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214686"/>
            <a:ext cx="5080000" cy="3454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Изготовление цветных льдинок.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4337" name="Picture 1" descr="C:\Users\Алла Николаевна\Desktop\удаление\1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00108"/>
            <a:ext cx="4643438" cy="3120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003232" cy="52772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1. Вода может находиться в трех агрегатных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состояниях.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2. Вода принимает форму того сосуда, в который налита.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3. </a:t>
            </a:r>
            <a:r>
              <a:rPr lang="ru-RU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Вода растворяет некоторые вещества, приобретая  их цвет.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4. Вода может течь.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5. Снег и лед таят при высоких температурах. 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6. Лед не тонет в воде, значит он легче.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7. Вода замерзает при низких температурах. Замерзшая вода имеет форму.</a:t>
            </a:r>
          </a:p>
          <a:p>
            <a:pPr marL="45720" indent="0">
              <a:buNone/>
            </a:pPr>
            <a:endParaRPr lang="ru-RU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ЭКСПЕРИМЕНТЫ С ФЛОРОЙ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има\Desktop\Со стола\IMG-bdf47d39b70f73957728f929106139bb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329436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Вопросы,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которые нас интересовали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 Выявить факторы внешней среды, необходимые для роста и развития растений (вода, свет, тепло).</a:t>
            </a:r>
          </a:p>
          <a:p>
            <a:pPr>
              <a:buNone/>
            </a:pPr>
            <a:r>
              <a:rPr lang="ru-RU" dirty="0" smtClean="0"/>
              <a:t>2. Систематизировать знания о циклах развития всех растений.</a:t>
            </a:r>
          </a:p>
          <a:p>
            <a:pPr>
              <a:buNone/>
            </a:pPr>
            <a:r>
              <a:rPr lang="ru-RU" dirty="0" smtClean="0"/>
              <a:t>3. Установить необходимость почвы для жизни растений, влияние качества почвы на рост и развитие растений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Дошкольники –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прирожденные исследователи.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MC900434411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4725144"/>
            <a:ext cx="1625600" cy="1828800"/>
          </a:xfrm>
          <a:prstGeom prst="rect">
            <a:avLst/>
          </a:prstGeom>
          <a:noFill/>
        </p:spPr>
      </p:pic>
      <p:pic>
        <p:nvPicPr>
          <p:cNvPr id="5" name="Picture 10" descr="C:\Users\Алла Николаевна\Documents\Downloads\IMG_20201216_170124.jpg"/>
          <p:cNvPicPr>
            <a:picLocks noChangeAspect="1" noChangeArrowheads="1"/>
          </p:cNvPicPr>
          <p:nvPr/>
        </p:nvPicPr>
        <p:blipFill>
          <a:blip r:embed="rId3" cstate="print"/>
          <a:srcRect l="13462" t="17308" b="11057"/>
          <a:stretch>
            <a:fillRect/>
          </a:stretch>
        </p:blipFill>
        <p:spPr bwMode="auto">
          <a:xfrm>
            <a:off x="2428860" y="1785926"/>
            <a:ext cx="4729728" cy="3678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640960" cy="19302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выращивали </a:t>
            </a:r>
            <a:b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лук, тыкву, укроп, петрушку, кабачки. Подводим детей к пониманию того, что для роста растений необходим свет, вода, тепло.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844824"/>
            <a:ext cx="432047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4149080"/>
            <a:ext cx="4176464" cy="260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dirty="0" smtClean="0"/>
              <a:t>Растение без воды, света и тепла жить не может. </a:t>
            </a:r>
          </a:p>
          <a:p>
            <a:pPr marL="457200" indent="-457200">
              <a:buAutoNum type="arabicPeriod"/>
            </a:pPr>
            <a:r>
              <a:rPr lang="ru-RU" dirty="0" smtClean="0"/>
              <a:t>Семена – росток – взрослое растение.</a:t>
            </a:r>
          </a:p>
          <a:p>
            <a:pPr marL="457200" indent="-457200">
              <a:buAutoNum type="arabicPeriod"/>
            </a:pPr>
            <a:r>
              <a:rPr lang="ru-RU" dirty="0" smtClean="0"/>
              <a:t>В глине растение не растет, а в чернозёме - растению хорошо. При пересадке в чернозем у растения отмечается хороший рост. В песке растение растет вначале хорошо, затем отстаёт в росте.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8215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ЭКСПЕРИМЕНТАЛЬНАЯ ДЕЯТЕЛЬНОСТЬ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статическим электричеством.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145" name="Picture 1" descr="C:\Users\Алла Николаевна\Desktop\удаление\dsc_3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1"/>
            <a:ext cx="5015653" cy="3357586"/>
          </a:xfrm>
          <a:prstGeom prst="rect">
            <a:avLst/>
          </a:prstGeom>
          <a:noFill/>
        </p:spPr>
      </p:pic>
      <p:pic>
        <p:nvPicPr>
          <p:cNvPr id="6146" name="Picture 2" descr="C:\Users\Алла Николаевна\Desktop\удаление\shar-prityagivaet-predme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429000"/>
            <a:ext cx="4619634" cy="3253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Вопросы,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которые нас интересовали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Что такое статическое электричество?</a:t>
            </a:r>
          </a:p>
          <a:p>
            <a:r>
              <a:rPr lang="ru-RU" dirty="0" smtClean="0"/>
              <a:t>Что происходит при трении одного тела о другое?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147248" cy="534920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Статическое электричество — одно из интереснейших явлений природы. Статическое электричество – это форма электричества, которое не течет, – это «отдыхающее» электричество. Все предметы имеют положительный электрический заряд и отрицательный заряд. Статическое электричество легко получить, если потереть один о другой два предмета (сделанные из определенных материалов): при этом электроны с одного предмета переходят на другой, в результате чего один предмет приобретает положительный заряд, а другой отрицательный. Положительно и отрицательно заряженные объекты притягиваются друг к другу, как магнит, – поскольку один из них желает сбросить лишние электроны, а другой, наоборот, получить их. </a:t>
            </a:r>
          </a:p>
          <a:p>
            <a:pPr algn="just"/>
            <a:r>
              <a:rPr lang="ru-RU" dirty="0" smtClean="0"/>
              <a:t>При трении одного тела с другим, оба тела приобретают способность притягивать к себе другие тела. Такие тела называют наэлектризованными или получившими электрический заряд.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003232" cy="606928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 нашем детском саду нет чёткой границы между жизнью и экспериментированием, между жизнью и обучением. Эксперимент - это не самоцель, а только способ ознакомления детей  с миром, в котором им предстоит жить. Очень важно, как входит окружающий мир в жизненный опыт ребёнка, как он эмоционально им осваивается. Я стараюсь заразить детей собственным энтузиазмом, восхищением прекрасным, потому что только положительное накопление эмоций даёт толчок к творчеству. Только через действие ребёнок сможет познать многообразие окружающего мира и определить собственное место в нём. В результате такой активной деятельности воспитанники  идут в школу любознательными, открытыми и общительными!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71420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То, что я услышал, я забыл.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То, что я увидел, я помню.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То, что я сделал, я знаю.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lip_image0070.pn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2699792" y="2708920"/>
            <a:ext cx="3810000" cy="3749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Picture 2" descr="https://drasler.ru/wp-content/uploads/2019/03/C%D0%BF%D0%B0%D1%81%D0%B8%D0%B1%D0%BE-%D0%B7%D0%B0-%D0%B2%D0%BD%D0%B8%D0%BC%D0%B0%D0%BD%D0%B8%D0%B5-%D0%BA%D0%B0%D1%80%D1%82%D0%B8%D0%BD%D0%BA%D0%B8-%D0%B4%D0%BB%D1%8F-%D0%BF%D1%80%D0%B5%D0%B7%D0%B5%D0%BD%D1%82%D0%B0%D1%86%D0%B8%D0%B8-%D0%BF%D0%BE%D0%B4%D0%B1%D0%BE%D1%80%D0%BA%D0%B0-36-%D1%88%D1%82%D1%83%D0%BA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3"/>
            <a:ext cx="784887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36904" cy="77809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и задачи экспериментирования: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8075240" cy="4392488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условий в детском саду для формирования основного целостного мировидения ребенка старшего дошкольного возраста средствами  эксперимента.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углублять представления детей о живой и неживой природе;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расширять их представления  о физических свойствах окружающего мира (воздуха, воды, почвы, флоры, электричества), о грамотном использовании их человеком для удовлетворения своих потребностей;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умение наблюдать, анализировать, сравнивать, обобщать, делать выводы;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мышление, внимание, память, речь;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познавательный интерес и эмоционально-ценностное отношение к окружающему миру.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8" descr="MC900434403[1]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51920" y="5085184"/>
            <a:ext cx="1152128" cy="1614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«ДЕТСКОЕ ЭКСПЕРИМЕНТИРОВАНИЕ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КАК МЕТОД ОБУЧЕНИЯ»</a:t>
            </a:r>
            <a:r>
              <a:rPr lang="ru-RU" dirty="0" smtClean="0">
                <a:latin typeface="Arial" charset="0"/>
              </a:rPr>
              <a:t/>
            </a:r>
            <a:br>
              <a:rPr lang="ru-RU" dirty="0" smtClean="0">
                <a:latin typeface="Arial" charset="0"/>
              </a:rPr>
            </a:br>
            <a:endParaRPr lang="ru-RU" dirty="0"/>
          </a:p>
        </p:txBody>
      </p:sp>
      <p:pic>
        <p:nvPicPr>
          <p:cNvPr id="1026" name="Picture 2" descr="C:\Users\Ирина\Desktop\700_FO57114716_100706eea0f2b2a7796d0413ea322f3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47864" y="2708920"/>
            <a:ext cx="2106122" cy="24048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1628800"/>
            <a:ext cx="3096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Дает детям реальные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представления о различных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сторонах изучаемого объекта,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его взаимоотношениях с другими объектами и со средой обитания.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1196752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Стимулирует развитие речи.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1844825"/>
            <a:ext cx="3707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Накапливает фонд умственных приемов и операций, которые рассматриваются как умственные умения.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789040"/>
            <a:ext cx="45365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Обогащает память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ребенка, активизирует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его мыслительные процессы,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как постоянно возникает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необходимость совершать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операции анализа, синтеза,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сравнения, классификации, обобщения.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8104" y="3933056"/>
            <a:ext cx="3168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Развивает творческие способности,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формирует трудовые навыки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укрепляет здоровье за счет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повышения общего уровня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двигательной активности.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22"/>
          <p:cNvSpPr>
            <a:spLocks noChangeShapeType="1"/>
          </p:cNvSpPr>
          <p:nvPr/>
        </p:nvSpPr>
        <p:spPr bwMode="auto">
          <a:xfrm>
            <a:off x="3059832" y="2924944"/>
            <a:ext cx="504056" cy="5040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 flipH="1">
            <a:off x="4644008" y="1628800"/>
            <a:ext cx="216024" cy="1080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Line 22"/>
          <p:cNvSpPr>
            <a:spLocks noChangeShapeType="1"/>
          </p:cNvSpPr>
          <p:nvPr/>
        </p:nvSpPr>
        <p:spPr bwMode="auto">
          <a:xfrm flipH="1">
            <a:off x="5580112" y="2996952"/>
            <a:ext cx="1080120" cy="720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Line 22"/>
          <p:cNvSpPr>
            <a:spLocks noChangeShapeType="1"/>
          </p:cNvSpPr>
          <p:nvPr/>
        </p:nvSpPr>
        <p:spPr bwMode="auto">
          <a:xfrm flipV="1">
            <a:off x="3203848" y="4797152"/>
            <a:ext cx="432048" cy="288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 flipH="1" flipV="1">
            <a:off x="5364088" y="4365104"/>
            <a:ext cx="288032" cy="288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7"/>
          <p:cNvSpPr>
            <a:spLocks noChangeShapeType="1"/>
          </p:cNvSpPr>
          <p:nvPr/>
        </p:nvSpPr>
        <p:spPr bwMode="auto">
          <a:xfrm flipH="1">
            <a:off x="5580112" y="1988840"/>
            <a:ext cx="1656184" cy="15841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42617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«СВЯЗЬ ДЕТСКОГО ЭКСПЕРИМЕНТИРОВАНИЯ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ДРУГИМИ ВИДАМИ ДЕЯТЕЛЬНОСТИ»</a:t>
            </a:r>
            <a:r>
              <a:rPr lang="ru-RU" b="1" dirty="0" smtClean="0">
                <a:latin typeface="Arial" charset="0"/>
              </a:rPr>
              <a:t/>
            </a:r>
            <a:br>
              <a:rPr lang="ru-RU" b="1" dirty="0" smtClean="0">
                <a:latin typeface="Arial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charset="0"/>
              </a:rPr>
              <a:t>ФЭМП                                                         Развитие речи </a:t>
            </a:r>
          </a:p>
          <a:p>
            <a:pPr>
              <a:buNone/>
            </a:pPr>
            <a:r>
              <a:rPr lang="ru-RU" dirty="0" smtClean="0">
                <a:latin typeface="Arial" charset="0"/>
              </a:rPr>
              <a:t>                   Художественное творчество</a:t>
            </a:r>
          </a:p>
          <a:p>
            <a:pPr>
              <a:buNone/>
            </a:pPr>
            <a:r>
              <a:rPr lang="ru-RU" dirty="0" smtClean="0">
                <a:latin typeface="Arial" charset="0"/>
              </a:rPr>
              <a:t>Труд</a:t>
            </a:r>
          </a:p>
          <a:p>
            <a:pPr>
              <a:buNone/>
            </a:pPr>
            <a:r>
              <a:rPr lang="ru-RU" dirty="0" smtClean="0">
                <a:latin typeface="Arial" charset="0"/>
              </a:rPr>
              <a:t>                                   Чтение художественной литературы</a:t>
            </a:r>
          </a:p>
          <a:p>
            <a:pPr>
              <a:buNone/>
            </a:pPr>
            <a:endParaRPr lang="ru-RU" dirty="0" smtClean="0">
              <a:latin typeface="Arial" charset="0"/>
            </a:endParaRPr>
          </a:p>
          <a:p>
            <a:pPr>
              <a:buNone/>
            </a:pPr>
            <a:endParaRPr lang="ru-RU" dirty="0" smtClean="0">
              <a:latin typeface="Arial" charset="0"/>
            </a:endParaRPr>
          </a:p>
          <a:p>
            <a:pPr>
              <a:buNone/>
            </a:pPr>
            <a:endParaRPr lang="ru-RU" dirty="0" smtClean="0">
              <a:latin typeface="Arial" charset="0"/>
            </a:endParaRPr>
          </a:p>
          <a:p>
            <a:pPr>
              <a:buNone/>
            </a:pPr>
            <a:r>
              <a:rPr lang="ru-RU" dirty="0" smtClean="0">
                <a:latin typeface="Arial" charset="0"/>
              </a:rPr>
              <a:t>Физическое воспитание                   Укрепление здоровья</a:t>
            </a:r>
          </a:p>
          <a:p>
            <a:pPr>
              <a:buNone/>
            </a:pPr>
            <a:r>
              <a:rPr lang="ru-RU" dirty="0" smtClean="0">
                <a:latin typeface="Arial" charset="0"/>
              </a:rPr>
              <a:t>                                          Познание</a:t>
            </a:r>
            <a:endParaRPr lang="ru-RU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2339752" y="3573016"/>
            <a:ext cx="4608512" cy="11521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charset="0"/>
              </a:rPr>
              <a:t>ДЕТСКОЕ</a:t>
            </a:r>
          </a:p>
          <a:p>
            <a:pPr algn="ctr"/>
            <a:r>
              <a:rPr lang="ru-RU" dirty="0" smtClean="0">
                <a:latin typeface="Arial" charset="0"/>
              </a:rPr>
              <a:t>ЭКСПЕРИМЕНТИРОВАНИЕ</a:t>
            </a:r>
            <a:endParaRPr lang="ru-RU" dirty="0">
              <a:latin typeface="Arial" charset="0"/>
            </a:endParaRPr>
          </a:p>
        </p:txBody>
      </p:sp>
      <p:sp>
        <p:nvSpPr>
          <p:cNvPr id="5" name="Line 17"/>
          <p:cNvSpPr>
            <a:spLocks noChangeShapeType="1"/>
          </p:cNvSpPr>
          <p:nvPr/>
        </p:nvSpPr>
        <p:spPr bwMode="auto">
          <a:xfrm>
            <a:off x="1403648" y="1988840"/>
            <a:ext cx="1728192" cy="1656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>
            <a:off x="2627784" y="2492896"/>
            <a:ext cx="1080120" cy="1080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 flipH="1">
            <a:off x="6084168" y="3284984"/>
            <a:ext cx="432048" cy="3600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 flipH="1">
            <a:off x="1818184" y="4437112"/>
            <a:ext cx="737592" cy="4145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4644008" y="4797152"/>
            <a:ext cx="144016" cy="5040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>
            <a:off x="6444208" y="4509120"/>
            <a:ext cx="288032" cy="3600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Структура проведения эксперимента: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 Постановка проблемы.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 Поиск путей решения проблемы.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 Проведение эксперимента.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 Обсуждение увиденных результатов.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 Формулировка выводов.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 проведения опытов и экспериментов.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/>
          </a:bodyPr>
          <a:lstStyle/>
          <a:p>
            <a:r>
              <a:rPr lang="ru-RU" dirty="0" smtClean="0"/>
              <a:t>Правило №1. Во время проведения эксперимента не отвлекаться.</a:t>
            </a:r>
          </a:p>
          <a:p>
            <a:r>
              <a:rPr lang="ru-RU" dirty="0" smtClean="0"/>
              <a:t>Правило №2. Соблюдай тишину, не мешай работать другим.</a:t>
            </a:r>
          </a:p>
          <a:p>
            <a:r>
              <a:rPr lang="ru-RU" dirty="0" smtClean="0"/>
              <a:t>Правило №3. На столах ничего не трогай без разрешения воспитателя.</a:t>
            </a:r>
          </a:p>
          <a:p>
            <a:r>
              <a:rPr lang="ru-RU" dirty="0" smtClean="0"/>
              <a:t>Правило №4. Содержимое сосудов не пробуй на вкус.</a:t>
            </a:r>
          </a:p>
          <a:p>
            <a:r>
              <a:rPr lang="ru-RU" dirty="0" smtClean="0"/>
              <a:t>Правило №5. Бережно обращайся с оборудованием. Поработал – убери на место.</a:t>
            </a:r>
          </a:p>
          <a:p>
            <a:r>
              <a:rPr lang="ru-RU" dirty="0" smtClean="0"/>
              <a:t>Правило №6. Помни: некоторые опыты можно проводить только в присутствие взрослых.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147248" cy="5976664"/>
          </a:xfrm>
        </p:spPr>
        <p:txBody>
          <a:bodyPr/>
          <a:lstStyle/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347864" y="2276872"/>
            <a:ext cx="2160240" cy="129614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baseline="0" dirty="0" smtClean="0">
                <a:solidFill>
                  <a:srgbClr val="000000"/>
                </a:solidFill>
                <a:latin typeface="Arial"/>
              </a:rPr>
              <a:t>Эксперименты</a:t>
            </a:r>
          </a:p>
          <a:p>
            <a:pPr lvl="0" algn="ctr"/>
            <a:r>
              <a:rPr lang="ru-RU" b="1" baseline="0" dirty="0" smtClean="0">
                <a:solidFill>
                  <a:srgbClr val="000000"/>
                </a:solidFill>
                <a:latin typeface="Arial"/>
              </a:rPr>
              <a:t>и опыты</a:t>
            </a:r>
          </a:p>
          <a:p>
            <a:pPr lvl="0" algn="ctr"/>
            <a:r>
              <a:rPr lang="ru-RU" b="1" baseline="0" dirty="0" smtClean="0">
                <a:solidFill>
                  <a:srgbClr val="000000"/>
                </a:solidFill>
                <a:latin typeface="Arial"/>
              </a:rPr>
              <a:t>в </a:t>
            </a:r>
            <a:r>
              <a:rPr lang="ru-RU" b="1" baseline="0" dirty="0" err="1" smtClean="0">
                <a:solidFill>
                  <a:srgbClr val="000000"/>
                </a:solidFill>
                <a:latin typeface="Arial"/>
              </a:rPr>
              <a:t>д</a:t>
            </a:r>
            <a:r>
              <a:rPr lang="ru-RU" b="1" baseline="0" dirty="0" smtClean="0">
                <a:solidFill>
                  <a:srgbClr val="000000"/>
                </a:solidFill>
                <a:latin typeface="Arial"/>
              </a:rPr>
              <a:t>/с.</a:t>
            </a:r>
            <a:endParaRPr lang="ru-RU" b="1" dirty="0" smtClean="0"/>
          </a:p>
        </p:txBody>
      </p:sp>
      <p:sp>
        <p:nvSpPr>
          <p:cNvPr id="5" name="Капля 4"/>
          <p:cNvSpPr/>
          <p:nvPr/>
        </p:nvSpPr>
        <p:spPr>
          <a:xfrm>
            <a:off x="1331640" y="3933056"/>
            <a:ext cx="1656184" cy="914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baseline="0" dirty="0" smtClean="0">
                <a:solidFill>
                  <a:srgbClr val="000000"/>
                </a:solidFill>
                <a:latin typeface="Arial"/>
              </a:rPr>
              <a:t>С флорой</a:t>
            </a:r>
            <a:endParaRPr lang="ru-RU" b="1" dirty="0" smtClean="0"/>
          </a:p>
        </p:txBody>
      </p:sp>
      <p:sp>
        <p:nvSpPr>
          <p:cNvPr id="8" name="Капля 7"/>
          <p:cNvSpPr/>
          <p:nvPr/>
        </p:nvSpPr>
        <p:spPr>
          <a:xfrm>
            <a:off x="1547664" y="1340768"/>
            <a:ext cx="1418456" cy="914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i="0" baseline="0" dirty="0" smtClean="0">
                <a:solidFill>
                  <a:srgbClr val="000000"/>
                </a:solidFill>
                <a:latin typeface="Arial"/>
              </a:rPr>
              <a:t>С песком</a:t>
            </a:r>
            <a:endParaRPr lang="ru-RU" b="1" i="0" dirty="0" smtClean="0"/>
          </a:p>
        </p:txBody>
      </p:sp>
      <p:sp>
        <p:nvSpPr>
          <p:cNvPr id="9" name="Капля 8"/>
          <p:cNvSpPr/>
          <p:nvPr/>
        </p:nvSpPr>
        <p:spPr>
          <a:xfrm>
            <a:off x="5940152" y="1340768"/>
            <a:ext cx="1368152" cy="914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baseline="0" dirty="0" smtClean="0">
                <a:solidFill>
                  <a:srgbClr val="000000"/>
                </a:solidFill>
                <a:latin typeface="Arial"/>
              </a:rPr>
              <a:t>С водой</a:t>
            </a:r>
            <a:endParaRPr lang="ru-RU" b="1" dirty="0" smtClean="0"/>
          </a:p>
        </p:txBody>
      </p:sp>
      <p:sp>
        <p:nvSpPr>
          <p:cNvPr id="10" name="Капля 9"/>
          <p:cNvSpPr/>
          <p:nvPr/>
        </p:nvSpPr>
        <p:spPr>
          <a:xfrm>
            <a:off x="5220072" y="3789040"/>
            <a:ext cx="2880320" cy="120243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baseline="0" dirty="0" smtClean="0">
                <a:solidFill>
                  <a:srgbClr val="000000"/>
                </a:solidFill>
                <a:latin typeface="Arial"/>
              </a:rPr>
              <a:t>Со</a:t>
            </a:r>
            <a:r>
              <a:rPr lang="ru-RU" b="1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 lvl="0" algn="ctr"/>
            <a:r>
              <a:rPr lang="ru-RU" b="1" dirty="0" smtClean="0">
                <a:solidFill>
                  <a:srgbClr val="000000"/>
                </a:solidFill>
                <a:latin typeface="Arial"/>
              </a:rPr>
              <a:t>статическим электричеством</a:t>
            </a:r>
            <a:endParaRPr lang="ru-RU" b="1" dirty="0" smtClean="0"/>
          </a:p>
        </p:txBody>
      </p:sp>
      <p:cxnSp>
        <p:nvCxnSpPr>
          <p:cNvPr id="12" name="Прямая соединительная линия 11"/>
          <p:cNvCxnSpPr>
            <a:stCxn id="8" idx="1"/>
            <a:endCxn id="4" idx="1"/>
          </p:cNvCxnSpPr>
          <p:nvPr/>
        </p:nvCxnSpPr>
        <p:spPr>
          <a:xfrm>
            <a:off x="2758392" y="2121257"/>
            <a:ext cx="589472" cy="803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2987824" y="3429000"/>
            <a:ext cx="1008112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5508104" y="2060848"/>
            <a:ext cx="576064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508104" y="3212976"/>
            <a:ext cx="1093528" cy="587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390</TotalTime>
  <Words>1055</Words>
  <Application>Microsoft Office PowerPoint</Application>
  <PresentationFormat>Экран (4:3)</PresentationFormat>
  <Paragraphs>144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Эркер</vt:lpstr>
      <vt:lpstr> «Экспериментирование в детском саду как необходимое условие реализации ФГОС ДО» «Экспериментирование в детском саду » (из опыта работы)</vt:lpstr>
      <vt:lpstr>Слайд 2</vt:lpstr>
      <vt:lpstr>Дошкольники –  прирожденные исследователи. </vt:lpstr>
      <vt:lpstr>Цель и задачи экспериментирования:</vt:lpstr>
      <vt:lpstr>«ДЕТСКОЕ ЭКСПЕРИМЕНТИРОВАНИЕ  КАК МЕТОД ОБУЧЕНИЯ» </vt:lpstr>
      <vt:lpstr>«СВЯЗЬ ДЕТСКОГО ЭКСПЕРИМЕНТИРОВАНИЯ  С ДРУГИМИ ВИДАМИ ДЕЯТЕЛЬНОСТИ» </vt:lpstr>
      <vt:lpstr>Структура проведения эксперимента:</vt:lpstr>
      <vt:lpstr>правила проведения опытов и экспериментов.</vt:lpstr>
      <vt:lpstr>Слайд 9</vt:lpstr>
      <vt:lpstr>Слайд 10</vt:lpstr>
      <vt:lpstr>Вопросы,  которые нас интересовали:</vt:lpstr>
      <vt:lpstr>Сухой, тёплый, сыпется.</vt:lpstr>
      <vt:lpstr>Песок состоит из песчинок.</vt:lpstr>
      <vt:lpstr>Рисунки  на сухом песке.</vt:lpstr>
      <vt:lpstr>Рисунки сухим песком</vt:lpstr>
      <vt:lpstr>Игра с мокрым песком.</vt:lpstr>
      <vt:lpstr>Вывод.</vt:lpstr>
      <vt:lpstr>ЭКСПЕРИМЕНТАЛЬНАЯ ДЕЯТЕЛЬНОСТЬ С ВОДОЙ.</vt:lpstr>
      <vt:lpstr>Вопросы,  которые нас интересовали</vt:lpstr>
      <vt:lpstr>              Три состояния воды:  жидкость, лед, пар. </vt:lpstr>
      <vt:lpstr>Вода принимает форму  того сосуда, в который налита.  </vt:lpstr>
      <vt:lpstr>Вода – растворитель. </vt:lpstr>
      <vt:lpstr>Вода может течь. </vt:lpstr>
      <vt:lpstr>Свойства льда и снега. </vt:lpstr>
      <vt:lpstr>Лед не тонет в воде, значит он легче. </vt:lpstr>
      <vt:lpstr>Изготовление цветных льдинок. </vt:lpstr>
      <vt:lpstr>Выводы:</vt:lpstr>
      <vt:lpstr>ЭКСПЕРИМЕНТЫ С ФЛОРОЙ</vt:lpstr>
      <vt:lpstr>Вопросы,  которые нас интересовали</vt:lpstr>
      <vt:lpstr>Дети выращивали  лук, тыкву, укроп, петрушку, кабачки. Подводим детей к пониманию того, что для роста растений необходим свет, вода, тепло. </vt:lpstr>
      <vt:lpstr>ВЫВОДЫ</vt:lpstr>
      <vt:lpstr>ЭКСПЕРИМЕНТАЛЬНАЯ ДЕЯТЕЛЬНОСТЬ  Со статическим электричеством. </vt:lpstr>
      <vt:lpstr>Вопросы,  которые нас интересовали</vt:lpstr>
      <vt:lpstr>ВЫВОДЫ</vt:lpstr>
      <vt:lpstr>Слайд 35</vt:lpstr>
      <vt:lpstr> То, что я услышал, я забыл.      То, что я увидел, я помню.      То, что я сделал, я знаю.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Экспериментирование  в детском саду из опыта работы воспитателя  Красовой Ирины Алексеевны</dc:title>
  <dc:creator>Ирина</dc:creator>
  <cp:lastModifiedBy>Алла Николаевна</cp:lastModifiedBy>
  <cp:revision>28</cp:revision>
  <dcterms:created xsi:type="dcterms:W3CDTF">2018-01-23T18:17:34Z</dcterms:created>
  <dcterms:modified xsi:type="dcterms:W3CDTF">2021-01-29T12:02:07Z</dcterms:modified>
</cp:coreProperties>
</file>