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8" r:id="rId5"/>
    <p:sldId id="260" r:id="rId6"/>
    <p:sldId id="261" r:id="rId7"/>
    <p:sldId id="262" r:id="rId8"/>
    <p:sldId id="263" r:id="rId9"/>
    <p:sldId id="264" r:id="rId10"/>
    <p:sldId id="265" r:id="rId11"/>
    <p:sldId id="266" r:id="rId12"/>
    <p:sldId id="267" r:id="rId13"/>
    <p:sldId id="269" r:id="rId14"/>
    <p:sldId id="270"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1B02058-5AFE-4BA4-AD1B-703228A4F686}" type="datetimeFigureOut">
              <a:rPr lang="ru-RU" smtClean="0"/>
              <a:pPr/>
              <a:t>15.06.2019</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87DEB365-9028-492C-AD13-298C18798EFC}"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1B02058-5AFE-4BA4-AD1B-703228A4F686}" type="datetimeFigureOut">
              <a:rPr lang="ru-RU" smtClean="0"/>
              <a:pPr/>
              <a:t>15.06.2019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87DEB365-9028-492C-AD13-298C18798EFC}"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F1B02058-5AFE-4BA4-AD1B-703228A4F686}" type="datetimeFigureOut">
              <a:rPr lang="ru-RU" smtClean="0"/>
              <a:pPr/>
              <a:t>15.06.2019</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87DEB365-9028-492C-AD13-298C18798EFC}"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F1B02058-5AFE-4BA4-AD1B-703228A4F686}" type="datetimeFigureOut">
              <a:rPr lang="ru-RU" smtClean="0"/>
              <a:pPr/>
              <a:t>15.06.2019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87DEB365-9028-492C-AD13-298C18798EFC}" type="slidenum">
              <a:rPr lang="ru-RU" smtClean="0"/>
              <a:pPr/>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F1B02058-5AFE-4BA4-AD1B-703228A4F686}" type="datetimeFigureOut">
              <a:rPr lang="ru-RU" smtClean="0"/>
              <a:pPr/>
              <a:t>15.06.2019</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87DEB365-9028-492C-AD13-298C18798EFC}" type="slidenum">
              <a:rPr lang="ru-RU" smtClean="0"/>
              <a:pPr/>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F1B02058-5AFE-4BA4-AD1B-703228A4F686}" type="datetimeFigureOut">
              <a:rPr lang="ru-RU" smtClean="0"/>
              <a:pPr/>
              <a:t>15.06.2019</a:t>
            </a:fld>
            <a:endParaRPr lang="ru-RU"/>
          </a:p>
        </p:txBody>
      </p:sp>
      <p:sp>
        <p:nvSpPr>
          <p:cNvPr id="10" name="Номер слайда 9"/>
          <p:cNvSpPr>
            <a:spLocks noGrp="1"/>
          </p:cNvSpPr>
          <p:nvPr>
            <p:ph type="sldNum" sz="quarter" idx="16"/>
          </p:nvPr>
        </p:nvSpPr>
        <p:spPr/>
        <p:txBody>
          <a:bodyPr rtlCol="0"/>
          <a:lstStyle/>
          <a:p>
            <a:fld id="{87DEB365-9028-492C-AD13-298C18798EFC}" type="slidenum">
              <a:rPr lang="ru-RU" smtClean="0"/>
              <a:pPr/>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F1B02058-5AFE-4BA4-AD1B-703228A4F686}" type="datetimeFigureOut">
              <a:rPr lang="ru-RU" smtClean="0"/>
              <a:pPr/>
              <a:t>15.06.2019</a:t>
            </a:fld>
            <a:endParaRPr lang="ru-RU"/>
          </a:p>
        </p:txBody>
      </p:sp>
      <p:sp>
        <p:nvSpPr>
          <p:cNvPr id="12" name="Номер слайда 11"/>
          <p:cNvSpPr>
            <a:spLocks noGrp="1"/>
          </p:cNvSpPr>
          <p:nvPr>
            <p:ph type="sldNum" sz="quarter" idx="16"/>
          </p:nvPr>
        </p:nvSpPr>
        <p:spPr/>
        <p:txBody>
          <a:bodyPr rtlCol="0"/>
          <a:lstStyle/>
          <a:p>
            <a:fld id="{87DEB365-9028-492C-AD13-298C18798EFC}" type="slidenum">
              <a:rPr lang="ru-RU" smtClean="0"/>
              <a:pPr/>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1B02058-5AFE-4BA4-AD1B-703228A4F686}" type="datetimeFigureOut">
              <a:rPr lang="ru-RU" smtClean="0"/>
              <a:pPr/>
              <a:t>15.06.2019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87DEB365-9028-492C-AD13-298C18798EFC}"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1B02058-5AFE-4BA4-AD1B-703228A4F686}" type="datetimeFigureOut">
              <a:rPr lang="ru-RU" smtClean="0"/>
              <a:pPr/>
              <a:t>15.06.2019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87DEB365-9028-492C-AD13-298C18798EFC}"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F1B02058-5AFE-4BA4-AD1B-703228A4F686}" type="datetimeFigureOut">
              <a:rPr lang="ru-RU" smtClean="0"/>
              <a:pPr/>
              <a:t>15.06.2019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87DEB365-9028-492C-AD13-298C18798EFC}" type="slidenum">
              <a:rPr lang="ru-RU" smtClean="0"/>
              <a:pPr/>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F1B02058-5AFE-4BA4-AD1B-703228A4F686}" type="datetimeFigureOut">
              <a:rPr lang="ru-RU" smtClean="0"/>
              <a:pPr/>
              <a:t>15.06.2019</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87DEB365-9028-492C-AD13-298C18798EFC}" type="slidenum">
              <a:rPr lang="ru-RU" smtClean="0"/>
              <a:pPr/>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1B02058-5AFE-4BA4-AD1B-703228A4F686}" type="datetimeFigureOut">
              <a:rPr lang="ru-RU" smtClean="0"/>
              <a:pPr/>
              <a:t>15.06.2019</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87DEB365-9028-492C-AD13-298C18798EFC}"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an.yandex.ru/count/8kza_HudHC040000ZhExH4W5XP0b4PK2cm5kGxS2Am4pYBxiLRi6YQCQdNoO__________yFdhG50004dQzOmH2MlDyODm6ww0TomRIZtFAcW0YAkSX_YW6ziqEDo06g0QMXOEW3aRK20Q45Zx5mdWKFdxl2hJK1ao-PUqACbKHQjfWK6xMGynQWa7ZchvL4MhEGc3gqaFCMb9-D4AULGW6egQg40QIm0000XAmbhlmP-XOPh9y91R2tKBMT0h41ieXJkQzOmH2xystbtxzdC008mV__________3yBtLD2jEi8l0mfw6m00?test-tag=67505&amp;stat-id=1073741907" TargetMode="External"/><Relationship Id="rId1" Type="http://schemas.openxmlformats.org/officeDocument/2006/relationships/slideLayout" Target="../slideLayouts/slideLayout7.xml"/><Relationship Id="rId4" Type="http://schemas.openxmlformats.org/officeDocument/2006/relationships/image" Target="../media/image15.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letu.ru/"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letu.ru/" TargetMode="External"/><Relationship Id="rId2" Type="http://schemas.openxmlformats.org/officeDocument/2006/relationships/hyperlink" Target="http://veseloshagat.ru/" TargetMode="External"/><Relationship Id="rId1" Type="http://schemas.openxmlformats.org/officeDocument/2006/relationships/slideLayout" Target="../slideLayouts/slideLayout7.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1905.ru/"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letu.ru/"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hyperlink" Target="http://letu.ru/" TargetMode="Externa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http://letu.ru/"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79712" y="476672"/>
            <a:ext cx="6477000" cy="1828800"/>
          </a:xfrm>
        </p:spPr>
        <p:txBody>
          <a:bodyPr>
            <a:normAutofit fontScale="90000"/>
          </a:bodyPr>
          <a:lstStyle/>
          <a:p>
            <a:r>
              <a:rPr lang="ru-RU" dirty="0" smtClean="0"/>
              <a:t>Презентация на тему: «Кризис семи лет»</a:t>
            </a:r>
            <a:endParaRPr lang="ru-RU" dirty="0"/>
          </a:p>
        </p:txBody>
      </p:sp>
      <p:sp>
        <p:nvSpPr>
          <p:cNvPr id="3" name="Подзаголовок 2"/>
          <p:cNvSpPr>
            <a:spLocks noGrp="1"/>
          </p:cNvSpPr>
          <p:nvPr>
            <p:ph type="subTitle" idx="1"/>
          </p:nvPr>
        </p:nvSpPr>
        <p:spPr/>
        <p:txBody>
          <a:bodyPr>
            <a:normAutofit fontScale="77500" lnSpcReduction="20000"/>
          </a:bodyPr>
          <a:lstStyle/>
          <a:p>
            <a:r>
              <a:rPr lang="ru-RU" dirty="0" smtClean="0"/>
              <a:t>Выполнила</a:t>
            </a:r>
            <a:endParaRPr lang="ru-RU" dirty="0" smtClean="0"/>
          </a:p>
          <a:p>
            <a:r>
              <a:rPr lang="ru-RU" dirty="0" smtClean="0"/>
              <a:t>Щукарева Екатерина Викторовна</a:t>
            </a:r>
            <a:endParaRPr lang="ru-RU" dirty="0"/>
          </a:p>
        </p:txBody>
      </p:sp>
      <p:pic>
        <p:nvPicPr>
          <p:cNvPr id="1026" name="Picture 2" descr="C:\Users\Илья\Desktop\15.jpg"/>
          <p:cNvPicPr>
            <a:picLocks noChangeAspect="1" noChangeArrowheads="1"/>
          </p:cNvPicPr>
          <p:nvPr/>
        </p:nvPicPr>
        <p:blipFill>
          <a:blip r:embed="rId2" cstate="print"/>
          <a:srcRect/>
          <a:stretch>
            <a:fillRect/>
          </a:stretch>
        </p:blipFill>
        <p:spPr bwMode="auto">
          <a:xfrm>
            <a:off x="3059832" y="2420888"/>
            <a:ext cx="3059262" cy="3059261"/>
          </a:xfrm>
          <a:prstGeom prst="rect">
            <a:avLst/>
          </a:prstGeom>
          <a:noFill/>
        </p:spPr>
      </p:pic>
    </p:spTree>
  </p:cSld>
  <p:clrMapOvr>
    <a:masterClrMapping/>
  </p:clrMapOvr>
  <p:transition>
    <p:wheel spokes="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355976" y="620688"/>
            <a:ext cx="4572000" cy="5940088"/>
          </a:xfrm>
          <a:prstGeom prst="rect">
            <a:avLst/>
          </a:prstGeom>
        </p:spPr>
        <p:txBody>
          <a:bodyPr>
            <a:spAutoFit/>
          </a:bodyPr>
          <a:lstStyle/>
          <a:p>
            <a:r>
              <a:rPr lang="ru-RU" sz="2000" dirty="0" smtClean="0"/>
              <a:t>В 7 - летнем возрасте уже нельзя в сложных ситуациях переключать внимание малыша и навязывать ему своё мнение. Помните, что семилетнему ребёнку необходимо идентифицировать себя с авторитетным взрослым. Для мальчика это - папа, дедушка, старший брат; для девочки - мама, бабушка, старшая сестра.</a:t>
            </a:r>
          </a:p>
          <a:p>
            <a:r>
              <a:rPr lang="ru-RU" sz="2000" dirty="0" smtClean="0"/>
              <a:t>Для многих детей - это ещё и первая учительница: "Как Марья Ивановна скажет, так я и сделаю!" В таких ситуациях родителям обижаться не следует. Если поощрять и поддерживать стремление малыша к новому, более "взрослому" возрастной кризис у ребёнка может не проявиться вообще.</a:t>
            </a:r>
            <a:endParaRPr lang="ru-RU" sz="2000" dirty="0"/>
          </a:p>
        </p:txBody>
      </p:sp>
      <p:pic>
        <p:nvPicPr>
          <p:cNvPr id="9217" name="Picture 1" descr="C:\Users\Илья\Desktop\kriki.jpg"/>
          <p:cNvPicPr>
            <a:picLocks noChangeAspect="1" noChangeArrowheads="1"/>
          </p:cNvPicPr>
          <p:nvPr/>
        </p:nvPicPr>
        <p:blipFill>
          <a:blip r:embed="rId2" cstate="print"/>
          <a:srcRect/>
          <a:stretch>
            <a:fillRect/>
          </a:stretch>
        </p:blipFill>
        <p:spPr bwMode="auto">
          <a:xfrm>
            <a:off x="395536" y="2060848"/>
            <a:ext cx="3888432" cy="2916324"/>
          </a:xfrm>
          <a:prstGeom prst="rect">
            <a:avLst/>
          </a:prstGeom>
          <a:noFill/>
        </p:spPr>
      </p:pic>
    </p:spTree>
  </p:cSld>
  <p:clrMapOvr>
    <a:masterClrMapping/>
  </p:clrMapOvr>
  <p:transition>
    <p:strips dir="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899592" y="548680"/>
            <a:ext cx="6966520" cy="5386090"/>
          </a:xfrm>
          <a:prstGeom prst="rect">
            <a:avLst/>
          </a:prstGeom>
        </p:spPr>
        <p:txBody>
          <a:bodyPr wrap="square">
            <a:spAutoFit/>
          </a:bodyPr>
          <a:lstStyle/>
          <a:p>
            <a:r>
              <a:rPr lang="ru-RU" sz="2400" b="1" dirty="0" smtClean="0"/>
              <a:t>Многие дети не хотят идти в школу. Почему?</a:t>
            </a:r>
          </a:p>
          <a:p>
            <a:pPr>
              <a:buFont typeface="Wingdings" pitchFamily="2" charset="2"/>
              <a:buChar char="v"/>
            </a:pPr>
            <a:r>
              <a:rPr lang="ru-RU" sz="2000" dirty="0" smtClean="0"/>
              <a:t>Дети не хотят учиться, потому что боятся трудностей. А откуда они узнали, что в школе трудно? Из разговоров родителей: "Какую школу выбрать? Сколько там учат иностранных языков? Есть ли там программирование, логика? Нет?! Тогда мы в такую школу не пойдём."</a:t>
            </a:r>
          </a:p>
          <a:p>
            <a:pPr>
              <a:buFont typeface="Wingdings" pitchFamily="2" charset="2"/>
              <a:buChar char="v"/>
            </a:pPr>
            <a:r>
              <a:rPr lang="ru-RU" sz="2000" dirty="0" smtClean="0"/>
              <a:t>Дети не хотят учиться, так как уже знают, "что это такое". "Можно привести моего 4 - летнего сына к вам на консультацию?" - "А какая у вас проблема?" - "Он не хочет делать домашнее задание!" - "?"</a:t>
            </a:r>
          </a:p>
          <a:p>
            <a:pPr>
              <a:buFont typeface="Wingdings" pitchFamily="2" charset="2"/>
              <a:buChar char="v"/>
            </a:pPr>
            <a:r>
              <a:rPr lang="ru-RU" sz="2000" dirty="0" smtClean="0"/>
              <a:t>Многие дети уже в детском саду начинают достаточно серьёзно учиться. Таким образом, мотив "хочу научиться читать и писать" у них уже частично удовлетворяется. Но всему своё время. Потому, что учёба (а не игра) как ведущая деятельность характерна для семилетки только теоретически. На протяжении всего периода младшей школы учёба только пытается стать для ребёнка другом.</a:t>
            </a:r>
          </a:p>
        </p:txBody>
      </p:sp>
    </p:spTree>
  </p:cSld>
  <p:clrMapOvr>
    <a:masterClrMapping/>
  </p:clrMapOvr>
  <p:transition>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692696"/>
            <a:ext cx="7884368" cy="5447645"/>
          </a:xfrm>
          <a:prstGeom prst="rect">
            <a:avLst/>
          </a:prstGeom>
        </p:spPr>
        <p:txBody>
          <a:bodyPr wrap="square">
            <a:spAutoFit/>
          </a:bodyPr>
          <a:lstStyle/>
          <a:p>
            <a:r>
              <a:rPr lang="ru-RU" sz="2400" b="1" dirty="0" smtClean="0"/>
              <a:t>Чтобы период адаптации ребёнка к школе прошёл спокойнее:</a:t>
            </a:r>
            <a:endParaRPr lang="ru-RU" sz="2400" dirty="0" smtClean="0"/>
          </a:p>
          <a:p>
            <a:pPr>
              <a:buFont typeface="Wingdings" pitchFamily="2" charset="2"/>
              <a:buChar char="q"/>
            </a:pPr>
            <a:r>
              <a:rPr lang="ru-RU" sz="2000" dirty="0" smtClean="0"/>
              <a:t>За месяц до школы измените режим для малыша. Пусть утром он встаёт рано, а вечером не задерживается допоздна.</a:t>
            </a:r>
          </a:p>
          <a:p>
            <a:pPr>
              <a:buFont typeface="Wingdings" pitchFamily="2" charset="2"/>
              <a:buChar char="q"/>
            </a:pPr>
            <a:r>
              <a:rPr lang="ru-RU" sz="2000" dirty="0" smtClean="0"/>
              <a:t>Познакомьте ребёнка со школой и учительницей. Если малыш будет знать, где в школе его класс, столовая, туалет, он будет чувствовать себя увереннее. Помогите ребёнку запомнить дорогу от школы домой. Ведь если он "уже взрослый", то непременно захочет возвращаться сам.</a:t>
            </a:r>
          </a:p>
          <a:p>
            <a:pPr>
              <a:buFont typeface="Wingdings" pitchFamily="2" charset="2"/>
              <a:buChar char="q"/>
            </a:pPr>
            <a:r>
              <a:rPr lang="ru-RU" sz="2000" dirty="0" smtClean="0"/>
              <a:t>В начальный период обучения не загружайте малыша различными "</a:t>
            </a:r>
            <a:r>
              <a:rPr lang="ru-RU" sz="2000" dirty="0" err="1" smtClean="0"/>
              <a:t>развивалками</a:t>
            </a:r>
            <a:r>
              <a:rPr lang="ru-RU" sz="2000" dirty="0" smtClean="0"/>
              <a:t>": кружками, репетиторами, музыкой. Пусть он привыкнет к чему-то одному - в данном случае к школе.</a:t>
            </a:r>
          </a:p>
          <a:p>
            <a:pPr>
              <a:buFont typeface="Wingdings" pitchFamily="2" charset="2"/>
              <a:buChar char="q"/>
            </a:pPr>
            <a:r>
              <a:rPr lang="ru-RU" sz="2000" dirty="0" smtClean="0"/>
              <a:t>Возьмите на несколько недель отпуск. Ребёнку просто необходима ваша поддержка: обстановка дома должна быть спокойной, а мама или папа при необходимости помогут.</a:t>
            </a:r>
          </a:p>
          <a:p>
            <a:pPr>
              <a:buFont typeface="Wingdings" pitchFamily="2" charset="2"/>
              <a:buChar char="q"/>
            </a:pPr>
            <a:r>
              <a:rPr lang="ru-RU" sz="2000" dirty="0" smtClean="0"/>
              <a:t>Будьте семьёй оптимистов, тогда любые проблемы и кризисы развития вам не по чём. </a:t>
            </a:r>
            <a:endParaRPr lang="ru-RU" sz="2000" dirty="0"/>
          </a:p>
        </p:txBody>
      </p:sp>
    </p:spTree>
  </p:cSld>
  <p:clrMapOvr>
    <a:masterClrMapping/>
  </p:clrMapOvr>
  <p:transition>
    <p:plus/>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179512" y="908720"/>
            <a:ext cx="6696744"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ru-RU" sz="2800" b="1" dirty="0" smtClean="0">
                <a:latin typeface="Arial" charset="0"/>
                <a:cs typeface="Arial" charset="0"/>
              </a:rPr>
              <a:t>Но есть и </a:t>
            </a:r>
            <a:r>
              <a:rPr kumimoji="0" lang="ru-RU" sz="2800" b="1" i="0" u="none" strike="noStrike" cap="none" normalizeH="0" baseline="0" dirty="0" smtClean="0">
                <a:ln>
                  <a:noFill/>
                </a:ln>
                <a:solidFill>
                  <a:schemeClr val="tx1"/>
                </a:solidFill>
                <a:effectLst/>
                <a:latin typeface="Arial" charset="0"/>
                <a:cs typeface="Arial" charset="0"/>
              </a:rPr>
              <a:t>неблагоприятные последствия кризиса:</a:t>
            </a:r>
            <a:endParaRPr kumimoji="0" lang="ru-RU" sz="2800" b="0" i="0" u="none" strike="noStrike" cap="none" normalizeH="0" baseline="0" dirty="0" smtClean="0">
              <a:ln>
                <a:noFill/>
              </a:ln>
              <a:solidFill>
                <a:schemeClr val="tx1"/>
              </a:solidFill>
              <a:effectLst/>
              <a:latin typeface="Arial" charset="0"/>
              <a:cs typeface="Arial"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Arial" charset="0"/>
                <a:cs typeface="Arial" charset="0"/>
              </a:rPr>
              <a:t>невротическая низкая самооценка, постоянное неадекватное чувство вины;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Arial" charset="0"/>
                <a:cs typeface="Arial" charset="0"/>
              </a:rPr>
              <a:t>нежелание учиться, посещать школу; низкая успеваемость;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Arial" charset="0"/>
                <a:cs typeface="Arial" charset="0"/>
              </a:rPr>
              <a:t>проблемы в общении со сверстниками;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Arial" charset="0"/>
                <a:cs typeface="Arial" charset="0"/>
              </a:rPr>
              <a:t>закрепленная высокая тревожность в сочетании с неадекватными (завышенными или заниженными) самооценкой и уровнем притязаний;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ru-RU" sz="2000" b="0" i="0" u="none" strike="noStrike" cap="none" normalizeH="0" baseline="0" dirty="0" smtClean="0">
                <a:ln>
                  <a:noFill/>
                </a:ln>
                <a:solidFill>
                  <a:schemeClr val="tx1"/>
                </a:solidFill>
                <a:effectLst/>
                <a:latin typeface="Arial" charset="0"/>
                <a:cs typeface="Arial" charset="0"/>
              </a:rPr>
              <a:t>развитие невроза, тиков, энуреза, других психосоматических заболеваний, которые необходимо лечить с помощью психолога. </a:t>
            </a:r>
          </a:p>
        </p:txBody>
      </p:sp>
      <p:pic>
        <p:nvPicPr>
          <p:cNvPr id="5122" name="Picture 2" descr="http://avatars-fast.yandex.net/get-direct/lRuP22F3Y1xjbhX2XQK71g/x90">
            <a:hlinkClick r:id="rId2"/>
          </p:cNvPr>
          <p:cNvPicPr>
            <a:picLocks noChangeAspect="1" noChangeArrowheads="1"/>
          </p:cNvPicPr>
          <p:nvPr/>
        </p:nvPicPr>
        <p:blipFill>
          <a:blip r:embed="rId3" cstate="print"/>
          <a:srcRect/>
          <a:stretch>
            <a:fillRect/>
          </a:stretch>
        </p:blipFill>
        <p:spPr bwMode="auto">
          <a:xfrm>
            <a:off x="9429750" y="-274638"/>
            <a:ext cx="857250" cy="800101"/>
          </a:xfrm>
          <a:prstGeom prst="rect">
            <a:avLst/>
          </a:prstGeom>
          <a:noFill/>
        </p:spPr>
      </p:pic>
      <p:pic>
        <p:nvPicPr>
          <p:cNvPr id="5123" name="Picture 3" descr="C:\Users\Илья\Desktop\13.jpg"/>
          <p:cNvPicPr>
            <a:picLocks noChangeAspect="1" noChangeArrowheads="1"/>
          </p:cNvPicPr>
          <p:nvPr/>
        </p:nvPicPr>
        <p:blipFill>
          <a:blip r:embed="rId4" cstate="print"/>
          <a:srcRect/>
          <a:stretch>
            <a:fillRect/>
          </a:stretch>
        </p:blipFill>
        <p:spPr bwMode="auto">
          <a:xfrm>
            <a:off x="6444208" y="1124744"/>
            <a:ext cx="2088232" cy="2088232"/>
          </a:xfrm>
          <a:prstGeom prst="rect">
            <a:avLst/>
          </a:prstGeom>
          <a:noFill/>
        </p:spPr>
      </p:pic>
    </p:spTree>
  </p:cSld>
  <p:clrMapOvr>
    <a:masterClrMapping/>
  </p:clrMapOvr>
  <p:transition>
    <p:newsflash/>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1916832"/>
            <a:ext cx="8153400" cy="990600"/>
          </a:xfrm>
        </p:spPr>
        <p:txBody>
          <a:bodyPr/>
          <a:lstStyle/>
          <a:p>
            <a:r>
              <a:rPr lang="ru-RU" dirty="0" smtClean="0"/>
              <a:t>Спасибо за внимание!</a:t>
            </a:r>
            <a:endParaRPr lang="ru-RU"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3968" y="908720"/>
            <a:ext cx="4608512" cy="4708981"/>
          </a:xfrm>
          <a:prstGeom prst="rect">
            <a:avLst/>
          </a:prstGeom>
        </p:spPr>
        <p:txBody>
          <a:bodyPr wrap="square">
            <a:spAutoFit/>
          </a:bodyPr>
          <a:lstStyle/>
          <a:p>
            <a:r>
              <a:rPr lang="ru-RU" sz="2000" b="1" dirty="0" smtClean="0"/>
              <a:t>Кризис 7 </a:t>
            </a:r>
            <a:r>
              <a:rPr lang="ru-RU" sz="2000" b="1" dirty="0" smtClean="0">
                <a:hlinkClick r:id="rId2"/>
              </a:rPr>
              <a:t>лет</a:t>
            </a:r>
            <a:r>
              <a:rPr lang="ru-RU" sz="2000" b="1" dirty="0" smtClean="0"/>
              <a:t> - это переломная точка на кривой детского развития, отделяющая один возраст от другого. </a:t>
            </a:r>
            <a:endParaRPr lang="ru-RU" sz="2000" dirty="0" smtClean="0"/>
          </a:p>
          <a:p>
            <a:r>
              <a:rPr lang="ru-RU" sz="2000" dirty="0" smtClean="0"/>
              <a:t>Один из главных симптомов кризиса семи </a:t>
            </a:r>
            <a:r>
              <a:rPr lang="ru-RU" sz="2000" dirty="0" smtClean="0">
                <a:hlinkClick r:id="rId2"/>
              </a:rPr>
              <a:t>лет</a:t>
            </a:r>
            <a:r>
              <a:rPr lang="ru-RU" sz="2000" dirty="0" smtClean="0"/>
              <a:t> - кривляние, манерность, непослушание. Ребенок становится неуправляем, он не реагирует на замечания родителей, делает вид, что не слышит их или идет на открытый конфликт. В целом, все кризисы похожи друг на друга. Как подростковый кризис, так и кризис трех или семи </a:t>
            </a:r>
            <a:r>
              <a:rPr lang="ru-RU" sz="2000" dirty="0" smtClean="0">
                <a:hlinkClick r:id="rId2"/>
              </a:rPr>
              <a:t>лет</a:t>
            </a:r>
            <a:r>
              <a:rPr lang="ru-RU" sz="2000" dirty="0" smtClean="0"/>
              <a:t>, все они выражаются в отрицании всего.</a:t>
            </a:r>
            <a:endParaRPr lang="ru-RU" sz="2000" dirty="0"/>
          </a:p>
        </p:txBody>
      </p:sp>
      <p:pic>
        <p:nvPicPr>
          <p:cNvPr id="2050" name="Picture 2" descr="C:\Users\Илья\Desktop\32216313.179655622.jpeg"/>
          <p:cNvPicPr>
            <a:picLocks noChangeAspect="1" noChangeArrowheads="1"/>
          </p:cNvPicPr>
          <p:nvPr/>
        </p:nvPicPr>
        <p:blipFill>
          <a:blip r:embed="rId3" cstate="print"/>
          <a:srcRect/>
          <a:stretch>
            <a:fillRect/>
          </a:stretch>
        </p:blipFill>
        <p:spPr bwMode="auto">
          <a:xfrm>
            <a:off x="395536" y="1340768"/>
            <a:ext cx="3677741" cy="3528392"/>
          </a:xfrm>
          <a:prstGeom prst="rect">
            <a:avLst/>
          </a:prstGeom>
          <a:noFill/>
        </p:spPr>
      </p:pic>
    </p:spTree>
  </p:cSld>
  <p:clrMapOvr>
    <a:masterClrMapping/>
  </p:clrMapOvr>
  <p:transition>
    <p:wheel spokes="2"/>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55576" y="548680"/>
            <a:ext cx="6102424" cy="2862322"/>
          </a:xfrm>
          <a:prstGeom prst="rect">
            <a:avLst/>
          </a:prstGeom>
        </p:spPr>
        <p:txBody>
          <a:bodyPr wrap="square">
            <a:spAutoFit/>
          </a:bodyPr>
          <a:lstStyle/>
          <a:p>
            <a:r>
              <a:rPr lang="ru-RU" sz="2000" dirty="0" smtClean="0"/>
              <a:t>Однако не смотря на внешнюю схожесть, подоплека у каждого возрастного кризиса своя. Если раньше ребенок "боролся" в основном за самостоятельность, возможность действовать автономно (я сам сяду на </a:t>
            </a:r>
            <a:r>
              <a:rPr lang="ru-RU" sz="2000" dirty="0" smtClean="0">
                <a:hlinkClick r:id="rId2"/>
              </a:rPr>
              <a:t>горшок</a:t>
            </a:r>
            <a:r>
              <a:rPr lang="ru-RU" sz="2000" dirty="0" smtClean="0"/>
              <a:t>!), то в семь </a:t>
            </a:r>
            <a:r>
              <a:rPr lang="ru-RU" sz="2000" dirty="0" smtClean="0">
                <a:hlinkClick r:id="rId3"/>
              </a:rPr>
              <a:t>лет</a:t>
            </a:r>
            <a:r>
              <a:rPr lang="ru-RU" sz="2000" dirty="0" smtClean="0"/>
              <a:t> проявление кризиса связано с утратой детской непосредственности, то есть с "вклиниваем" интеллектуального момента между переживанием и поступком. </a:t>
            </a:r>
            <a:endParaRPr lang="ru-RU" sz="2000" dirty="0"/>
          </a:p>
        </p:txBody>
      </p:sp>
      <p:pic>
        <p:nvPicPr>
          <p:cNvPr id="7" name="Picture 2" descr="C:\Users\Илья\Desktop\krizis-rebenka-7-let-osobennosti--460x306.jpg"/>
          <p:cNvPicPr>
            <a:picLocks noChangeAspect="1" noChangeArrowheads="1"/>
          </p:cNvPicPr>
          <p:nvPr/>
        </p:nvPicPr>
        <p:blipFill>
          <a:blip r:embed="rId4" cstate="print"/>
          <a:srcRect/>
          <a:stretch>
            <a:fillRect/>
          </a:stretch>
        </p:blipFill>
        <p:spPr bwMode="auto">
          <a:xfrm>
            <a:off x="683568" y="4293096"/>
            <a:ext cx="2922678" cy="1944216"/>
          </a:xfrm>
          <a:prstGeom prst="rect">
            <a:avLst/>
          </a:prstGeom>
          <a:noFill/>
        </p:spPr>
      </p:pic>
      <p:pic>
        <p:nvPicPr>
          <p:cNvPr id="1026" name="Picture 2" descr="C:\Users\Илья\Desktop\73.jpg"/>
          <p:cNvPicPr>
            <a:picLocks noChangeAspect="1" noChangeArrowheads="1"/>
          </p:cNvPicPr>
          <p:nvPr/>
        </p:nvPicPr>
        <p:blipFill>
          <a:blip r:embed="rId5" cstate="print"/>
          <a:srcRect/>
          <a:stretch>
            <a:fillRect/>
          </a:stretch>
        </p:blipFill>
        <p:spPr bwMode="auto">
          <a:xfrm>
            <a:off x="3347864" y="3284984"/>
            <a:ext cx="2016224" cy="2075140"/>
          </a:xfrm>
          <a:prstGeom prst="rect">
            <a:avLst/>
          </a:prstGeom>
          <a:noFill/>
        </p:spPr>
      </p:pic>
      <p:pic>
        <p:nvPicPr>
          <p:cNvPr id="1027" name="Picture 3" descr="C:\Users\Илья\Desktop\352.jpg"/>
          <p:cNvPicPr>
            <a:picLocks noChangeAspect="1" noChangeArrowheads="1"/>
          </p:cNvPicPr>
          <p:nvPr/>
        </p:nvPicPr>
        <p:blipFill>
          <a:blip r:embed="rId6" cstate="print"/>
          <a:srcRect/>
          <a:stretch>
            <a:fillRect/>
          </a:stretch>
        </p:blipFill>
        <p:spPr bwMode="auto">
          <a:xfrm>
            <a:off x="5220072" y="4293096"/>
            <a:ext cx="2857952" cy="1904110"/>
          </a:xfrm>
          <a:prstGeom prst="rect">
            <a:avLst/>
          </a:prstGeom>
          <a:noFill/>
        </p:spPr>
      </p:pic>
    </p:spTree>
  </p:cSld>
  <p:clrMapOvr>
    <a:masterClrMapping/>
  </p:clrMapOvr>
  <p:transition>
    <p:wheel spokes="3"/>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23928" y="332656"/>
            <a:ext cx="4572000" cy="6309420"/>
          </a:xfrm>
          <a:prstGeom prst="rect">
            <a:avLst/>
          </a:prstGeom>
        </p:spPr>
        <p:txBody>
          <a:bodyPr>
            <a:spAutoFit/>
          </a:bodyPr>
          <a:lstStyle/>
          <a:p>
            <a:r>
              <a:rPr lang="ru-RU" sz="2400" b="1" dirty="0" smtClean="0"/>
              <a:t>Признаки кризиса: </a:t>
            </a:r>
            <a:endParaRPr lang="ru-RU" sz="2400" dirty="0" smtClean="0"/>
          </a:p>
          <a:p>
            <a:pPr>
              <a:buFont typeface="Wingdings" pitchFamily="2" charset="2"/>
              <a:buChar char="q"/>
            </a:pPr>
            <a:r>
              <a:rPr lang="ru-RU" sz="2000" dirty="0" smtClean="0"/>
              <a:t>повышенная утомляемость;</a:t>
            </a:r>
          </a:p>
          <a:p>
            <a:pPr>
              <a:buFont typeface="Wingdings" pitchFamily="2" charset="2"/>
              <a:buChar char="q"/>
            </a:pPr>
            <a:r>
              <a:rPr lang="ru-RU" sz="2000" dirty="0" smtClean="0"/>
              <a:t>раздражительность, </a:t>
            </a:r>
            <a:r>
              <a:rPr lang="ru-RU" sz="2000" dirty="0" smtClean="0">
                <a:hlinkClick r:id="rId2"/>
              </a:rPr>
              <a:t>вспышки</a:t>
            </a:r>
            <a:r>
              <a:rPr lang="ru-RU" sz="2000" dirty="0" smtClean="0"/>
              <a:t> гнева;</a:t>
            </a:r>
          </a:p>
          <a:p>
            <a:pPr>
              <a:buFont typeface="Wingdings" pitchFamily="2" charset="2"/>
              <a:buChar char="q"/>
            </a:pPr>
            <a:r>
              <a:rPr lang="ru-RU" sz="2000" dirty="0" smtClean="0"/>
              <a:t>замкнутость, закрытость от родителей;</a:t>
            </a:r>
          </a:p>
          <a:p>
            <a:pPr>
              <a:buFont typeface="Wingdings" pitchFamily="2" charset="2"/>
              <a:buChar char="q"/>
            </a:pPr>
            <a:r>
              <a:rPr lang="ru-RU" sz="2000" dirty="0" smtClean="0"/>
              <a:t>повышенная тревожность (ребенок играет роль шута среди сверстников, выбирает в друзья старших детей, заискивает перед воспитателями, учителями, старается им угодить, чрезмерно вежлив);</a:t>
            </a:r>
          </a:p>
          <a:p>
            <a:pPr>
              <a:buFont typeface="Wingdings" pitchFamily="2" charset="2"/>
              <a:buChar char="q"/>
            </a:pPr>
            <a:r>
              <a:rPr lang="ru-RU" sz="2000" dirty="0" smtClean="0"/>
              <a:t>нежелание демонстрировать «хорошие манеры» и, наоборот, попытки нарушать этикет (есть руками, неправильно держать столовые приборы, не говорить вежливых слов и т.п.), агрессивность или, наоборот, излишняя застенчивость.</a:t>
            </a:r>
            <a:endParaRPr lang="ru-RU" sz="2000" dirty="0"/>
          </a:p>
        </p:txBody>
      </p:sp>
      <p:pic>
        <p:nvPicPr>
          <p:cNvPr id="6145" name="Picture 1" descr="C:\Users\Илья\Desktop\i.jpg"/>
          <p:cNvPicPr>
            <a:picLocks noChangeAspect="1" noChangeArrowheads="1"/>
          </p:cNvPicPr>
          <p:nvPr/>
        </p:nvPicPr>
        <p:blipFill>
          <a:blip r:embed="rId3" cstate="print"/>
          <a:srcRect/>
          <a:stretch>
            <a:fillRect/>
          </a:stretch>
        </p:blipFill>
        <p:spPr bwMode="auto">
          <a:xfrm>
            <a:off x="323528" y="2132856"/>
            <a:ext cx="3447091" cy="2585318"/>
          </a:xfrm>
          <a:prstGeom prst="rect">
            <a:avLst/>
          </a:prstGeom>
          <a:noFill/>
        </p:spPr>
      </p:pic>
    </p:spTree>
  </p:cSld>
  <p:clrMapOvr>
    <a:masterClrMapping/>
  </p:clrMapOvr>
  <p:transition>
    <p:whee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115616" y="3068960"/>
            <a:ext cx="7380312" cy="3477875"/>
          </a:xfrm>
          <a:prstGeom prst="rect">
            <a:avLst/>
          </a:prstGeom>
        </p:spPr>
        <p:txBody>
          <a:bodyPr wrap="square">
            <a:spAutoFit/>
          </a:bodyPr>
          <a:lstStyle/>
          <a:p>
            <a:r>
              <a:rPr lang="ru-RU" sz="2000" dirty="0" smtClean="0"/>
              <a:t>Обычные бытовые правила, установленные родителями становятся для ребенка воплощением "детского" мира, от которого он скорее хочет отойти. Ребенок чувствует острую потребность быть "взрослым", вести себя как взрослый, соответственно одеваться, принимать самостоятельные решения. Во многом этому способствует сама культурная среда, в которой воспитываются дети. С малолетства ребенку внушается, что когда он пойдет в первый класс, это будет свидетельствовать о том, что он вырос. Став школьником, ребенок рассчитывает с приобретением собственной социальной позиции стать "взрослым". </a:t>
            </a:r>
            <a:endParaRPr lang="ru-RU" sz="2000" dirty="0"/>
          </a:p>
        </p:txBody>
      </p:sp>
      <p:pic>
        <p:nvPicPr>
          <p:cNvPr id="6" name="Picture 2" descr="C:\Users\Илья\Desktop\taktika-roditeley-460x301.jpg"/>
          <p:cNvPicPr>
            <a:picLocks noChangeAspect="1" noChangeArrowheads="1"/>
          </p:cNvPicPr>
          <p:nvPr/>
        </p:nvPicPr>
        <p:blipFill>
          <a:blip r:embed="rId2" cstate="print"/>
          <a:srcRect/>
          <a:stretch>
            <a:fillRect/>
          </a:stretch>
        </p:blipFill>
        <p:spPr bwMode="auto">
          <a:xfrm>
            <a:off x="2483768" y="548680"/>
            <a:ext cx="3721227" cy="2434977"/>
          </a:xfrm>
          <a:prstGeom prst="rect">
            <a:avLst/>
          </a:prstGeom>
          <a:noFill/>
        </p:spPr>
      </p:pic>
    </p:spTree>
  </p:cSld>
  <p:clrMapOvr>
    <a:masterClrMapping/>
  </p:clrMapOvr>
  <p:transition>
    <p:whee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491880" y="476672"/>
            <a:ext cx="5400600" cy="5324535"/>
          </a:xfrm>
          <a:prstGeom prst="rect">
            <a:avLst/>
          </a:prstGeom>
        </p:spPr>
        <p:txBody>
          <a:bodyPr wrap="square">
            <a:spAutoFit/>
          </a:bodyPr>
          <a:lstStyle/>
          <a:p>
            <a:r>
              <a:rPr lang="ru-RU" sz="2000" dirty="0" smtClean="0"/>
              <a:t>О важности кризиса семи </a:t>
            </a:r>
            <a:r>
              <a:rPr lang="ru-RU" sz="2000" dirty="0" smtClean="0">
                <a:hlinkClick r:id="rId2"/>
              </a:rPr>
              <a:t>лет</a:t>
            </a:r>
            <a:r>
              <a:rPr lang="ru-RU" sz="2000" dirty="0" smtClean="0"/>
              <a:t> говорит то, что его изучением занимались многие отечественные психологи. Л.С. Выготский видит психологический смысл кризиса семи лет в том, что потеряв непосредственность, ребенок обретает свободу в наличной ситуации. Эту свободу ему дают произвольность и опосредованность его психической жизни. Он начинает понимать и осознавать свои переживания, возникает "логика чувств". Кроме того появляется способность к обобщению собственных переживаний (только теперь ребенок, полностью отдавая себе отчет, может сказать "это мне нравится, а это нет", не ориентируясь на предпочтения значимого взрослого).</a:t>
            </a:r>
            <a:endParaRPr lang="ru-RU" sz="2000" dirty="0"/>
          </a:p>
        </p:txBody>
      </p:sp>
      <p:pic>
        <p:nvPicPr>
          <p:cNvPr id="13314" name="Picture 2" descr="C:\Users\Илья\Desktop\96567702_vospitanierebenka_1.jpg"/>
          <p:cNvPicPr>
            <a:picLocks noChangeAspect="1" noChangeArrowheads="1"/>
          </p:cNvPicPr>
          <p:nvPr/>
        </p:nvPicPr>
        <p:blipFill>
          <a:blip r:embed="rId3" cstate="print"/>
          <a:srcRect/>
          <a:stretch>
            <a:fillRect/>
          </a:stretch>
        </p:blipFill>
        <p:spPr bwMode="auto">
          <a:xfrm>
            <a:off x="323528" y="1196752"/>
            <a:ext cx="3011382" cy="2160240"/>
          </a:xfrm>
          <a:prstGeom prst="rect">
            <a:avLst/>
          </a:prstGeom>
          <a:noFill/>
        </p:spPr>
      </p:pic>
    </p:spTree>
  </p:cSld>
  <p:clrMapOvr>
    <a:masterClrMapping/>
  </p:clrMapOvr>
  <p:transition>
    <p:wheel spokes="8"/>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71600" y="836712"/>
            <a:ext cx="5814392" cy="1938992"/>
          </a:xfrm>
          <a:prstGeom prst="rect">
            <a:avLst/>
          </a:prstGeom>
        </p:spPr>
        <p:txBody>
          <a:bodyPr wrap="square">
            <a:spAutoFit/>
          </a:bodyPr>
          <a:lstStyle/>
          <a:p>
            <a:r>
              <a:rPr lang="ru-RU" sz="2000" dirty="0" smtClean="0"/>
              <a:t>За счет вовлечения в школьную жизнь, расширяется круг интересов и социальных контактов ребенка; общение со взрослыми и со сверстниками становится произвольным, "опосредствованным" определенными правилами. </a:t>
            </a:r>
            <a:endParaRPr lang="ru-RU" sz="2000" dirty="0"/>
          </a:p>
        </p:txBody>
      </p:sp>
      <p:pic>
        <p:nvPicPr>
          <p:cNvPr id="4" name="Picture 1" descr="C:\Users\Илья\Desktop\e854d545b69545508d5f8da3216a3bf9.jpg"/>
          <p:cNvPicPr>
            <a:picLocks noChangeAspect="1" noChangeArrowheads="1"/>
          </p:cNvPicPr>
          <p:nvPr/>
        </p:nvPicPr>
        <p:blipFill>
          <a:blip r:embed="rId2" cstate="print"/>
          <a:srcRect/>
          <a:stretch>
            <a:fillRect/>
          </a:stretch>
        </p:blipFill>
        <p:spPr bwMode="auto">
          <a:xfrm>
            <a:off x="2699792" y="2780928"/>
            <a:ext cx="4356482" cy="2904322"/>
          </a:xfrm>
          <a:prstGeom prst="rect">
            <a:avLst/>
          </a:prstGeom>
          <a:noFill/>
        </p:spPr>
      </p:pic>
    </p:spTree>
  </p:cSld>
  <p:clrMapOvr>
    <a:masterClrMapping/>
  </p:clrMapOvr>
  <p:transition>
    <p:strips dir="l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3968" y="692696"/>
            <a:ext cx="4104456" cy="5078313"/>
          </a:xfrm>
          <a:prstGeom prst="rect">
            <a:avLst/>
          </a:prstGeom>
        </p:spPr>
        <p:txBody>
          <a:bodyPr wrap="square">
            <a:spAutoFit/>
          </a:bodyPr>
          <a:lstStyle/>
          <a:p>
            <a:r>
              <a:rPr lang="ru-RU" sz="2000" dirty="0" smtClean="0"/>
              <a:t>Главное психическое </a:t>
            </a:r>
            <a:r>
              <a:rPr lang="ru-RU" sz="2400" i="1" dirty="0" smtClean="0"/>
              <a:t>новообразование, </a:t>
            </a:r>
            <a:r>
              <a:rPr lang="ru-RU" sz="2000" dirty="0" smtClean="0"/>
              <a:t>к которому приводит кризис семи </a:t>
            </a:r>
            <a:r>
              <a:rPr lang="ru-RU" sz="2000" dirty="0" smtClean="0">
                <a:hlinkClick r:id="rId2"/>
              </a:rPr>
              <a:t>лет</a:t>
            </a:r>
            <a:r>
              <a:rPr lang="ru-RU" sz="2000" dirty="0" smtClean="0"/>
              <a:t> - способность и потребность в социальном функционировании. Ребенок стремиться получить определенную социальную позицию - </a:t>
            </a:r>
            <a:r>
              <a:rPr lang="ru-RU" sz="2000" dirty="0" err="1" smtClean="0"/>
              <a:t>позицию</a:t>
            </a:r>
            <a:r>
              <a:rPr lang="ru-RU" sz="2000" dirty="0" smtClean="0"/>
              <a:t> школьника. Надо заметить, что согласно теории Выготского, возрастные кризисы - это неотъемлемая часть формирования личности. Результатом каждого кризиса является психическое новообразование, на котором строится дальнейшее развитие. </a:t>
            </a:r>
            <a:endParaRPr lang="ru-RU" sz="2000" dirty="0"/>
          </a:p>
        </p:txBody>
      </p:sp>
      <p:pic>
        <p:nvPicPr>
          <p:cNvPr id="4" name="Picture 2" descr="C:\Users\Илья\Desktop\49612_html_48633229.png"/>
          <p:cNvPicPr>
            <a:picLocks noChangeAspect="1" noChangeArrowheads="1"/>
          </p:cNvPicPr>
          <p:nvPr/>
        </p:nvPicPr>
        <p:blipFill>
          <a:blip r:embed="rId3" cstate="print"/>
          <a:srcRect/>
          <a:stretch>
            <a:fillRect/>
          </a:stretch>
        </p:blipFill>
        <p:spPr bwMode="auto">
          <a:xfrm>
            <a:off x="323528" y="2132856"/>
            <a:ext cx="3816424" cy="2933749"/>
          </a:xfrm>
          <a:prstGeom prst="rect">
            <a:avLst/>
          </a:prstGeom>
          <a:noFill/>
        </p:spPr>
      </p:pic>
    </p:spTree>
  </p:cSld>
  <p:clrMapOvr>
    <a:masterClrMapping/>
  </p:clrMapOvr>
  <p:transition>
    <p:strips/>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399430"/>
            <a:ext cx="8280920" cy="5693866"/>
          </a:xfrm>
          <a:prstGeom prst="rect">
            <a:avLst/>
          </a:prstGeom>
        </p:spPr>
        <p:txBody>
          <a:bodyPr wrap="square">
            <a:spAutoFit/>
          </a:bodyPr>
          <a:lstStyle/>
          <a:p>
            <a:r>
              <a:rPr lang="ru-RU" sz="2400" b="1" dirty="0" smtClean="0"/>
              <a:t>ВАЖНЫЕ ПСИХИЧЕСКИЕ ОСОБЕННОСТИ ДЕТЕЙ 6-7 </a:t>
            </a:r>
            <a:r>
              <a:rPr lang="ru-RU" sz="2400" b="1" dirty="0" smtClean="0">
                <a:hlinkClick r:id="rId2"/>
              </a:rPr>
              <a:t>лет</a:t>
            </a:r>
            <a:r>
              <a:rPr lang="ru-RU" sz="2400" dirty="0" smtClean="0"/>
              <a:t> </a:t>
            </a:r>
          </a:p>
          <a:p>
            <a:pPr>
              <a:buFont typeface="Wingdings" pitchFamily="2" charset="2"/>
              <a:buChar char="q"/>
            </a:pPr>
            <a:r>
              <a:rPr lang="ru-RU" sz="2000" dirty="0" smtClean="0"/>
              <a:t>Малышей смущают потребности в том, чтобы занять новое, более «взрослое» положение в жизни и выполнять работу, важную не только для них самих, но и для окружающих. И, как ни странно, это не обязательно учеба в школе. Это могут быть и помощь родителям по дому, и в их работе, и занятия спортом, и самостоятельный уход за домашними животными. </a:t>
            </a:r>
          </a:p>
          <a:p>
            <a:pPr>
              <a:buFont typeface="Wingdings" pitchFamily="2" charset="2"/>
              <a:buChar char="q"/>
            </a:pPr>
            <a:r>
              <a:rPr lang="ru-RU" sz="2000" dirty="0" smtClean="0"/>
              <a:t>Появляется новый уровень самосознания — осознание себя не только как мальчика, сына, партнера по игре, но и как друга, ученика, одноклассника. У ребенка появляется осознание своего социального Я, то есть себя в обществе. Ему важно, как он общается с окружающими и как они общаются с ним. </a:t>
            </a:r>
          </a:p>
          <a:p>
            <a:pPr>
              <a:buFont typeface="Wingdings" pitchFamily="2" charset="2"/>
              <a:buChar char="q"/>
            </a:pPr>
            <a:r>
              <a:rPr lang="ru-RU" sz="2000" dirty="0" smtClean="0"/>
              <a:t>Формирующаяся личность 7-летнего малыша приобретает так называемую внутреннюю позицию, которая сохраняется на всю жизнь и определяет поведение человека, его деятельность, а также его отношение к окружению и самому себе. Внутренняя позиция формируется в зависимости от того, каков сам ребёнок, какое место он занимает в окружении и какое это окружение. </a:t>
            </a:r>
            <a:endParaRPr lang="ru-RU" sz="2000" dirty="0"/>
          </a:p>
        </p:txBody>
      </p:sp>
    </p:spTree>
  </p:cSld>
  <p:clrMapOvr>
    <a:masterClrMapping/>
  </p:clrMapOvr>
  <p:transition>
    <p:strips dir="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116</TotalTime>
  <Words>1206</Words>
  <Application>Microsoft Office PowerPoint</Application>
  <PresentationFormat>Экран (4:3)</PresentationFormat>
  <Paragraphs>39</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Обычная</vt:lpstr>
      <vt:lpstr>Презентация на тему: «Кризис семи лет»</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на тему: «Кризис семи лет»</dc:title>
  <dc:creator>Илья</dc:creator>
  <cp:lastModifiedBy>user</cp:lastModifiedBy>
  <cp:revision>27</cp:revision>
  <dcterms:created xsi:type="dcterms:W3CDTF">2014-12-07T11:57:57Z</dcterms:created>
  <dcterms:modified xsi:type="dcterms:W3CDTF">2019-06-15T07:30:01Z</dcterms:modified>
</cp:coreProperties>
</file>