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7"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0" r:id="rId14"/>
    <p:sldId id="271" r:id="rId15"/>
    <p:sldId id="272" r:id="rId16"/>
    <p:sldId id="269"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16" autoAdjust="0"/>
    <p:restoredTop sz="94660"/>
  </p:normalViewPr>
  <p:slideViewPr>
    <p:cSldViewPr snapToGrid="0">
      <p:cViewPr varScale="1">
        <p:scale>
          <a:sx n="76" d="100"/>
          <a:sy n="76" d="100"/>
        </p:scale>
        <p:origin x="-90" y="-79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6247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6/15/2019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153831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370060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4274405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047505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4145795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116151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xmlns="" val="3026095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92319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xmlns="" val="24699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67779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pPr/>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xmlns="" val="121306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11504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25179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53849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smtClean="0"/>
              <a:pPr/>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xmlns="" val="1619297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7999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6/15/2019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47568226"/>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7867" y="148255"/>
            <a:ext cx="7766936" cy="1646302"/>
          </a:xfrm>
        </p:spPr>
        <p:txBody>
          <a:bodyPr>
            <a:prstTxWarp prst="textChevron">
              <a:avLst/>
            </a:prstTxWarp>
            <a:normAutofit fontScale="90000"/>
          </a:bodyPr>
          <a:lstStyle/>
          <a:p>
            <a:r>
              <a:rPr lang="ru-RU" sz="7200" b="1" cap="none"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Золотая хохлома</a:t>
            </a:r>
            <a:endParaRPr lang="ru-RU" sz="7200"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Подзаголовок 2"/>
          <p:cNvSpPr>
            <a:spLocks noGrp="1"/>
          </p:cNvSpPr>
          <p:nvPr>
            <p:ph type="subTitle" idx="1"/>
          </p:nvPr>
        </p:nvSpPr>
        <p:spPr>
          <a:xfrm>
            <a:off x="132464" y="5349024"/>
            <a:ext cx="7766936" cy="1096899"/>
          </a:xfrm>
        </p:spPr>
        <p:txBody>
          <a:bodyPr>
            <a:normAutofit/>
          </a:bodyPr>
          <a:lstStyle/>
          <a:p>
            <a:pPr algn="ctr"/>
            <a:r>
              <a:rPr lang="ru-RU" sz="2400" b="1" dirty="0" smtClean="0">
                <a:ln w="12700">
                  <a:solidFill>
                    <a:schemeClr val="accent5"/>
                  </a:solidFill>
                  <a:prstDash val="solid"/>
                </a:ln>
                <a:pattFill prst="ltDnDiag">
                  <a:fgClr>
                    <a:schemeClr val="accent5">
                      <a:lumMod val="60000"/>
                      <a:lumOff val="40000"/>
                    </a:schemeClr>
                  </a:fgClr>
                  <a:bgClr>
                    <a:schemeClr val="bg1"/>
                  </a:bgClr>
                </a:pattFill>
              </a:rPr>
              <a:t>Выполнила </a:t>
            </a:r>
            <a:r>
              <a:rPr lang="ru-RU" sz="2400" b="1" dirty="0" smtClean="0">
                <a:ln w="12700">
                  <a:solidFill>
                    <a:schemeClr val="accent5"/>
                  </a:solidFill>
                  <a:prstDash val="solid"/>
                </a:ln>
                <a:pattFill prst="ltDnDiag">
                  <a:fgClr>
                    <a:schemeClr val="accent5">
                      <a:lumMod val="60000"/>
                      <a:lumOff val="40000"/>
                    </a:schemeClr>
                  </a:fgClr>
                  <a:bgClr>
                    <a:schemeClr val="bg1"/>
                  </a:bgClr>
                </a:pattFill>
              </a:rPr>
              <a:t>Щукарева </a:t>
            </a:r>
            <a:r>
              <a:rPr lang="ru-RU" sz="2400" b="1" dirty="0" smtClean="0">
                <a:ln w="12700">
                  <a:solidFill>
                    <a:schemeClr val="accent5"/>
                  </a:solidFill>
                  <a:prstDash val="solid"/>
                </a:ln>
                <a:pattFill prst="ltDnDiag">
                  <a:fgClr>
                    <a:schemeClr val="accent5">
                      <a:lumMod val="60000"/>
                      <a:lumOff val="40000"/>
                    </a:schemeClr>
                  </a:fgClr>
                  <a:bgClr>
                    <a:schemeClr val="bg1"/>
                  </a:bgClr>
                </a:pattFill>
              </a:rPr>
              <a:t>Е.В.</a:t>
            </a:r>
            <a:endParaRPr lang="ru-RU" sz="2400"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4" name="Прямоугольник 3"/>
          <p:cNvSpPr/>
          <p:nvPr/>
        </p:nvSpPr>
        <p:spPr>
          <a:xfrm>
            <a:off x="504296" y="2312530"/>
            <a:ext cx="6096000" cy="2000548"/>
          </a:xfrm>
          <a:prstGeom prst="rect">
            <a:avLst/>
          </a:prstGeom>
        </p:spPr>
        <p:txBody>
          <a:bodyPr>
            <a:spAutoFit/>
          </a:bodyPr>
          <a:lstStyle/>
          <a:p>
            <a:r>
              <a:rPr lang="ru-RU" sz="2400" b="1" dirty="0" smtClean="0">
                <a:solidFill>
                  <a:schemeClr val="bg1"/>
                </a:solidFill>
                <a:latin typeface="Times New Roman" panose="02020603050405020304" pitchFamily="18" charset="0"/>
              </a:rPr>
              <a:t>    </a:t>
            </a:r>
            <a:r>
              <a:rPr lang="ru-RU" sz="2000" b="1" dirty="0" smtClean="0">
                <a:solidFill>
                  <a:schemeClr val="bg1"/>
                </a:solidFill>
                <a:latin typeface="Times New Roman" panose="02020603050405020304" pitchFamily="18" charset="0"/>
              </a:rPr>
              <a:t>«</a:t>
            </a:r>
            <a:r>
              <a:rPr lang="ru-RU" sz="2000" b="1" i="1" dirty="0">
                <a:solidFill>
                  <a:schemeClr val="bg1"/>
                </a:solidFill>
                <a:latin typeface="Times New Roman" panose="02020603050405020304" pitchFamily="18" charset="0"/>
              </a:rPr>
              <a:t>Самым  </a:t>
            </a:r>
            <a:r>
              <a:rPr lang="ru-RU" sz="2000" b="1" i="1" dirty="0" smtClean="0">
                <a:solidFill>
                  <a:schemeClr val="bg1"/>
                </a:solidFill>
                <a:latin typeface="Times New Roman" panose="02020603050405020304" pitchFamily="18" charset="0"/>
              </a:rPr>
              <a:t>высоким видом искусства,</a:t>
            </a:r>
            <a:endParaRPr lang="ru-RU" sz="2000" b="1" i="1" dirty="0" smtClean="0">
              <a:solidFill>
                <a:schemeClr val="bg1"/>
              </a:solidFill>
            </a:endParaRPr>
          </a:p>
          <a:p>
            <a:r>
              <a:rPr lang="ru-RU" sz="2000" b="1" i="1" dirty="0" smtClean="0">
                <a:solidFill>
                  <a:schemeClr val="bg1"/>
                </a:solidFill>
              </a:rPr>
              <a:t>    </a:t>
            </a:r>
            <a:r>
              <a:rPr lang="ru-RU" sz="2000" b="1" i="1" dirty="0" smtClean="0">
                <a:solidFill>
                  <a:schemeClr val="bg1"/>
                </a:solidFill>
                <a:latin typeface="Times New Roman" panose="02020603050405020304" pitchFamily="18" charset="0"/>
              </a:rPr>
              <a:t>самым талантливым, самым гениальным</a:t>
            </a:r>
            <a:endParaRPr lang="ru-RU" sz="2000" b="1" i="1" dirty="0" smtClean="0">
              <a:solidFill>
                <a:schemeClr val="bg1"/>
              </a:solidFill>
            </a:endParaRPr>
          </a:p>
          <a:p>
            <a:r>
              <a:rPr lang="ru-RU" sz="2000" b="1" i="1" dirty="0" smtClean="0">
                <a:solidFill>
                  <a:schemeClr val="bg1"/>
                </a:solidFill>
              </a:rPr>
              <a:t>    </a:t>
            </a:r>
            <a:r>
              <a:rPr lang="ru-RU" sz="2000" b="1" i="1" dirty="0" smtClean="0">
                <a:solidFill>
                  <a:schemeClr val="bg1"/>
                </a:solidFill>
                <a:latin typeface="Times New Roman" panose="02020603050405020304" pitchFamily="18" charset="0"/>
              </a:rPr>
              <a:t>является  народное искусство,</a:t>
            </a:r>
            <a:endParaRPr lang="ru-RU" sz="2000" b="1" i="1" dirty="0" smtClean="0">
              <a:solidFill>
                <a:schemeClr val="bg1"/>
              </a:solidFill>
            </a:endParaRPr>
          </a:p>
          <a:p>
            <a:r>
              <a:rPr lang="ru-RU" sz="2000" b="1" i="1" dirty="0" smtClean="0">
                <a:solidFill>
                  <a:schemeClr val="bg1"/>
                </a:solidFill>
              </a:rPr>
              <a:t>    </a:t>
            </a:r>
            <a:r>
              <a:rPr lang="ru-RU" sz="2000" b="1" i="1" dirty="0" smtClean="0">
                <a:solidFill>
                  <a:schemeClr val="bg1"/>
                </a:solidFill>
                <a:latin typeface="Times New Roman" panose="02020603050405020304" pitchFamily="18" charset="0"/>
              </a:rPr>
              <a:t>то  есть то, что запечатлено народом, </a:t>
            </a:r>
            <a:endParaRPr lang="ru-RU" sz="2000" b="1" i="1" dirty="0" smtClean="0">
              <a:solidFill>
                <a:schemeClr val="bg1"/>
              </a:solidFill>
            </a:endParaRPr>
          </a:p>
          <a:p>
            <a:r>
              <a:rPr lang="ru-RU" sz="2000" b="1" i="1" dirty="0">
                <a:solidFill>
                  <a:schemeClr val="bg1"/>
                </a:solidFill>
              </a:rPr>
              <a:t>    </a:t>
            </a:r>
            <a:r>
              <a:rPr lang="ru-RU" sz="2000" b="1" i="1" dirty="0">
                <a:solidFill>
                  <a:schemeClr val="bg1"/>
                </a:solidFill>
                <a:latin typeface="Times New Roman" panose="02020603050405020304" pitchFamily="18" charset="0"/>
              </a:rPr>
              <a:t>сохранено, что народ пронес через столетия».</a:t>
            </a:r>
            <a:endParaRPr lang="ru-RU" sz="2000" b="1" i="1" dirty="0">
              <a:solidFill>
                <a:schemeClr val="bg1"/>
              </a:solidFill>
            </a:endParaRPr>
          </a:p>
          <a:p>
            <a:r>
              <a:rPr lang="ru-RU" sz="2000" b="1" i="1" dirty="0">
                <a:solidFill>
                  <a:schemeClr val="bg1"/>
                </a:solidFill>
              </a:rPr>
              <a:t>    </a:t>
            </a:r>
            <a:r>
              <a:rPr lang="ru-RU" sz="2000" b="1" i="1" dirty="0">
                <a:solidFill>
                  <a:schemeClr val="bg1"/>
                </a:solidFill>
                <a:latin typeface="Times New Roman" panose="02020603050405020304" pitchFamily="18" charset="0"/>
              </a:rPr>
              <a:t>М.И. Калинин</a:t>
            </a:r>
            <a:r>
              <a:rPr lang="ru-RU" sz="2000" b="1" i="1" dirty="0">
                <a:solidFill>
                  <a:schemeClr val="bg1"/>
                </a:solidFill>
              </a:rPr>
              <a:t> </a:t>
            </a: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68745" y="2120900"/>
            <a:ext cx="5101506" cy="30456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42534941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6000" y="451535"/>
            <a:ext cx="6096000" cy="1200329"/>
          </a:xfrm>
          <a:prstGeom prst="rect">
            <a:avLst/>
          </a:prstGeom>
        </p:spPr>
        <p:txBody>
          <a:bodyPr>
            <a:spAutoFit/>
          </a:bodyPr>
          <a:lstStyle/>
          <a:p>
            <a:pPr algn="ctr"/>
            <a:r>
              <a:rPr lang="ru-RU"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Все хохломские изделия расписываются вручную, роспись при этом нигде не </a:t>
            </a:r>
            <a:r>
              <a:rPr lang="ru-RU"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повторяется</a:t>
            </a:r>
            <a:endParaRPr lang="ru-RU"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94250" y="464235"/>
            <a:ext cx="4450157" cy="5867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58850" y="4417902"/>
            <a:ext cx="3835400" cy="2175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74135" y="2137603"/>
            <a:ext cx="3108503" cy="4369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813644" y="1853783"/>
            <a:ext cx="314960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9420590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634" y="203200"/>
            <a:ext cx="8596668" cy="1320800"/>
          </a:xfrm>
        </p:spPr>
        <p:txBody>
          <a:bodyPr>
            <a:normAutofit/>
          </a:bodyPr>
          <a:lstStyle/>
          <a:p>
            <a:r>
              <a:rPr lang="ru-RU" b="1" cap="none"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Ознакомление детей дошкольного возраста с хохломской росписью</a:t>
            </a:r>
            <a:endParaRPr lang="ru-RU"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Прямоугольник 2"/>
          <p:cNvSpPr/>
          <p:nvPr/>
        </p:nvSpPr>
        <p:spPr>
          <a:xfrm>
            <a:off x="292100" y="1841500"/>
            <a:ext cx="6731000" cy="4708981"/>
          </a:xfrm>
          <a:prstGeom prst="rect">
            <a:avLst/>
          </a:prstGeom>
        </p:spPr>
        <p:txBody>
          <a:bodyPr wrap="square">
            <a:spAutoFit/>
          </a:bodyPr>
          <a:lstStyle/>
          <a:p>
            <a:r>
              <a:rPr lang="ru-RU" sz="2000" b="1" dirty="0">
                <a:solidFill>
                  <a:schemeClr val="bg1"/>
                </a:solidFill>
              </a:rPr>
              <a:t>Педагогическую деятельность, направленную на </a:t>
            </a:r>
            <a:r>
              <a:rPr lang="ru-RU" sz="2000" b="1" dirty="0" smtClean="0">
                <a:solidFill>
                  <a:schemeClr val="bg1"/>
                </a:solidFill>
              </a:rPr>
              <a:t>ознакомление </a:t>
            </a:r>
            <a:r>
              <a:rPr lang="ru-RU" sz="2000" b="1" dirty="0">
                <a:solidFill>
                  <a:schemeClr val="bg1"/>
                </a:solidFill>
              </a:rPr>
              <a:t>детей </a:t>
            </a:r>
            <a:r>
              <a:rPr lang="ru-RU" sz="2000" b="1" dirty="0" smtClean="0">
                <a:solidFill>
                  <a:schemeClr val="bg1"/>
                </a:solidFill>
              </a:rPr>
              <a:t>старшего </a:t>
            </a:r>
            <a:r>
              <a:rPr lang="ru-RU" sz="2000" b="1" dirty="0">
                <a:solidFill>
                  <a:schemeClr val="bg1"/>
                </a:solidFill>
              </a:rPr>
              <a:t>дошкольного возраста с хохломской росписью, необходимо </a:t>
            </a:r>
            <a:r>
              <a:rPr lang="ru-RU" sz="2000" b="1" dirty="0" smtClean="0">
                <a:solidFill>
                  <a:schemeClr val="bg1"/>
                </a:solidFill>
              </a:rPr>
              <a:t>начинать </a:t>
            </a:r>
            <a:r>
              <a:rPr lang="ru-RU" sz="2000" b="1" dirty="0">
                <a:solidFill>
                  <a:schemeClr val="bg1"/>
                </a:solidFill>
              </a:rPr>
              <a:t>с внесения в интерьер, окружающий детей, предметов быта, </a:t>
            </a:r>
            <a:r>
              <a:rPr lang="ru-RU" sz="2000" b="1" dirty="0" smtClean="0">
                <a:solidFill>
                  <a:schemeClr val="bg1"/>
                </a:solidFill>
              </a:rPr>
              <a:t>декорированных </a:t>
            </a:r>
            <a:r>
              <a:rPr lang="ru-RU" sz="2000" b="1" dirty="0">
                <a:solidFill>
                  <a:schemeClr val="bg1"/>
                </a:solidFill>
              </a:rPr>
              <a:t>в стиле Хохлома. Это могут быть небольшие расписные </a:t>
            </a:r>
            <a:r>
              <a:rPr lang="ru-RU" sz="2000" b="1" dirty="0" smtClean="0">
                <a:solidFill>
                  <a:schemeClr val="bg1"/>
                </a:solidFill>
              </a:rPr>
              <a:t>изделия </a:t>
            </a:r>
            <a:r>
              <a:rPr lang="ru-RU" sz="2000" b="1" dirty="0">
                <a:solidFill>
                  <a:schemeClr val="bg1"/>
                </a:solidFill>
              </a:rPr>
              <a:t>в уголке изодеятельности, посуда, ежедневно используемая в </a:t>
            </a:r>
            <a:r>
              <a:rPr lang="ru-RU" sz="2000" b="1" dirty="0" smtClean="0">
                <a:solidFill>
                  <a:schemeClr val="bg1"/>
                </a:solidFill>
              </a:rPr>
              <a:t>группе </a:t>
            </a:r>
            <a:r>
              <a:rPr lang="ru-RU" sz="2000" b="1" dirty="0">
                <a:solidFill>
                  <a:schemeClr val="bg1"/>
                </a:solidFill>
              </a:rPr>
              <a:t>(солонки, салфетницы) или предметы мебели (столы, стулья, </a:t>
            </a:r>
            <a:br>
              <a:rPr lang="ru-RU" sz="2000" b="1" dirty="0">
                <a:solidFill>
                  <a:schemeClr val="bg1"/>
                </a:solidFill>
              </a:rPr>
            </a:br>
            <a:r>
              <a:rPr lang="ru-RU" sz="2000" b="1" dirty="0">
                <a:solidFill>
                  <a:schemeClr val="bg1"/>
                </a:solidFill>
              </a:rPr>
              <a:t>этажерки, полки). При этом воспитатель должен не просто озвучивать </a:t>
            </a:r>
            <a:r>
              <a:rPr lang="ru-RU" sz="2000" b="1" dirty="0" smtClean="0">
                <a:solidFill>
                  <a:schemeClr val="bg1"/>
                </a:solidFill>
              </a:rPr>
              <a:t>название </a:t>
            </a:r>
            <a:r>
              <a:rPr lang="ru-RU" sz="2000" b="1" dirty="0">
                <a:solidFill>
                  <a:schemeClr val="bg1"/>
                </a:solidFill>
              </a:rPr>
              <a:t>росписи, а обращать внимание детей на художественные </a:t>
            </a:r>
            <a:r>
              <a:rPr lang="ru-RU" sz="2000" b="1" dirty="0" smtClean="0">
                <a:solidFill>
                  <a:schemeClr val="bg1"/>
                </a:solidFill>
              </a:rPr>
              <a:t>достоинства </a:t>
            </a:r>
            <a:r>
              <a:rPr lang="ru-RU" sz="2000" b="1" dirty="0">
                <a:solidFill>
                  <a:schemeClr val="bg1"/>
                </a:solidFill>
              </a:rPr>
              <a:t>той или иной вещи. </a:t>
            </a:r>
            <a:br>
              <a:rPr lang="ru-RU" sz="2000" b="1" dirty="0">
                <a:solidFill>
                  <a:schemeClr val="bg1"/>
                </a:solidFill>
              </a:rPr>
            </a:br>
            <a:endParaRPr lang="ru-RU" sz="2000" b="1" dirty="0">
              <a:solidFill>
                <a:schemeClr val="bg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02354" y="590553"/>
            <a:ext cx="3114675" cy="21462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68730" y="2196581"/>
            <a:ext cx="3267248" cy="4353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01380689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5100" y="790883"/>
            <a:ext cx="6096000" cy="5201424"/>
          </a:xfrm>
          <a:prstGeom prst="rect">
            <a:avLst/>
          </a:prstGeom>
        </p:spPr>
        <p:txBody>
          <a:bodyPr>
            <a:spAutoFit/>
          </a:bodyPr>
          <a:lstStyle/>
          <a:p>
            <a:pPr algn="ctr"/>
            <a:r>
              <a:rPr lang="ru-RU" sz="24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Среди задач по освоению </a:t>
            </a:r>
            <a:r>
              <a:rPr lang="ru-RU" sz="2400" b="1" i="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соответствующих </a:t>
            </a:r>
            <a:r>
              <a:rPr lang="ru-RU" sz="24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изобразительных </a:t>
            </a:r>
            <a:br>
              <a:rPr lang="ru-RU" sz="24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ru-RU" sz="24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умений выделяют следующие: </a:t>
            </a:r>
            <a:endParaRPr lang="ru-RU" sz="2400" b="1" i="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ru-RU" sz="2000" b="1" i="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marL="342900" indent="-342900">
              <a:buFont typeface="Wingdings" panose="05000000000000000000" pitchFamily="2" charset="2"/>
              <a:buChar char="q"/>
            </a:pPr>
            <a:r>
              <a:rPr lang="ru-RU" sz="2000" b="1" dirty="0" smtClean="0">
                <a:solidFill>
                  <a:schemeClr val="bg1"/>
                </a:solidFill>
              </a:rPr>
              <a:t>ознакомление </a:t>
            </a:r>
            <a:r>
              <a:rPr lang="ru-RU" sz="2000" b="1" dirty="0">
                <a:solidFill>
                  <a:schemeClr val="bg1"/>
                </a:solidFill>
              </a:rPr>
              <a:t>с историей </a:t>
            </a:r>
            <a:r>
              <a:rPr lang="ru-RU" sz="2000" b="1" dirty="0" smtClean="0">
                <a:solidFill>
                  <a:schemeClr val="bg1"/>
                </a:solidFill>
              </a:rPr>
              <a:t>промысла;</a:t>
            </a:r>
          </a:p>
          <a:p>
            <a:pPr marL="342900" indent="-342900">
              <a:buFont typeface="Wingdings" panose="05000000000000000000" pitchFamily="2" charset="2"/>
              <a:buChar char="q"/>
            </a:pPr>
            <a:r>
              <a:rPr lang="ru-RU" sz="2000" b="1" dirty="0" smtClean="0">
                <a:solidFill>
                  <a:schemeClr val="bg1"/>
                </a:solidFill>
              </a:rPr>
              <a:t>обучение приёмам</a:t>
            </a:r>
            <a:r>
              <a:rPr lang="ru-RU" sz="2000" b="1" dirty="0">
                <a:solidFill>
                  <a:schemeClr val="bg1"/>
                </a:solidFill>
              </a:rPr>
              <a:t>, способам изображения элементов узора, характерных для данного </a:t>
            </a:r>
            <a:br>
              <a:rPr lang="ru-RU" sz="2000" b="1" dirty="0">
                <a:solidFill>
                  <a:schemeClr val="bg1"/>
                </a:solidFill>
              </a:rPr>
            </a:br>
            <a:r>
              <a:rPr lang="ru-RU" sz="2000" b="1" dirty="0">
                <a:solidFill>
                  <a:schemeClr val="bg1"/>
                </a:solidFill>
              </a:rPr>
              <a:t>вида </a:t>
            </a:r>
            <a:r>
              <a:rPr lang="ru-RU" sz="2000" b="1" dirty="0" smtClean="0">
                <a:solidFill>
                  <a:schemeClr val="bg1"/>
                </a:solidFill>
              </a:rPr>
              <a:t>росписи;</a:t>
            </a:r>
          </a:p>
          <a:p>
            <a:pPr marL="342900" indent="-342900">
              <a:buFont typeface="Wingdings" panose="05000000000000000000" pitchFamily="2" charset="2"/>
              <a:buChar char="q"/>
            </a:pPr>
            <a:r>
              <a:rPr lang="ru-RU" sz="2000" b="1" dirty="0" smtClean="0">
                <a:solidFill>
                  <a:schemeClr val="bg1"/>
                </a:solidFill>
              </a:rPr>
              <a:t> освоение </a:t>
            </a:r>
            <a:r>
              <a:rPr lang="ru-RU" sz="2000" b="1" dirty="0">
                <a:solidFill>
                  <a:schemeClr val="bg1"/>
                </a:solidFill>
              </a:rPr>
              <a:t>стилистических цветовых сочетаний, </a:t>
            </a:r>
            <a:r>
              <a:rPr lang="ru-RU" sz="2000" b="1" dirty="0" smtClean="0">
                <a:solidFill>
                  <a:schemeClr val="bg1"/>
                </a:solidFill>
              </a:rPr>
              <a:t>вариативное упражнение </a:t>
            </a:r>
            <a:r>
              <a:rPr lang="ru-RU" sz="2000" b="1" dirty="0">
                <a:solidFill>
                  <a:schemeClr val="bg1"/>
                </a:solidFill>
              </a:rPr>
              <a:t>в их применении на различных силуэтных формах </a:t>
            </a:r>
            <a:r>
              <a:rPr lang="ru-RU" sz="2000" b="1" dirty="0" smtClean="0">
                <a:solidFill>
                  <a:schemeClr val="bg1"/>
                </a:solidFill>
              </a:rPr>
              <a:t>предметов;</a:t>
            </a:r>
          </a:p>
          <a:p>
            <a:pPr marL="342900" indent="-342900">
              <a:buFont typeface="Wingdings" panose="05000000000000000000" pitchFamily="2" charset="2"/>
              <a:buChar char="q"/>
            </a:pPr>
            <a:r>
              <a:rPr lang="ru-RU" sz="2000" b="1" dirty="0" smtClean="0">
                <a:solidFill>
                  <a:schemeClr val="bg1"/>
                </a:solidFill>
              </a:rPr>
              <a:t> </a:t>
            </a:r>
            <a:r>
              <a:rPr lang="ru-RU" sz="2000" b="1" dirty="0">
                <a:solidFill>
                  <a:schemeClr val="bg1"/>
                </a:solidFill>
              </a:rPr>
              <a:t>развитие творчества детей в процессе создания изображений. </a:t>
            </a:r>
            <a:br>
              <a:rPr lang="ru-RU" sz="2000" b="1" dirty="0">
                <a:solidFill>
                  <a:schemeClr val="bg1"/>
                </a:solidFill>
              </a:rPr>
            </a:br>
            <a:endParaRPr lang="ru-RU" sz="2000" b="1" dirty="0">
              <a:solidFill>
                <a:schemeClr val="bg1"/>
              </a:solidFill>
            </a:endParaRPr>
          </a:p>
        </p:txBody>
      </p:sp>
      <p:sp>
        <p:nvSpPr>
          <p:cNvPr id="4" name="Прямоугольник 3"/>
          <p:cNvSpPr/>
          <p:nvPr/>
        </p:nvSpPr>
        <p:spPr>
          <a:xfrm>
            <a:off x="6689498" y="590828"/>
            <a:ext cx="4292600" cy="2800767"/>
          </a:xfrm>
          <a:prstGeom prst="rect">
            <a:avLst/>
          </a:prstGeom>
        </p:spPr>
        <p:txBody>
          <a:bodyPr wrap="square">
            <a:spAutoFit/>
          </a:bodyPr>
          <a:lstStyle/>
          <a:p>
            <a:pPr algn="ctr"/>
            <a:r>
              <a:rPr lang="ru-RU" sz="2800" b="1" i="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rPr>
              <a:t>Обучение  следует вести в  двух направлениях:</a:t>
            </a:r>
          </a:p>
          <a:p>
            <a:pPr>
              <a:buFont typeface="+mj-lt"/>
              <a:buAutoNum type="arabicPeriod"/>
            </a:pPr>
            <a:r>
              <a:rPr lang="ru-RU" sz="2000" b="1" dirty="0" smtClean="0">
                <a:solidFill>
                  <a:schemeClr val="bg1"/>
                </a:solidFill>
                <a:latin typeface="Times New Roman" panose="02020603050405020304" pitchFamily="18" charset="0"/>
              </a:rPr>
              <a:t>Общая воспитательная работа  по материалам  декоративно прикладного искусства.</a:t>
            </a:r>
            <a:endParaRPr lang="ru-RU" sz="2000" b="1" dirty="0" smtClean="0">
              <a:solidFill>
                <a:schemeClr val="bg1"/>
              </a:solidFill>
            </a:endParaRPr>
          </a:p>
          <a:p>
            <a:pPr>
              <a:buFont typeface="+mj-lt"/>
              <a:buAutoNum type="arabicPeriod"/>
            </a:pPr>
            <a:r>
              <a:rPr lang="ru-RU" sz="2000" b="1" dirty="0" smtClean="0">
                <a:solidFill>
                  <a:schemeClr val="bg1"/>
                </a:solidFill>
                <a:latin typeface="Times New Roman" panose="02020603050405020304" pitchFamily="18" charset="0"/>
              </a:rPr>
              <a:t>Специальное </a:t>
            </a:r>
            <a:r>
              <a:rPr lang="ru-RU" sz="2000" b="1" dirty="0">
                <a:solidFill>
                  <a:schemeClr val="bg1"/>
                </a:solidFill>
                <a:latin typeface="Times New Roman" panose="02020603050405020304" pitchFamily="18" charset="0"/>
              </a:rPr>
              <a:t>обучение детей  на занятиях.</a:t>
            </a:r>
            <a:endParaRPr lang="ru-RU" sz="2000" b="1" dirty="0">
              <a:solidFill>
                <a:schemeClr val="bg1"/>
              </a:solidFill>
            </a:endParaRPr>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83350" y="3531295"/>
            <a:ext cx="4498748" cy="2999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37865140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900" y="436057"/>
            <a:ext cx="8382000" cy="5878532"/>
          </a:xfrm>
          <a:prstGeom prst="rect">
            <a:avLst/>
          </a:prstGeom>
        </p:spPr>
        <p:txBody>
          <a:bodyPr wrap="square">
            <a:spAutoFit/>
          </a:bodyPr>
          <a:lstStyle/>
          <a:p>
            <a:pPr algn="ctr"/>
            <a:r>
              <a:rPr lang="ru-RU" sz="2400" b="1" i="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Цикл занятий по ознакомлению детей старшего дошкольного </a:t>
            </a:r>
            <a:r>
              <a:rPr lang="ru-RU" sz="24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r>
            <a:br>
              <a:rPr lang="ru-RU" sz="24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ru-RU" sz="24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возраста с хохломской росписью включает</a:t>
            </a:r>
            <a:r>
              <a:rPr lang="ru-RU" sz="2400" b="1" i="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a:p>
            <a:pPr algn="ctr"/>
            <a:endParaRPr lang="ru-RU" sz="2400" b="1" i="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marL="342900" indent="-342900">
              <a:buFont typeface="Wingdings" panose="05000000000000000000" pitchFamily="2" charset="2"/>
              <a:buChar char="q"/>
            </a:pPr>
            <a:r>
              <a:rPr lang="ru-RU" sz="2000" b="1" dirty="0" smtClean="0">
                <a:solidFill>
                  <a:schemeClr val="bg1"/>
                </a:solidFill>
              </a:rPr>
              <a:t>занятия </a:t>
            </a:r>
            <a:r>
              <a:rPr lang="ru-RU" sz="2000" b="1" dirty="0">
                <a:solidFill>
                  <a:schemeClr val="bg1"/>
                </a:solidFill>
              </a:rPr>
              <a:t>по ознакомлению с </a:t>
            </a:r>
            <a:r>
              <a:rPr lang="ru-RU" sz="2000" b="1" dirty="0" smtClean="0">
                <a:solidFill>
                  <a:schemeClr val="bg1"/>
                </a:solidFill>
              </a:rPr>
              <a:t>элементами и композициями узоров;</a:t>
            </a:r>
          </a:p>
          <a:p>
            <a:pPr marL="342900" indent="-342900">
              <a:buFont typeface="Wingdings" panose="05000000000000000000" pitchFamily="2" charset="2"/>
              <a:buChar char="q"/>
            </a:pPr>
            <a:r>
              <a:rPr lang="ru-RU" sz="2000" b="1" dirty="0" smtClean="0">
                <a:solidFill>
                  <a:schemeClr val="bg1"/>
                </a:solidFill>
              </a:rPr>
              <a:t> занятия</a:t>
            </a:r>
            <a:r>
              <a:rPr lang="ru-RU" sz="2000" b="1" dirty="0">
                <a:solidFill>
                  <a:schemeClr val="bg1"/>
                </a:solidFill>
              </a:rPr>
              <a:t>, </a:t>
            </a:r>
            <a:r>
              <a:rPr lang="ru-RU" sz="2000" b="1" dirty="0" smtClean="0">
                <a:solidFill>
                  <a:schemeClr val="bg1"/>
                </a:solidFill>
              </a:rPr>
              <a:t>на которых дети упражняются в освоении элементов</a:t>
            </a:r>
            <a:r>
              <a:rPr lang="ru-RU" sz="2000" b="1" dirty="0">
                <a:solidFill>
                  <a:schemeClr val="bg1"/>
                </a:solidFill>
              </a:rPr>
              <a:t>, </a:t>
            </a:r>
            <a:r>
              <a:rPr lang="ru-RU" sz="2000" b="1" dirty="0" smtClean="0">
                <a:solidFill>
                  <a:schemeClr val="bg1"/>
                </a:solidFill>
              </a:rPr>
              <a:t>композиций</a:t>
            </a:r>
            <a:r>
              <a:rPr lang="ru-RU" sz="2000" b="1" dirty="0">
                <a:solidFill>
                  <a:schemeClr val="bg1"/>
                </a:solidFill>
              </a:rPr>
              <a:t>, </a:t>
            </a:r>
            <a:r>
              <a:rPr lang="ru-RU" sz="2000" b="1" dirty="0" smtClean="0">
                <a:solidFill>
                  <a:schemeClr val="bg1"/>
                </a:solidFill>
              </a:rPr>
              <a:t>применении и сочетании </a:t>
            </a:r>
            <a:r>
              <a:rPr lang="ru-RU" sz="2000" b="1" dirty="0">
                <a:solidFill>
                  <a:schemeClr val="bg1"/>
                </a:solidFill>
              </a:rPr>
              <a:t>разных цветов в узоре (характерных для данного вида </a:t>
            </a:r>
            <a:r>
              <a:rPr lang="ru-RU" sz="2000" b="1" dirty="0" smtClean="0">
                <a:solidFill>
                  <a:schemeClr val="bg1"/>
                </a:solidFill>
              </a:rPr>
              <a:t>росписи</a:t>
            </a:r>
            <a:r>
              <a:rPr lang="ru-RU" sz="2000" b="1" dirty="0">
                <a:solidFill>
                  <a:schemeClr val="bg1"/>
                </a:solidFill>
              </a:rPr>
              <a:t>), </a:t>
            </a:r>
            <a:endParaRPr lang="ru-RU" sz="2000" b="1" dirty="0" smtClean="0">
              <a:solidFill>
                <a:schemeClr val="bg1"/>
              </a:solidFill>
            </a:endParaRPr>
          </a:p>
          <a:p>
            <a:pPr marL="342900" indent="-342900">
              <a:buFont typeface="Wingdings" panose="05000000000000000000" pitchFamily="2" charset="2"/>
              <a:buChar char="q"/>
            </a:pPr>
            <a:r>
              <a:rPr lang="ru-RU" sz="2000" b="1" dirty="0" smtClean="0">
                <a:solidFill>
                  <a:schemeClr val="bg1"/>
                </a:solidFill>
              </a:rPr>
              <a:t>в </a:t>
            </a:r>
            <a:r>
              <a:rPr lang="ru-RU" sz="2000" b="1" dirty="0">
                <a:solidFill>
                  <a:schemeClr val="bg1"/>
                </a:solidFill>
              </a:rPr>
              <a:t>умении выполнять узор в соответствии с формой заготовки </a:t>
            </a:r>
            <a:r>
              <a:rPr lang="ru-RU" sz="2000" b="1" dirty="0" smtClean="0">
                <a:solidFill>
                  <a:schemeClr val="bg1"/>
                </a:solidFill>
              </a:rPr>
              <a:t>(</a:t>
            </a:r>
            <a:r>
              <a:rPr lang="ru-RU" sz="2000" b="1" dirty="0">
                <a:solidFill>
                  <a:schemeClr val="bg1"/>
                </a:solidFill>
              </a:rPr>
              <a:t>ложка, ваза, солонка, бочонок и др.); </a:t>
            </a:r>
            <a:endParaRPr lang="ru-RU" sz="2000" b="1" dirty="0" smtClean="0">
              <a:solidFill>
                <a:schemeClr val="bg1"/>
              </a:solidFill>
            </a:endParaRPr>
          </a:p>
          <a:p>
            <a:pPr marL="342900" indent="-342900">
              <a:buFont typeface="Wingdings" panose="05000000000000000000" pitchFamily="2" charset="2"/>
              <a:buChar char="q"/>
            </a:pPr>
            <a:r>
              <a:rPr lang="ru-RU" sz="2000" b="1" dirty="0" smtClean="0">
                <a:solidFill>
                  <a:schemeClr val="bg1"/>
                </a:solidFill>
              </a:rPr>
              <a:t>занятия</a:t>
            </a:r>
            <a:r>
              <a:rPr lang="ru-RU" sz="2000" b="1" dirty="0">
                <a:solidFill>
                  <a:schemeClr val="bg1"/>
                </a:solidFill>
              </a:rPr>
              <a:t>, на которых дети </a:t>
            </a:r>
            <a:r>
              <a:rPr lang="ru-RU" sz="2000" b="1" dirty="0" smtClean="0">
                <a:solidFill>
                  <a:schemeClr val="bg1"/>
                </a:solidFill>
              </a:rPr>
              <a:t>выполняют узор самостоятельно</a:t>
            </a:r>
            <a:r>
              <a:rPr lang="ru-RU" sz="2000" b="1" dirty="0">
                <a:solidFill>
                  <a:schemeClr val="bg1"/>
                </a:solidFill>
              </a:rPr>
              <a:t>, </a:t>
            </a:r>
            <a:r>
              <a:rPr lang="ru-RU" sz="2000" b="1" dirty="0" smtClean="0">
                <a:solidFill>
                  <a:schemeClr val="bg1"/>
                </a:solidFill>
              </a:rPr>
              <a:t>творчески применяя усвоенные элементы</a:t>
            </a:r>
            <a:r>
              <a:rPr lang="ru-RU" sz="2000" b="1" dirty="0">
                <a:solidFill>
                  <a:schemeClr val="bg1"/>
                </a:solidFill>
              </a:rPr>
              <a:t>, способы создания композиции узора в соответствии с </a:t>
            </a:r>
            <a:r>
              <a:rPr lang="ru-RU" sz="2000" b="1" dirty="0" smtClean="0">
                <a:solidFill>
                  <a:schemeClr val="bg1"/>
                </a:solidFill>
              </a:rPr>
              <a:t>формой.</a:t>
            </a:r>
          </a:p>
          <a:p>
            <a:pPr marL="342900" indent="-342900">
              <a:buFont typeface="Wingdings" panose="05000000000000000000" pitchFamily="2" charset="2"/>
              <a:buChar char="q"/>
            </a:pPr>
            <a:r>
              <a:rPr lang="ru-RU" sz="2000" b="1" dirty="0" smtClean="0">
                <a:solidFill>
                  <a:schemeClr val="bg1"/>
                </a:solidFill>
              </a:rPr>
              <a:t> Полученные </a:t>
            </a:r>
            <a:r>
              <a:rPr lang="ru-RU" sz="2000" b="1" dirty="0">
                <a:solidFill>
                  <a:schemeClr val="bg1"/>
                </a:solidFill>
              </a:rPr>
              <a:t>знания также закрепляются посредством дидактических игр </a:t>
            </a:r>
            <a:r>
              <a:rPr lang="ru-RU" sz="2000" b="1" dirty="0" smtClean="0">
                <a:solidFill>
                  <a:schemeClr val="bg1"/>
                </a:solidFill>
              </a:rPr>
              <a:t>с </a:t>
            </a:r>
            <a:r>
              <a:rPr lang="ru-RU" sz="2000" b="1" dirty="0">
                <a:solidFill>
                  <a:schemeClr val="bg1"/>
                </a:solidFill>
              </a:rPr>
              <a:t>включением их в режим дня дошкольников. </a:t>
            </a:r>
            <a:br>
              <a:rPr lang="ru-RU" sz="2000" b="1" dirty="0">
                <a:solidFill>
                  <a:schemeClr val="bg1"/>
                </a:solidFill>
              </a:rPr>
            </a:br>
            <a:endParaRPr lang="ru-RU" sz="2000" b="1" dirty="0">
              <a:solidFill>
                <a:schemeClr val="bg1"/>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724900" y="436057"/>
            <a:ext cx="3067360" cy="2243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724900" y="3225337"/>
            <a:ext cx="3149290" cy="2650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69997025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3100" y="457152"/>
            <a:ext cx="6096000" cy="3970318"/>
          </a:xfrm>
          <a:prstGeom prst="rect">
            <a:avLst/>
          </a:prstGeom>
        </p:spPr>
        <p:txBody>
          <a:bodyPr>
            <a:spAutoFit/>
          </a:bodyPr>
          <a:lstStyle/>
          <a:p>
            <a:pPr algn="ctr"/>
            <a:r>
              <a:rPr lang="ru-RU" sz="24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Основными </a:t>
            </a:r>
            <a:r>
              <a:rPr lang="ru-RU" sz="2400" b="1" i="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методами обучения детей хохломской росписи выступают:</a:t>
            </a:r>
          </a:p>
          <a:p>
            <a:pPr marL="342900" indent="-342900">
              <a:buFont typeface="Wingdings" panose="05000000000000000000" pitchFamily="2" charset="2"/>
              <a:buChar char="q"/>
            </a:pPr>
            <a:r>
              <a:rPr lang="ru-RU" sz="2000" b="1" dirty="0" smtClean="0">
                <a:solidFill>
                  <a:schemeClr val="bg1"/>
                </a:solidFill>
              </a:rPr>
              <a:t>наблюдение;</a:t>
            </a:r>
          </a:p>
          <a:p>
            <a:pPr marL="342900" indent="-342900">
              <a:buFont typeface="Wingdings" panose="05000000000000000000" pitchFamily="2" charset="2"/>
              <a:buChar char="q"/>
            </a:pPr>
            <a:r>
              <a:rPr lang="ru-RU" sz="2000" b="1" dirty="0" smtClean="0">
                <a:solidFill>
                  <a:schemeClr val="bg1"/>
                </a:solidFill>
              </a:rPr>
              <a:t> образец (</a:t>
            </a:r>
            <a:r>
              <a:rPr lang="ru-RU" sz="2000" b="1" dirty="0">
                <a:solidFill>
                  <a:schemeClr val="bg1"/>
                </a:solidFill>
              </a:rPr>
              <a:t>образец </a:t>
            </a:r>
            <a:r>
              <a:rPr lang="ru-RU" sz="2000" b="1" dirty="0" smtClean="0">
                <a:solidFill>
                  <a:schemeClr val="bg1"/>
                </a:solidFill>
              </a:rPr>
              <a:t>– предмет народного </a:t>
            </a:r>
            <a:r>
              <a:rPr lang="ru-RU" sz="2000" b="1" dirty="0">
                <a:solidFill>
                  <a:schemeClr val="bg1"/>
                </a:solidFill>
              </a:rPr>
              <a:t/>
            </a:r>
            <a:br>
              <a:rPr lang="ru-RU" sz="2000" b="1" dirty="0">
                <a:solidFill>
                  <a:schemeClr val="bg1"/>
                </a:solidFill>
              </a:rPr>
            </a:br>
            <a:r>
              <a:rPr lang="ru-RU" sz="2000" b="1" dirty="0">
                <a:solidFill>
                  <a:schemeClr val="bg1"/>
                </a:solidFill>
              </a:rPr>
              <a:t>декоративно-прикладного </a:t>
            </a:r>
            <a:r>
              <a:rPr lang="ru-RU" sz="2000" b="1" dirty="0" smtClean="0">
                <a:solidFill>
                  <a:schemeClr val="bg1"/>
                </a:solidFill>
              </a:rPr>
              <a:t>искусства;</a:t>
            </a:r>
          </a:p>
          <a:p>
            <a:pPr marL="342900" indent="-342900">
              <a:buFont typeface="Wingdings" panose="05000000000000000000" pitchFamily="2" charset="2"/>
              <a:buChar char="q"/>
            </a:pPr>
            <a:r>
              <a:rPr lang="ru-RU" sz="2000" b="1" dirty="0" smtClean="0">
                <a:solidFill>
                  <a:schemeClr val="bg1"/>
                </a:solidFill>
              </a:rPr>
              <a:t>образец </a:t>
            </a:r>
            <a:r>
              <a:rPr lang="ru-RU" sz="2000" b="1" dirty="0">
                <a:solidFill>
                  <a:schemeClr val="bg1"/>
                </a:solidFill>
              </a:rPr>
              <a:t>– поэтапное выполнение </a:t>
            </a:r>
            <a:r>
              <a:rPr lang="ru-RU" sz="2000" b="1" dirty="0" smtClean="0">
                <a:solidFill>
                  <a:schemeClr val="bg1"/>
                </a:solidFill>
              </a:rPr>
              <a:t>узора, выполненный воспитателем),</a:t>
            </a:r>
          </a:p>
          <a:p>
            <a:pPr marL="342900" indent="-342900">
              <a:buFont typeface="Wingdings" panose="05000000000000000000" pitchFamily="2" charset="2"/>
              <a:buChar char="q"/>
            </a:pPr>
            <a:r>
              <a:rPr lang="ru-RU" sz="2000" b="1" dirty="0" smtClean="0">
                <a:solidFill>
                  <a:schemeClr val="bg1"/>
                </a:solidFill>
              </a:rPr>
              <a:t> показ приёмов изображения</a:t>
            </a:r>
            <a:r>
              <a:rPr lang="ru-RU" sz="2000" b="1" dirty="0">
                <a:solidFill>
                  <a:schemeClr val="bg1"/>
                </a:solidFill>
              </a:rPr>
              <a:t>, </a:t>
            </a:r>
            <a:endParaRPr lang="ru-RU" sz="2000" b="1" dirty="0" smtClean="0">
              <a:solidFill>
                <a:schemeClr val="bg1"/>
              </a:solidFill>
            </a:endParaRPr>
          </a:p>
          <a:p>
            <a:pPr marL="342900" indent="-342900">
              <a:buFont typeface="Wingdings" panose="05000000000000000000" pitchFamily="2" charset="2"/>
              <a:buChar char="q"/>
            </a:pPr>
            <a:r>
              <a:rPr lang="ru-RU" sz="2000" b="1" dirty="0" smtClean="0">
                <a:solidFill>
                  <a:schemeClr val="bg1"/>
                </a:solidFill>
              </a:rPr>
              <a:t>художественное </a:t>
            </a:r>
            <a:r>
              <a:rPr lang="ru-RU" sz="2000" b="1" dirty="0">
                <a:solidFill>
                  <a:schemeClr val="bg1"/>
                </a:solidFill>
              </a:rPr>
              <a:t>слово</a:t>
            </a:r>
            <a:r>
              <a:rPr lang="ru-RU" sz="2000" b="1" dirty="0" smtClean="0">
                <a:solidFill>
                  <a:schemeClr val="bg1"/>
                </a:solidFill>
              </a:rPr>
              <a:t>,</a:t>
            </a:r>
          </a:p>
          <a:p>
            <a:pPr marL="342900" indent="-342900">
              <a:buFont typeface="Wingdings" panose="05000000000000000000" pitchFamily="2" charset="2"/>
              <a:buChar char="q"/>
            </a:pPr>
            <a:r>
              <a:rPr lang="ru-RU" sz="2000" b="1" dirty="0" smtClean="0">
                <a:solidFill>
                  <a:schemeClr val="bg1"/>
                </a:solidFill>
              </a:rPr>
              <a:t> </a:t>
            </a:r>
            <a:r>
              <a:rPr lang="ru-RU" sz="2000" b="1" dirty="0">
                <a:solidFill>
                  <a:schemeClr val="bg1"/>
                </a:solidFill>
              </a:rPr>
              <a:t>музыка. </a:t>
            </a:r>
            <a:br>
              <a:rPr lang="ru-RU" sz="2000" b="1" dirty="0">
                <a:solidFill>
                  <a:schemeClr val="bg1"/>
                </a:solidFill>
              </a:rPr>
            </a:br>
            <a:endParaRPr lang="ru-RU" sz="2000" b="1" dirty="0">
              <a:solidFill>
                <a:schemeClr val="bg1"/>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58100" y="228504"/>
            <a:ext cx="3848100" cy="28956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59400" y="3225800"/>
            <a:ext cx="3519488" cy="34288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567217357"/>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1272260"/>
            <a:ext cx="4278313" cy="4093428"/>
          </a:xfrm>
          <a:prstGeom prst="rect">
            <a:avLst/>
          </a:prstGeom>
        </p:spPr>
        <p:txBody>
          <a:bodyPr wrap="square">
            <a:spAutoFit/>
          </a:bodyPr>
          <a:lstStyle/>
          <a:p>
            <a:r>
              <a:rPr lang="ru-RU" sz="2000" b="1" dirty="0">
                <a:solidFill>
                  <a:schemeClr val="bg1"/>
                </a:solidFill>
              </a:rPr>
              <a:t>Педагогу следует создать как можно больше образцов элементов </a:t>
            </a:r>
            <a:r>
              <a:rPr lang="ru-RU" sz="2000" b="1" dirty="0" smtClean="0">
                <a:solidFill>
                  <a:schemeClr val="bg1"/>
                </a:solidFill>
              </a:rPr>
              <a:t>хохломской </a:t>
            </a:r>
            <a:r>
              <a:rPr lang="ru-RU" sz="2000" b="1" dirty="0">
                <a:solidFill>
                  <a:schemeClr val="bg1"/>
                </a:solidFill>
              </a:rPr>
              <a:t>росписи и поэтапного их изображения, что позволит детям </a:t>
            </a:r>
            <a:r>
              <a:rPr lang="ru-RU" sz="2000" b="1" dirty="0" smtClean="0">
                <a:solidFill>
                  <a:schemeClr val="bg1"/>
                </a:solidFill>
              </a:rPr>
              <a:t>освоить </a:t>
            </a:r>
            <a:r>
              <a:rPr lang="ru-RU" sz="2000" b="1" dirty="0">
                <a:solidFill>
                  <a:schemeClr val="bg1"/>
                </a:solidFill>
              </a:rPr>
              <a:t>различные составляющие узора («осочка», «травка», </a:t>
            </a:r>
            <a:r>
              <a:rPr lang="ru-RU" sz="2000" b="1" dirty="0" smtClean="0">
                <a:solidFill>
                  <a:schemeClr val="bg1"/>
                </a:solidFill>
              </a:rPr>
              <a:t>капелька</a:t>
            </a:r>
            <a:r>
              <a:rPr lang="ru-RU" sz="2000" b="1" dirty="0">
                <a:solidFill>
                  <a:schemeClr val="bg1"/>
                </a:solidFill>
              </a:rPr>
              <a:t>», </a:t>
            </a:r>
            <a:r>
              <a:rPr lang="ru-RU" sz="2000" b="1" dirty="0" smtClean="0">
                <a:solidFill>
                  <a:schemeClr val="bg1"/>
                </a:solidFill>
              </a:rPr>
              <a:t>«</a:t>
            </a:r>
            <a:r>
              <a:rPr lang="ru-RU" sz="2000" b="1" dirty="0">
                <a:solidFill>
                  <a:schemeClr val="bg1"/>
                </a:solidFill>
              </a:rPr>
              <a:t>завиток», «усики», «кустик» и др.) и постепенно включать их в </a:t>
            </a:r>
            <a:r>
              <a:rPr lang="ru-RU" sz="2000" b="1" dirty="0" smtClean="0">
                <a:solidFill>
                  <a:schemeClr val="bg1"/>
                </a:solidFill>
              </a:rPr>
              <a:t>декорирование </a:t>
            </a:r>
            <a:r>
              <a:rPr lang="ru-RU" sz="2000" b="1" dirty="0">
                <a:solidFill>
                  <a:schemeClr val="bg1"/>
                </a:solidFill>
              </a:rPr>
              <a:t>изделия-шаблона. </a:t>
            </a:r>
            <a:br>
              <a:rPr lang="ru-RU" sz="2000" b="1" dirty="0">
                <a:solidFill>
                  <a:schemeClr val="bg1"/>
                </a:solidFill>
              </a:rPr>
            </a:br>
            <a:endParaRPr lang="ru-RU" sz="2000" b="1" dirty="0">
              <a:solidFill>
                <a:schemeClr val="bg1"/>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72013" y="893354"/>
            <a:ext cx="7189788" cy="48512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379449784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81200" y="390436"/>
            <a:ext cx="6096000" cy="369332"/>
          </a:xfrm>
          <a:prstGeom prst="rect">
            <a:avLst/>
          </a:prstGeom>
        </p:spPr>
        <p:txBody>
          <a:bodyPr>
            <a:spAutoFit/>
          </a:bodyPr>
          <a:lstStyle/>
          <a:p>
            <a:r>
              <a:rPr lang="ru-RU" dirty="0"/>
              <a:t> </a:t>
            </a:r>
          </a:p>
        </p:txBody>
      </p:sp>
      <p:sp>
        <p:nvSpPr>
          <p:cNvPr id="3" name="Прямоугольник 2"/>
          <p:cNvSpPr/>
          <p:nvPr/>
        </p:nvSpPr>
        <p:spPr>
          <a:xfrm>
            <a:off x="457200" y="114301"/>
            <a:ext cx="9753600" cy="7755969"/>
          </a:xfrm>
          <a:prstGeom prst="rect">
            <a:avLst/>
          </a:prstGeom>
        </p:spPr>
        <p:txBody>
          <a:bodyPr wrap="square">
            <a:spAutoFit/>
          </a:bodyPr>
          <a:lstStyle/>
          <a:p>
            <a:pPr algn="ctr"/>
            <a:r>
              <a:rPr lang="ru-RU"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rPr>
              <a:t>Литература</a:t>
            </a:r>
            <a:r>
              <a:rPr lang="ru-RU"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rPr>
              <a:t>:</a:t>
            </a:r>
            <a:endParaRPr lang="ru-RU" sz="2800" b="1" dirty="0">
              <a:solidFill>
                <a:schemeClr val="bg1"/>
              </a:solidFill>
            </a:endParaRPr>
          </a:p>
          <a:p>
            <a:r>
              <a:rPr lang="ru-RU" sz="2000" b="1" dirty="0">
                <a:solidFill>
                  <a:schemeClr val="bg1"/>
                </a:solidFill>
              </a:rPr>
              <a:t>    </a:t>
            </a:r>
            <a:r>
              <a:rPr lang="ru-RU" sz="2000" b="1" dirty="0">
                <a:solidFill>
                  <a:schemeClr val="bg1"/>
                </a:solidFill>
                <a:latin typeface="Times New Roman" panose="02020603050405020304" pitchFamily="18" charset="0"/>
              </a:rPr>
              <a:t>     </a:t>
            </a:r>
            <a:endParaRPr lang="ru-RU" sz="2000" b="1" dirty="0" smtClean="0">
              <a:solidFill>
                <a:schemeClr val="bg1"/>
              </a:solidFill>
            </a:endParaRPr>
          </a:p>
          <a:p>
            <a:pPr marL="457200" indent="-457200">
              <a:lnSpc>
                <a:spcPct val="150000"/>
              </a:lnSpc>
              <a:buFont typeface="+mj-lt"/>
              <a:buAutoNum type="arabicPeriod"/>
            </a:pPr>
            <a:r>
              <a:rPr lang="ru-RU" sz="2000" b="1" dirty="0" smtClean="0">
                <a:solidFill>
                  <a:schemeClr val="bg1"/>
                </a:solidFill>
                <a:latin typeface="Times New Roman" panose="02020603050405020304" pitchFamily="18" charset="0"/>
              </a:rPr>
              <a:t>Аллаярова И.Е. Симфония красок. – М., 2006.</a:t>
            </a:r>
            <a:endParaRPr lang="ru-RU" sz="2000" b="1" dirty="0" smtClean="0">
              <a:solidFill>
                <a:schemeClr val="bg1"/>
              </a:solidFill>
            </a:endParaRPr>
          </a:p>
          <a:p>
            <a:pPr marL="457200" indent="-457200">
              <a:lnSpc>
                <a:spcPct val="150000"/>
              </a:lnSpc>
              <a:buFont typeface="+mj-lt"/>
              <a:buAutoNum type="arabicPeriod"/>
            </a:pPr>
            <a:r>
              <a:rPr lang="ru-RU" sz="2000" b="1" dirty="0" smtClean="0">
                <a:solidFill>
                  <a:schemeClr val="bg1"/>
                </a:solidFill>
                <a:latin typeface="Times New Roman" panose="02020603050405020304" pitchFamily="18" charset="0"/>
              </a:rPr>
              <a:t>Григорьева Г.Г. Изобразительная деятельность дошкольников. - М., 1997.</a:t>
            </a:r>
            <a:endParaRPr lang="ru-RU" sz="2000" b="1" dirty="0" smtClean="0">
              <a:solidFill>
                <a:schemeClr val="bg1"/>
              </a:solidFill>
            </a:endParaRPr>
          </a:p>
          <a:p>
            <a:pPr marL="457200" indent="-457200">
              <a:lnSpc>
                <a:spcPct val="150000"/>
              </a:lnSpc>
              <a:buFont typeface="+mj-lt"/>
              <a:buAutoNum type="arabicPeriod"/>
            </a:pPr>
            <a:r>
              <a:rPr lang="ru-RU" sz="2000" b="1" dirty="0" smtClean="0">
                <a:solidFill>
                  <a:schemeClr val="bg1"/>
                </a:solidFill>
                <a:latin typeface="Times New Roman" panose="02020603050405020304" pitchFamily="18" charset="0"/>
              </a:rPr>
              <a:t>Казакова </a:t>
            </a:r>
            <a:r>
              <a:rPr lang="ru-RU" sz="2000" b="1" dirty="0">
                <a:solidFill>
                  <a:schemeClr val="bg1"/>
                </a:solidFill>
                <a:latin typeface="Times New Roman" panose="02020603050405020304" pitchFamily="18" charset="0"/>
              </a:rPr>
              <a:t>Т.Г. Развивайте у дошкольников творчество. – М.,1985.</a:t>
            </a:r>
            <a:endParaRPr lang="ru-RU" sz="2000" b="1" dirty="0">
              <a:solidFill>
                <a:schemeClr val="bg1"/>
              </a:solidFill>
            </a:endParaRPr>
          </a:p>
          <a:p>
            <a:pPr marL="457200" indent="-457200">
              <a:lnSpc>
                <a:spcPct val="150000"/>
              </a:lnSpc>
              <a:buFont typeface="+mj-lt"/>
              <a:buAutoNum type="arabicPeriod"/>
            </a:pPr>
            <a:r>
              <a:rPr lang="ru-RU" sz="2000" b="1" dirty="0" smtClean="0">
                <a:solidFill>
                  <a:schemeClr val="bg1"/>
                </a:solidFill>
                <a:latin typeface="Times New Roman" panose="02020603050405020304" pitchFamily="18" charset="0"/>
              </a:rPr>
              <a:t>Орлова </a:t>
            </a:r>
            <a:r>
              <a:rPr lang="ru-RU" sz="2000" b="1" dirty="0">
                <a:solidFill>
                  <a:schemeClr val="bg1"/>
                </a:solidFill>
                <a:latin typeface="Times New Roman" panose="02020603050405020304" pitchFamily="18" charset="0"/>
              </a:rPr>
              <a:t>Л.В. Хохломская роспись.- </a:t>
            </a:r>
            <a:r>
              <a:rPr lang="ru-RU" sz="2000" b="1" dirty="0" smtClean="0">
                <a:solidFill>
                  <a:schemeClr val="bg1"/>
                </a:solidFill>
                <a:latin typeface="Times New Roman" panose="02020603050405020304" pitchFamily="18" charset="0"/>
              </a:rPr>
              <a:t>М </a:t>
            </a:r>
            <a:r>
              <a:rPr lang="ru-RU" sz="2000" b="1" dirty="0">
                <a:solidFill>
                  <a:schemeClr val="bg1"/>
                </a:solidFill>
                <a:latin typeface="Times New Roman" panose="02020603050405020304" pitchFamily="18" charset="0"/>
              </a:rPr>
              <a:t>,2008.</a:t>
            </a:r>
            <a:endParaRPr lang="ru-RU" sz="2000" b="1" dirty="0">
              <a:solidFill>
                <a:schemeClr val="bg1"/>
              </a:solidFill>
            </a:endParaRPr>
          </a:p>
          <a:p>
            <a:pPr marL="457200" indent="-457200">
              <a:lnSpc>
                <a:spcPct val="150000"/>
              </a:lnSpc>
              <a:buFont typeface="+mj-lt"/>
              <a:buAutoNum type="arabicPeriod"/>
            </a:pPr>
            <a:r>
              <a:rPr lang="ru-RU" sz="2000" b="1" dirty="0" smtClean="0">
                <a:solidFill>
                  <a:schemeClr val="bg1"/>
                </a:solidFill>
                <a:latin typeface="Times New Roman" panose="02020603050405020304" pitchFamily="18" charset="0"/>
              </a:rPr>
              <a:t>Программа </a:t>
            </a:r>
            <a:r>
              <a:rPr lang="ru-RU" sz="2000" b="1" dirty="0">
                <a:solidFill>
                  <a:schemeClr val="bg1"/>
                </a:solidFill>
                <a:latin typeface="Times New Roman" panose="02020603050405020304" pitchFamily="18" charset="0"/>
              </a:rPr>
              <a:t>воспитания и обучения в детском саду  /под ред. Васильевой М.А./- М., 2005.</a:t>
            </a:r>
            <a:endParaRPr lang="ru-RU" sz="2000" b="1" dirty="0">
              <a:solidFill>
                <a:schemeClr val="bg1"/>
              </a:solidFill>
            </a:endParaRPr>
          </a:p>
          <a:p>
            <a:pPr marL="457200" indent="-457200">
              <a:lnSpc>
                <a:spcPct val="150000"/>
              </a:lnSpc>
              <a:buFont typeface="+mj-lt"/>
              <a:buAutoNum type="arabicPeriod"/>
            </a:pPr>
            <a:r>
              <a:rPr lang="ru-RU" sz="2000" b="1" dirty="0" smtClean="0">
                <a:solidFill>
                  <a:schemeClr val="bg1"/>
                </a:solidFill>
                <a:latin typeface="Times New Roman" panose="02020603050405020304" pitchFamily="18" charset="0"/>
              </a:rPr>
              <a:t>Скоролупова </a:t>
            </a:r>
            <a:r>
              <a:rPr lang="ru-RU" sz="2000" b="1" dirty="0">
                <a:solidFill>
                  <a:schemeClr val="bg1"/>
                </a:solidFill>
                <a:latin typeface="Times New Roman" panose="02020603050405020304" pitchFamily="18" charset="0"/>
              </a:rPr>
              <a:t>О.А.  Знакомство детей старшего дошкольного возраста с русским народным декоративно-прикладным искусством. – М.,2008.</a:t>
            </a:r>
            <a:endParaRPr lang="ru-RU" sz="2000" b="1" dirty="0">
              <a:solidFill>
                <a:schemeClr val="bg1"/>
              </a:solidFill>
            </a:endParaRPr>
          </a:p>
          <a:p>
            <a:pPr marL="457200" indent="-457200">
              <a:lnSpc>
                <a:spcPct val="150000"/>
              </a:lnSpc>
              <a:buFont typeface="+mj-lt"/>
              <a:buAutoNum type="arabicPeriod"/>
            </a:pPr>
            <a:r>
              <a:rPr lang="ru-RU" sz="2000" b="1" dirty="0" smtClean="0">
                <a:solidFill>
                  <a:schemeClr val="bg1"/>
                </a:solidFill>
                <a:latin typeface="Times New Roman" panose="02020603050405020304" pitchFamily="18" charset="0"/>
              </a:rPr>
              <a:t>Сакулина </a:t>
            </a:r>
            <a:r>
              <a:rPr lang="ru-RU" sz="2000" b="1" dirty="0">
                <a:solidFill>
                  <a:schemeClr val="bg1"/>
                </a:solidFill>
                <a:latin typeface="Times New Roman" panose="02020603050405020304" pitchFamily="18" charset="0"/>
              </a:rPr>
              <a:t>Н.П., Комарова Т.О. Изобразительная деятельность в детском саду. — М., 1990.</a:t>
            </a:r>
            <a:endParaRPr lang="ru-RU" sz="2000" b="1" dirty="0">
              <a:solidFill>
                <a:schemeClr val="bg1"/>
              </a:solidFill>
            </a:endParaRPr>
          </a:p>
          <a:p>
            <a:pPr marL="457200" indent="-457200">
              <a:lnSpc>
                <a:spcPct val="150000"/>
              </a:lnSpc>
              <a:buFont typeface="+mj-lt"/>
              <a:buAutoNum type="arabicPeriod"/>
            </a:pPr>
            <a:r>
              <a:rPr lang="ru-RU" sz="2000" b="1" dirty="0">
                <a:solidFill>
                  <a:schemeClr val="bg1"/>
                </a:solidFill>
              </a:rPr>
              <a:t> </a:t>
            </a:r>
            <a:r>
              <a:rPr lang="ru-RU" sz="2000" b="1" dirty="0" smtClean="0">
                <a:solidFill>
                  <a:schemeClr val="bg1"/>
                </a:solidFill>
                <a:latin typeface="Times New Roman" panose="02020603050405020304" pitchFamily="18" charset="0"/>
              </a:rPr>
              <a:t>Тюфанова </a:t>
            </a:r>
            <a:r>
              <a:rPr lang="ru-RU" sz="2000" b="1" dirty="0">
                <a:solidFill>
                  <a:schemeClr val="bg1"/>
                </a:solidFill>
                <a:latin typeface="Times New Roman" panose="02020603050405020304" pitchFamily="18" charset="0"/>
              </a:rPr>
              <a:t>И.В. Мастерская юных художников. – С.-Птб.,2002.</a:t>
            </a:r>
            <a:endParaRPr lang="ru-RU" sz="2000" b="1" dirty="0">
              <a:solidFill>
                <a:schemeClr val="bg1"/>
              </a:solidFill>
            </a:endParaRPr>
          </a:p>
          <a:p>
            <a:pPr marL="457200" indent="-457200">
              <a:lnSpc>
                <a:spcPct val="150000"/>
              </a:lnSpc>
              <a:buFont typeface="+mj-lt"/>
              <a:buAutoNum type="arabicPeriod"/>
            </a:pPr>
            <a:r>
              <a:rPr lang="ru-RU" sz="2000" b="1" dirty="0">
                <a:solidFill>
                  <a:schemeClr val="bg1"/>
                </a:solidFill>
              </a:rPr>
              <a:t> </a:t>
            </a:r>
            <a:r>
              <a:rPr lang="ru-RU" sz="2000" b="1" dirty="0" smtClean="0">
                <a:solidFill>
                  <a:schemeClr val="bg1"/>
                </a:solidFill>
                <a:latin typeface="Times New Roman" panose="02020603050405020304" pitchFamily="18" charset="0"/>
              </a:rPr>
              <a:t>Шайдурова </a:t>
            </a:r>
            <a:r>
              <a:rPr lang="ru-RU" sz="2000" b="1" dirty="0">
                <a:solidFill>
                  <a:schemeClr val="bg1"/>
                </a:solidFill>
                <a:latin typeface="Times New Roman" panose="02020603050405020304" pitchFamily="18" charset="0"/>
              </a:rPr>
              <a:t>Н.В. Методика обучения рисованию детей дошкольного возраста. – М., 2008.</a:t>
            </a:r>
            <a:r>
              <a:rPr lang="ru-RU" sz="2000" b="1" dirty="0">
                <a:solidFill>
                  <a:schemeClr val="bg1"/>
                </a:solidFill>
              </a:rPr>
              <a:t> </a:t>
            </a:r>
            <a:br>
              <a:rPr lang="ru-RU" sz="2000" b="1" dirty="0">
                <a:solidFill>
                  <a:schemeClr val="bg1"/>
                </a:solidFill>
              </a:rPr>
            </a:br>
            <a:r>
              <a:rPr lang="ru-RU" sz="2000" b="1" dirty="0">
                <a:solidFill>
                  <a:schemeClr val="bg1"/>
                </a:solidFill>
              </a:rPr>
              <a:t> </a:t>
            </a:r>
            <a:br>
              <a:rPr lang="ru-RU" sz="2000" b="1" dirty="0">
                <a:solidFill>
                  <a:schemeClr val="bg1"/>
                </a:solidFill>
              </a:rPr>
            </a:br>
            <a:endParaRPr lang="ru-RU" sz="2000" b="1" dirty="0">
              <a:solidFill>
                <a:schemeClr val="bg1"/>
              </a:solidFill>
            </a:endParaRPr>
          </a:p>
        </p:txBody>
      </p:sp>
    </p:spTree>
    <p:extLst>
      <p:ext uri="{BB962C8B-B14F-4D97-AF65-F5344CB8AC3E}">
        <p14:creationId xmlns:p14="http://schemas.microsoft.com/office/powerpoint/2010/main" xmlns="" val="2113892425"/>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994832"/>
            <a:ext cx="8545512" cy="1507067"/>
          </a:xfrm>
        </p:spPr>
        <p:txBody>
          <a:bodyPr>
            <a:normAutofit/>
          </a:bodyPr>
          <a:lstStyle/>
          <a:p>
            <a:r>
              <a:rPr lang="ru-RU" sz="4400" b="1" cap="none"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Творческих успехов !</a:t>
            </a:r>
            <a:endParaRPr lang="ru-RU" sz="4400"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43300" y="2501899"/>
            <a:ext cx="3403600" cy="3403600"/>
          </a:xfrm>
          <a:prstGeom prst="ellipse">
            <a:avLst/>
          </a:prstGeom>
          <a:ln>
            <a:noFill/>
          </a:ln>
          <a:effectLst>
            <a:softEdge rad="112500"/>
          </a:effectLst>
        </p:spPr>
      </p:pic>
    </p:spTree>
    <p:extLst>
      <p:ext uri="{BB962C8B-B14F-4D97-AF65-F5344CB8AC3E}">
        <p14:creationId xmlns:p14="http://schemas.microsoft.com/office/powerpoint/2010/main" xmlns="" val="2177996319"/>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4712" y="207432"/>
            <a:ext cx="8534400" cy="1507067"/>
          </a:xfrm>
        </p:spPr>
        <p:txBody>
          <a:bodyPr>
            <a:normAutofit/>
          </a:bodyPr>
          <a:lstStyle/>
          <a:p>
            <a:pPr algn="ctr"/>
            <a:r>
              <a:rPr lang="ru-RU"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История возникновения </a:t>
            </a:r>
            <a:r>
              <a:rPr lang="ru-RU" b="1" cap="none"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хохломской </a:t>
            </a:r>
            <a:r>
              <a:rPr lang="ru-RU"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росписи</a:t>
            </a:r>
          </a:p>
        </p:txBody>
      </p:sp>
      <p:sp>
        <p:nvSpPr>
          <p:cNvPr id="3" name="Прямоугольник 2"/>
          <p:cNvSpPr/>
          <p:nvPr/>
        </p:nvSpPr>
        <p:spPr>
          <a:xfrm>
            <a:off x="448734" y="1714499"/>
            <a:ext cx="5926666" cy="4401205"/>
          </a:xfrm>
          <a:prstGeom prst="rect">
            <a:avLst/>
          </a:prstGeom>
        </p:spPr>
        <p:txBody>
          <a:bodyPr wrap="square">
            <a:spAutoFit/>
          </a:bodyPr>
          <a:lstStyle/>
          <a:p>
            <a:r>
              <a:rPr lang="ru-RU" sz="2000" b="1" u="sng" dirty="0">
                <a:ln w="0"/>
                <a:solidFill>
                  <a:schemeClr val="bg1"/>
                </a:solidFill>
                <a:effectLst>
                  <a:outerShdw blurRad="38100" dist="25400" dir="5400000" algn="ctr" rotWithShape="0">
                    <a:srgbClr val="6E747A">
                      <a:alpha val="43000"/>
                    </a:srgbClr>
                  </a:outerShdw>
                </a:effectLst>
              </a:rPr>
              <a:t>Хохломская роспись</a:t>
            </a:r>
            <a:r>
              <a:rPr lang="ru-RU" sz="2000" b="1" dirty="0">
                <a:ln w="0"/>
                <a:solidFill>
                  <a:schemeClr val="bg1"/>
                </a:solidFill>
                <a:effectLst>
                  <a:outerShdw blurRad="38100" dist="25400" dir="5400000" algn="ctr" rotWithShape="0">
                    <a:srgbClr val="6E747A">
                      <a:alpha val="43000"/>
                    </a:srgbClr>
                  </a:outerShdw>
                </a:effectLst>
              </a:rPr>
              <a:t> – это вид художественной обработки дерева. Возникло это искусство в конце 18 века в Заволжье (село Хохлома Горьковской области). </a:t>
            </a:r>
            <a:r>
              <a:rPr lang="ru-RU" sz="2000" b="1" dirty="0" smtClean="0">
                <a:ln w="0"/>
                <a:solidFill>
                  <a:schemeClr val="bg1"/>
                </a:solidFill>
                <a:effectLst>
                  <a:outerShdw blurRad="38100" dist="25400" dir="5400000" algn="ctr" rotWithShape="0">
                    <a:srgbClr val="6E747A">
                      <a:alpha val="43000"/>
                    </a:srgbClr>
                  </a:outerShdw>
                </a:effectLst>
              </a:rPr>
              <a:t>Впервые </a:t>
            </a:r>
            <a:r>
              <a:rPr lang="ru-RU" sz="2000" b="1" dirty="0">
                <a:ln w="0"/>
                <a:solidFill>
                  <a:schemeClr val="bg1"/>
                </a:solidFill>
                <a:effectLst>
                  <a:outerShdw blurRad="38100" dist="25400" dir="5400000" algn="ctr" rotWithShape="0">
                    <a:srgbClr val="6E747A">
                      <a:alpha val="43000"/>
                    </a:srgbClr>
                  </a:outerShdw>
                </a:effectLst>
              </a:rPr>
              <a:t>упоминание об этом селе встречается в документах XVI века</a:t>
            </a:r>
            <a:r>
              <a:rPr lang="ru-RU" sz="2000" b="1" dirty="0" smtClean="0">
                <a:ln w="0"/>
                <a:solidFill>
                  <a:schemeClr val="bg1"/>
                </a:solidFill>
                <a:effectLst>
                  <a:outerShdw blurRad="38100" dist="25400" dir="5400000" algn="ctr" rotWithShape="0">
                    <a:srgbClr val="6E747A">
                      <a:alpha val="43000"/>
                    </a:srgbClr>
                  </a:outerShdw>
                </a:effectLst>
              </a:rPr>
              <a:t>. </a:t>
            </a:r>
            <a:r>
              <a:rPr lang="ru-RU" sz="2000" b="1" dirty="0">
                <a:ln w="0"/>
                <a:solidFill>
                  <a:schemeClr val="bg1"/>
                </a:solidFill>
                <a:effectLst>
                  <a:outerShdw blurRad="38100" dist="25400" dir="5400000" algn="ctr" rotWithShape="0">
                    <a:srgbClr val="6E747A">
                      <a:alpha val="43000"/>
                    </a:srgbClr>
                  </a:outerShdw>
                </a:effectLst>
              </a:rPr>
              <a:t>Деревянная посуда с самых древних времен была у русского человека в большом употреблении: ковши и скобкари в форме плывущей птицы, круглые братины, обеденные миски, ложки разных форм и размеров найдены в археологических раскопках еще X-XIII </a:t>
            </a:r>
            <a:r>
              <a:rPr lang="ru-RU" sz="2000" b="1" dirty="0" smtClean="0">
                <a:ln w="0"/>
                <a:solidFill>
                  <a:schemeClr val="bg1"/>
                </a:solidFill>
                <a:effectLst>
                  <a:outerShdw blurRad="38100" dist="25400" dir="5400000" algn="ctr" rotWithShape="0">
                    <a:srgbClr val="6E747A">
                      <a:alpha val="43000"/>
                    </a:srgbClr>
                  </a:outerShdw>
                </a:effectLst>
              </a:rPr>
              <a:t>веках.</a:t>
            </a:r>
            <a:endParaRPr lang="ru-RU" sz="2000" b="1" dirty="0">
              <a:ln w="0"/>
              <a:solidFill>
                <a:schemeClr val="bg1"/>
              </a:solidFill>
              <a:effectLst>
                <a:outerShdw blurRad="38100" dist="25400" dir="5400000" algn="ctr" rotWithShape="0">
                  <a:srgbClr val="6E747A">
                    <a:alpha val="43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43700" y="1828799"/>
            <a:ext cx="3314700" cy="33147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31017836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0200" y="727145"/>
            <a:ext cx="8801100" cy="5324535"/>
          </a:xfrm>
          <a:prstGeom prst="rect">
            <a:avLst/>
          </a:prstGeom>
        </p:spPr>
        <p:txBody>
          <a:bodyPr wrap="square">
            <a:spAutoFit/>
          </a:bodyPr>
          <a:lstStyle/>
          <a:p>
            <a:r>
              <a:rPr lang="ru-RU" sz="2000" b="1" dirty="0">
                <a:solidFill>
                  <a:schemeClr val="bg1"/>
                </a:solidFill>
              </a:rPr>
              <a:t>В стародавние времена в дремучих заволжских лесах близ торгового села Хохлома первые поселенцы, скрывавшиеся от преследования были "утеклецами", т. е. беглецами, укрывшимися здесь от гонений за "старую веру", от царского произвола, помещичьего гнета. Среди них были и художники-иконописцы, и мастера рукописной миниатюры. На скудной земле прокормиться крестьянским трудом было нелегко, и беглые люди приноровились расписывать деревянную посуду, которую здесь исстари точили местные мастера. Неведомая ранее роспись сказочно преобразила скромную кухонную утварь. Но особенно красивы и неповторимы были различные поставцы, чаши и братины, выходившие из-под кисти одного знаменитого мастера. Казалось, что его роспись впитала в себя солнечные лучи - золотистые, которые бывают в полдень, и красные киноварные на зорьке. В народе поговаривали, что расписывал художник свою посуду не простой, а волшебной кистью, сплетённой из солнечных лучей. </a:t>
            </a:r>
            <a:r>
              <a:rPr lang="ru-RU" sz="2000" b="1" dirty="0" smtClean="0">
                <a:solidFill>
                  <a:schemeClr val="bg1"/>
                </a:solidFill>
              </a:rPr>
              <a:t> </a:t>
            </a:r>
            <a:endParaRPr lang="ru-RU" sz="2000" b="1" dirty="0">
              <a:solidFill>
                <a:schemeClr val="bg1"/>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31300" y="347662"/>
            <a:ext cx="2832100" cy="1945653"/>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16987" y="2672798"/>
            <a:ext cx="3046413" cy="1379359"/>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131300" y="4321410"/>
            <a:ext cx="2381250" cy="1676400"/>
          </a:xfrm>
          <a:prstGeom prst="rect">
            <a:avLst/>
          </a:prstGeom>
          <a:ln>
            <a:noFill/>
          </a:ln>
          <a:effectLst>
            <a:softEdge rad="112500"/>
          </a:effectLst>
        </p:spPr>
      </p:pic>
    </p:spTree>
    <p:extLst>
      <p:ext uri="{BB962C8B-B14F-4D97-AF65-F5344CB8AC3E}">
        <p14:creationId xmlns:p14="http://schemas.microsoft.com/office/powerpoint/2010/main" xmlns="" val="18966404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2100" y="487045"/>
            <a:ext cx="5334000" cy="5940088"/>
          </a:xfrm>
          <a:prstGeom prst="rect">
            <a:avLst/>
          </a:prstGeom>
        </p:spPr>
        <p:txBody>
          <a:bodyPr wrap="square">
            <a:spAutoFit/>
          </a:bodyPr>
          <a:lstStyle/>
          <a:p>
            <a:r>
              <a:rPr lang="ru-RU" sz="2000" b="1" dirty="0">
                <a:solidFill>
                  <a:schemeClr val="bg1"/>
                </a:solidFill>
              </a:rPr>
              <a:t>Яркая, праздничная посуда полюбилась не только жителям в округе, слава о ней разнеслась по всей Руси. Увидев хохломскую посуду, царь сразу же догадался, кто её расписывает, и послал в заволжские леса стражников. Предупреждённый живописец успел скрыться, но он обучил премудростям необыкновенного ремесла местных жителей и оставил им краски и волшебную кисть. Таково старое предание о зарождении яркого и самобытного искусства хохломской росписи, которую часто называют золотой, пламенной, или огненной. И это не случайно; искусство Хохломы не могло бы родиться без огня, без закалки изделий в русской печи. </a:t>
            </a: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26100" y="1446924"/>
            <a:ext cx="6368148" cy="3277475"/>
          </a:xfrm>
          <a:prstGeom prst="rect">
            <a:avLst/>
          </a:prstGeom>
          <a:ln>
            <a:noFill/>
          </a:ln>
          <a:effectLst>
            <a:softEdge rad="112500"/>
          </a:effectLst>
        </p:spPr>
      </p:pic>
    </p:spTree>
    <p:extLst>
      <p:ext uri="{BB962C8B-B14F-4D97-AF65-F5344CB8AC3E}">
        <p14:creationId xmlns:p14="http://schemas.microsoft.com/office/powerpoint/2010/main" xmlns="" val="8027343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812" y="563032"/>
            <a:ext cx="8534400" cy="1507067"/>
          </a:xfrm>
        </p:spPr>
        <p:txBody>
          <a:bodyPr>
            <a:normAutofit/>
          </a:bodyPr>
          <a:lstStyle/>
          <a:p>
            <a:pPr algn="ctr"/>
            <a:r>
              <a:rPr lang="ru-RU" sz="4000" b="1" cap="none"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Особенности изготовления изделия</a:t>
            </a:r>
            <a:endParaRPr lang="ru-RU" sz="4000"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Прямоугольник 2"/>
          <p:cNvSpPr/>
          <p:nvPr/>
        </p:nvSpPr>
        <p:spPr>
          <a:xfrm>
            <a:off x="558800" y="2070099"/>
            <a:ext cx="6096000" cy="4708981"/>
          </a:xfrm>
          <a:prstGeom prst="rect">
            <a:avLst/>
          </a:prstGeom>
        </p:spPr>
        <p:txBody>
          <a:bodyPr>
            <a:spAutoFit/>
          </a:bodyPr>
          <a:lstStyle/>
          <a:p>
            <a:r>
              <a:rPr lang="ru-RU" sz="2000" b="1" dirty="0">
                <a:solidFill>
                  <a:schemeClr val="bg1"/>
                </a:solidFill>
              </a:rPr>
              <a:t>С чего начинается хохлома? С битья баклуш, но не в смысле ничего неделанья, а в смысле заготовки брусков из дерева, ведь в стародавние времена баклушей назвали обрубок древесины, который чаще всего был изготовлен из липы, березы или осины. После того, как деревянная заготовка готова, мастер снимает с нее излишки древесины (раньше это делали вручную, сейчас используют токарный станок) и придает изделию нужную форму. Таким образом, получают неокрашенную основу или «бельё» - чашки, ложки, ковши, поставцы и др. </a:t>
            </a:r>
            <a:br>
              <a:rPr lang="ru-RU" sz="2000" b="1" dirty="0">
                <a:solidFill>
                  <a:schemeClr val="bg1"/>
                </a:solidFill>
              </a:rPr>
            </a:br>
            <a:endParaRPr lang="ru-RU" sz="2000" b="1" dirty="0">
              <a:solidFill>
                <a:schemeClr val="bg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570912" y="563032"/>
            <a:ext cx="2438400" cy="325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044701" y="3589019"/>
            <a:ext cx="3964611" cy="2735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8920534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7800" y="368300"/>
            <a:ext cx="6324600" cy="5324535"/>
          </a:xfrm>
          <a:prstGeom prst="rect">
            <a:avLst/>
          </a:prstGeom>
        </p:spPr>
        <p:txBody>
          <a:bodyPr wrap="square">
            <a:spAutoFit/>
          </a:bodyPr>
          <a:lstStyle/>
          <a:p>
            <a:r>
              <a:rPr lang="ru-RU" sz="2000" b="1" dirty="0">
                <a:solidFill>
                  <a:schemeClr val="bg1"/>
                </a:solidFill>
              </a:rPr>
              <a:t>Затем изделия сушат и грунтуют очищенной жидкой глиной, которую мастера называют вапой. После грунтовки изделия сохнут на протяжении 8 часов и затем обязательно покрываются несколькими слоями льняного масла (олифы). Для этого в миску с олифой окунается специальный тампон, изготовленный из вывернутой наизнанку телячьей или овечьей кожи, и затем быстро втирается в поверхность изделия так, чтобы льняное масло распределилось равномерно. </a:t>
            </a:r>
            <a:r>
              <a:rPr lang="ru-RU" sz="2000" b="1" dirty="0" smtClean="0">
                <a:solidFill>
                  <a:schemeClr val="bg1"/>
                </a:solidFill>
              </a:rPr>
              <a:t>В </a:t>
            </a:r>
            <a:r>
              <a:rPr lang="ru-RU" sz="2000" b="1" dirty="0">
                <a:solidFill>
                  <a:schemeClr val="bg1"/>
                </a:solidFill>
              </a:rPr>
              <a:t>течение суток деревянное изделие покрывают олифой до 3-4 раз. Последний слой сушат до так называемого «небольшого отлипа»: имеется в виду, что нужно поймать тот момент, когда олифа еще слегка прилипает к пальцам, но уже не пачкает их. </a:t>
            </a: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42101" y="203200"/>
            <a:ext cx="2857500" cy="4204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426450" y="3524504"/>
            <a:ext cx="3501311" cy="2927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2221472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683042"/>
            <a:ext cx="6096000" cy="5940088"/>
          </a:xfrm>
          <a:prstGeom prst="rect">
            <a:avLst/>
          </a:prstGeom>
        </p:spPr>
        <p:txBody>
          <a:bodyPr>
            <a:spAutoFit/>
          </a:bodyPr>
          <a:lstStyle/>
          <a:p>
            <a:r>
              <a:rPr lang="ru-RU" sz="2000" b="1" dirty="0">
                <a:solidFill>
                  <a:schemeClr val="bg1"/>
                </a:solidFill>
              </a:rPr>
              <a:t>На следующем этапе выполняют лужение – втирают в поверхность изделия алюминиевый порошок. Эту процедуру также выполняют вручную при помощи кожаного тампона. После лужения деревянные изделия приобретают удивительный бело-зеркальный блеск и полностью готовы для росписи. В хохломской росписи используются масляные краски и тонкие кисти, изготовленные из беличьих хвостов. Расписанные изделия покрывают специальным лаком 4-5 раз, причем между каждым покрытием происходит сушка предыдущего слоя. Затем их ставят в печь на 3-4 часа и закаливают при температуре +160°C до тех пор, пока не образуется масляно-лаковая плёнка золотистого цвета. </a:t>
            </a:r>
            <a:br>
              <a:rPr lang="ru-RU" sz="2000" b="1" dirty="0">
                <a:solidFill>
                  <a:schemeClr val="bg1"/>
                </a:solidFill>
              </a:rPr>
            </a:br>
            <a:endParaRPr lang="ru-RU" sz="2000" b="1" dirty="0">
              <a:solidFill>
                <a:schemeClr val="bg1"/>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29400" y="457200"/>
            <a:ext cx="4318000" cy="3238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22865" y="2844799"/>
            <a:ext cx="4611935" cy="3457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8752737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806" y="0"/>
            <a:ext cx="8534400" cy="1507067"/>
          </a:xfrm>
        </p:spPr>
        <p:txBody>
          <a:bodyPr>
            <a:normAutofit/>
          </a:bodyPr>
          <a:lstStyle/>
          <a:p>
            <a:r>
              <a:rPr lang="ru-RU" sz="4000"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Хохломские орнаменты</a:t>
            </a:r>
          </a:p>
        </p:txBody>
      </p:sp>
      <p:sp>
        <p:nvSpPr>
          <p:cNvPr id="3" name="Прямоугольник 2"/>
          <p:cNvSpPr/>
          <p:nvPr/>
        </p:nvSpPr>
        <p:spPr>
          <a:xfrm>
            <a:off x="472806" y="1287682"/>
            <a:ext cx="4652432" cy="5386090"/>
          </a:xfrm>
          <a:prstGeom prst="rect">
            <a:avLst/>
          </a:prstGeom>
        </p:spPr>
        <p:txBody>
          <a:bodyPr wrap="square">
            <a:spAutoFit/>
          </a:bodyPr>
          <a:lstStyle/>
          <a:p>
            <a:r>
              <a:rPr lang="ru-RU" b="1" dirty="0">
                <a:solidFill>
                  <a:schemeClr val="bg1"/>
                </a:solidFill>
              </a:rPr>
              <a:t>В хохломе выделяют роспись верховую и «под фон». </a:t>
            </a:r>
            <a:r>
              <a:rPr lang="ru-RU" b="1" u="sng" dirty="0">
                <a:solidFill>
                  <a:schemeClr val="bg1"/>
                </a:solidFill>
              </a:rPr>
              <a:t>Верховая роспись </a:t>
            </a:r>
            <a:r>
              <a:rPr lang="ru-RU" b="1" dirty="0">
                <a:solidFill>
                  <a:schemeClr val="bg1"/>
                </a:solidFill>
              </a:rPr>
              <a:t>характеризуется черными и красными цветами на золотистом фоне. В росписи «под фон», как правило, преобладают золотистые рисунки на цветном фоне. Основное отличие этих двух видов росписи заключается в технике их нанесения. При верховой росписи рисунок </a:t>
            </a:r>
            <a:r>
              <a:rPr lang="ru-RU" sz="2000" b="1" dirty="0">
                <a:solidFill>
                  <a:schemeClr val="bg1"/>
                </a:solidFill>
              </a:rPr>
              <a:t>наносится</a:t>
            </a:r>
            <a:r>
              <a:rPr lang="ru-RU" b="1" dirty="0">
                <a:solidFill>
                  <a:schemeClr val="bg1"/>
                </a:solidFill>
              </a:rPr>
              <a:t> непосредственно на металлизированную поверхность, в росписи же </a:t>
            </a:r>
            <a:r>
              <a:rPr lang="ru-RU" b="1" u="sng" dirty="0">
                <a:solidFill>
                  <a:schemeClr val="bg1"/>
                </a:solidFill>
              </a:rPr>
              <a:t>«под фон» </a:t>
            </a:r>
            <a:r>
              <a:rPr lang="ru-RU" b="1" dirty="0">
                <a:solidFill>
                  <a:schemeClr val="bg1"/>
                </a:solidFill>
              </a:rPr>
              <a:t>наносится фон, а рисунок остается не закрашенным, при этом такой рисунок может быть дополнен так называемой припиской – мелким узором поверх фона. </a:t>
            </a:r>
            <a:br>
              <a:rPr lang="ru-RU" b="1" dirty="0">
                <a:solidFill>
                  <a:schemeClr val="bg1"/>
                </a:solidFill>
              </a:rPr>
            </a:br>
            <a:endParaRPr lang="ru-RU" b="1" dirty="0">
              <a:solidFill>
                <a:schemeClr val="bg1"/>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95762" y="553357"/>
            <a:ext cx="3516900" cy="2637675"/>
          </a:xfrm>
          <a:prstGeom prst="rect">
            <a:avLst/>
          </a:prstGeom>
          <a:ln>
            <a:noFill/>
          </a:ln>
          <a:effectLst>
            <a:softEdge rad="112500"/>
          </a:effectLst>
        </p:spPr>
      </p:pic>
      <p:pic>
        <p:nvPicPr>
          <p:cNvPr id="7" name="Рисунок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20698" y="1252914"/>
            <a:ext cx="2175064" cy="3029553"/>
          </a:xfrm>
          <a:prstGeom prst="rect">
            <a:avLst/>
          </a:prstGeom>
          <a:ln>
            <a:noFill/>
          </a:ln>
          <a:effectLst>
            <a:softEdge rad="112500"/>
          </a:effectLst>
        </p:spPr>
      </p:pic>
      <p:pic>
        <p:nvPicPr>
          <p:cNvPr id="8" name="Рисунок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125238" y="4282467"/>
            <a:ext cx="3033056" cy="2274792"/>
          </a:xfrm>
          <a:prstGeom prst="rect">
            <a:avLst/>
          </a:prstGeom>
          <a:ln>
            <a:noFill/>
          </a:ln>
          <a:effectLst>
            <a:softEdge rad="112500"/>
          </a:effectLst>
        </p:spPr>
      </p:pic>
      <p:pic>
        <p:nvPicPr>
          <p:cNvPr id="9" name="Рисунок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158294" y="3460168"/>
            <a:ext cx="3562103" cy="2666012"/>
          </a:xfrm>
          <a:prstGeom prst="rect">
            <a:avLst/>
          </a:prstGeom>
          <a:ln>
            <a:noFill/>
          </a:ln>
          <a:effectLst>
            <a:softEdge rad="112500"/>
          </a:effectLst>
        </p:spPr>
      </p:pic>
    </p:spTree>
    <p:extLst>
      <p:ext uri="{BB962C8B-B14F-4D97-AF65-F5344CB8AC3E}">
        <p14:creationId xmlns:p14="http://schemas.microsoft.com/office/powerpoint/2010/main" xmlns="" val="7271011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000" y="493743"/>
            <a:ext cx="6096000" cy="6063198"/>
          </a:xfrm>
          <a:prstGeom prst="rect">
            <a:avLst/>
          </a:prstGeom>
        </p:spPr>
        <p:txBody>
          <a:bodyPr>
            <a:spAutoFit/>
          </a:bodyPr>
          <a:lstStyle/>
          <a:p>
            <a:r>
              <a:rPr lang="ru-RU"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Из хохломских узоров и орнаментов можно выделить следующие </a:t>
            </a:r>
            <a:r>
              <a:rPr lang="ru-RU"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виды</a:t>
            </a:r>
            <a:r>
              <a:rPr lang="ru-RU"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r>
            <a:br>
              <a:rPr lang="ru-RU"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ru-RU" sz="2000" b="1" dirty="0">
                <a:solidFill>
                  <a:schemeClr val="bg1"/>
                </a:solidFill>
              </a:rPr>
              <a:t/>
            </a:r>
            <a:br>
              <a:rPr lang="ru-RU" sz="2000" b="1" dirty="0">
                <a:solidFill>
                  <a:schemeClr val="bg1"/>
                </a:solidFill>
              </a:rPr>
            </a:br>
            <a:r>
              <a:rPr lang="ru-RU" sz="2000" b="1" u="sng" dirty="0">
                <a:solidFill>
                  <a:schemeClr val="bg1"/>
                </a:solidFill>
              </a:rPr>
              <a:t>Травка</a:t>
            </a:r>
            <a:r>
              <a:rPr lang="ru-RU" sz="2000" b="1" dirty="0">
                <a:solidFill>
                  <a:schemeClr val="bg1"/>
                </a:solidFill>
              </a:rPr>
              <a:t> - имеет вид узора из мелких и крупных травинок или веточек. </a:t>
            </a:r>
            <a:br>
              <a:rPr lang="ru-RU" sz="2000" b="1" dirty="0">
                <a:solidFill>
                  <a:schemeClr val="bg1"/>
                </a:solidFill>
              </a:rPr>
            </a:br>
            <a:r>
              <a:rPr lang="ru-RU" sz="2000" b="1" dirty="0">
                <a:solidFill>
                  <a:schemeClr val="bg1"/>
                </a:solidFill>
              </a:rPr>
              <a:t/>
            </a:r>
            <a:br>
              <a:rPr lang="ru-RU" sz="2000" b="1" dirty="0">
                <a:solidFill>
                  <a:schemeClr val="bg1"/>
                </a:solidFill>
              </a:rPr>
            </a:br>
            <a:r>
              <a:rPr lang="ru-RU" sz="2000" b="1" u="sng" dirty="0">
                <a:solidFill>
                  <a:schemeClr val="bg1"/>
                </a:solidFill>
              </a:rPr>
              <a:t>Пряник</a:t>
            </a:r>
            <a:r>
              <a:rPr lang="ru-RU" sz="2000" b="1" dirty="0">
                <a:solidFill>
                  <a:schemeClr val="bg1"/>
                </a:solidFill>
              </a:rPr>
              <a:t> - чаще всего встречается внутри чаш или блюд, и представляет собой геометрическую фигуру в виде ромба или квадрата, украшенную ягодами, цветами, травой. </a:t>
            </a:r>
            <a:br>
              <a:rPr lang="ru-RU" sz="2000" b="1" dirty="0">
                <a:solidFill>
                  <a:schemeClr val="bg1"/>
                </a:solidFill>
              </a:rPr>
            </a:br>
            <a:r>
              <a:rPr lang="ru-RU" sz="2000" b="1" dirty="0">
                <a:solidFill>
                  <a:schemeClr val="bg1"/>
                </a:solidFill>
              </a:rPr>
              <a:t/>
            </a:r>
            <a:br>
              <a:rPr lang="ru-RU" sz="2000" b="1" dirty="0">
                <a:solidFill>
                  <a:schemeClr val="bg1"/>
                </a:solidFill>
              </a:rPr>
            </a:br>
            <a:r>
              <a:rPr lang="ru-RU" sz="2000" b="1" u="sng" dirty="0">
                <a:solidFill>
                  <a:schemeClr val="bg1"/>
                </a:solidFill>
              </a:rPr>
              <a:t>Кудрина</a:t>
            </a:r>
            <a:r>
              <a:rPr lang="ru-RU" sz="2000" b="1" dirty="0">
                <a:solidFill>
                  <a:schemeClr val="bg1"/>
                </a:solidFill>
              </a:rPr>
              <a:t> – узор из цветов и листьев, имеющих вид золотых завитков на черном или красном фоне. </a:t>
            </a:r>
            <a:br>
              <a:rPr lang="ru-RU" sz="2000" b="1" dirty="0">
                <a:solidFill>
                  <a:schemeClr val="bg1"/>
                </a:solidFill>
              </a:rPr>
            </a:br>
            <a:r>
              <a:rPr lang="ru-RU" sz="2000" b="1" dirty="0">
                <a:solidFill>
                  <a:schemeClr val="bg1"/>
                </a:solidFill>
              </a:rPr>
              <a:t/>
            </a:r>
            <a:br>
              <a:rPr lang="ru-RU" sz="2000" b="1" dirty="0">
                <a:solidFill>
                  <a:schemeClr val="bg1"/>
                </a:solidFill>
              </a:rPr>
            </a:br>
            <a:r>
              <a:rPr lang="ru-RU" sz="2000" b="1" u="sng" dirty="0">
                <a:solidFill>
                  <a:schemeClr val="bg1"/>
                </a:solidFill>
              </a:rPr>
              <a:t>Листок</a:t>
            </a:r>
            <a:r>
              <a:rPr lang="ru-RU" sz="2000" b="1" dirty="0">
                <a:solidFill>
                  <a:schemeClr val="bg1"/>
                </a:solidFill>
              </a:rPr>
              <a:t> – изображения овальных ягодок и листочков, расположенных, как правило, вокруг стебля. </a:t>
            </a: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864091" y="2051263"/>
            <a:ext cx="2076704" cy="19402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4000" y="116168"/>
            <a:ext cx="2739962" cy="1978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575801" y="73952"/>
            <a:ext cx="1962023" cy="2014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426073" y="2051263"/>
            <a:ext cx="2022539" cy="1961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94177" y="4158879"/>
            <a:ext cx="3197416" cy="2398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0085662" y="3991541"/>
            <a:ext cx="1710267" cy="256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5270722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302</TotalTime>
  <Words>919</Words>
  <Application>Microsoft Office PowerPoint</Application>
  <PresentationFormat>Произвольный</PresentationFormat>
  <Paragraphs>59</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Сектор</vt:lpstr>
      <vt:lpstr>Золотая хохлома</vt:lpstr>
      <vt:lpstr>История возникновения хохломской росписи</vt:lpstr>
      <vt:lpstr>Слайд 3</vt:lpstr>
      <vt:lpstr>Слайд 4</vt:lpstr>
      <vt:lpstr>Особенности изготовления изделия</vt:lpstr>
      <vt:lpstr>Слайд 6</vt:lpstr>
      <vt:lpstr>Слайд 7</vt:lpstr>
      <vt:lpstr>Хохломские орнаменты</vt:lpstr>
      <vt:lpstr>Слайд 9</vt:lpstr>
      <vt:lpstr>Слайд 10</vt:lpstr>
      <vt:lpstr>Ознакомление детей дошкольного возраста с хохломской росписью</vt:lpstr>
      <vt:lpstr>Слайд 12</vt:lpstr>
      <vt:lpstr>Слайд 13</vt:lpstr>
      <vt:lpstr>Слайд 14</vt:lpstr>
      <vt:lpstr>Слайд 15</vt:lpstr>
      <vt:lpstr>Слайд 16</vt:lpstr>
      <vt:lpstr>Творческих успехов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Золотая хохлома</dc:title>
  <dc:creator>Илья</dc:creator>
  <cp:lastModifiedBy>user</cp:lastModifiedBy>
  <cp:revision>114</cp:revision>
  <dcterms:created xsi:type="dcterms:W3CDTF">2016-02-13T13:18:24Z</dcterms:created>
  <dcterms:modified xsi:type="dcterms:W3CDTF">2019-06-15T07:21:01Z</dcterms:modified>
</cp:coreProperties>
</file>