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66"/>
    <a:srgbClr val="993300"/>
    <a:srgbClr val="A50021"/>
    <a:srgbClr val="006600"/>
    <a:srgbClr val="33CC33"/>
    <a:srgbClr val="990099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918648" cy="2043658"/>
          </a:xfrm>
          <a:effectLst/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990099"/>
                </a:solidFill>
                <a:latin typeface="+mn-lt"/>
              </a:rPr>
              <a:t>Детская литература в нравственном воспитании дошкольника</a:t>
            </a:r>
            <a:endParaRPr lang="ru-RU" sz="48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653136"/>
            <a:ext cx="4248472" cy="936104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подготовила 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Антропова Т.А.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708920"/>
            <a:ext cx="7834064" cy="341724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                  </a:t>
            </a:r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b="1" dirty="0" smtClean="0"/>
              <a:t>Сказки - </a:t>
            </a:r>
          </a:p>
          <a:p>
            <a:pPr algn="just">
              <a:buNone/>
            </a:pPr>
            <a:r>
              <a:rPr lang="ru-RU" sz="2800" dirty="0" smtClean="0"/>
              <a:t>      мудрые воспитатели, помогают разобраться во взаимоотношениях людей, помогают оценить поступки, вызывают либо сочувствие, либо осуждение.   Через сказки идет воспитание у детей доброты, послушания, переживания за судьбы героев.</a:t>
            </a:r>
          </a:p>
        </p:txBody>
      </p:sp>
      <p:pic>
        <p:nvPicPr>
          <p:cNvPr id="9218" name="Picture 2" descr="http://maminiskazki.ru/wp-content/uploads/2013/02/%D0%BA%D0%BD%D0%B8%D0%B3%D0%B0-%D1%81%D0%BA%D0%B0%D0%B7%D0%BE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960" y="300565"/>
            <a:ext cx="3925876" cy="3200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040560" cy="403244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700" dirty="0" smtClean="0"/>
              <a:t>Писатели – природоведы знакомят детей с жизнью животного и растительного мира. Произведения М.М.Пришвина, В.В.Бианки, </a:t>
            </a:r>
            <a:r>
              <a:rPr lang="ru-RU" sz="2700" dirty="0" err="1" smtClean="0"/>
              <a:t>Е.И.Чарушина</a:t>
            </a:r>
            <a:r>
              <a:rPr lang="ru-RU" sz="2700" dirty="0" smtClean="0"/>
              <a:t>, Н.И.Сладкова, </a:t>
            </a:r>
            <a:r>
              <a:rPr lang="ru-RU" sz="2700" dirty="0" err="1" smtClean="0"/>
              <a:t>Сахарнова</a:t>
            </a:r>
            <a:r>
              <a:rPr lang="ru-RU" sz="2700" dirty="0" smtClean="0"/>
              <a:t>, Г. Снегирева  не только дают детям полезные знания, но и учат их тонкой наблюдательности, материалистическому пониманию явлений природы, воспитывают  бережное отношение к природе, к животным. 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581128"/>
            <a:ext cx="4536504" cy="1656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Увидеть красоту природы помогут детям произведения классиков – стихи А.Пушкина, С.Есенина, Ф.Тютчева.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8" name="Picture 6" descr="http://ttonkoglas.ucoz.ru/1/leto-deti_zabotjatsja_o_prir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4067">
            <a:off x="5505624" y="180060"/>
            <a:ext cx="3301356" cy="2664296"/>
          </a:xfrm>
          <a:prstGeom prst="rect">
            <a:avLst/>
          </a:prstGeom>
          <a:noFill/>
        </p:spPr>
      </p:pic>
      <p:pic>
        <p:nvPicPr>
          <p:cNvPr id="8202" name="Picture 10" descr="http://sfw.so/uploads/posts/2010-09/128448760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888" y="4581128"/>
            <a:ext cx="2400080" cy="1798321"/>
          </a:xfrm>
          <a:prstGeom prst="rect">
            <a:avLst/>
          </a:prstGeom>
          <a:noFill/>
        </p:spPr>
      </p:pic>
      <p:pic>
        <p:nvPicPr>
          <p:cNvPr id="8204" name="Picture 12" descr="http://ifolderlinks.ru/files/imagecache/700x/U1/70/f6/48/Prezentaciya_Dobrota__0cc5ae272404.jpg"/>
          <p:cNvPicPr>
            <a:picLocks noChangeAspect="1" noChangeArrowheads="1"/>
          </p:cNvPicPr>
          <p:nvPr/>
        </p:nvPicPr>
        <p:blipFill>
          <a:blip r:embed="rId5" cstate="print"/>
          <a:srcRect l="18900" r="16841" b="6697"/>
          <a:stretch>
            <a:fillRect/>
          </a:stretch>
        </p:blipFill>
        <p:spPr bwMode="auto">
          <a:xfrm>
            <a:off x="6228184" y="2636912"/>
            <a:ext cx="1728192" cy="198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63888" y="332656"/>
            <a:ext cx="5400600" cy="316835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 Книги о труде взрослых побуждают у детей любопытство, интерес, уважение, желание помочь, быть похожими. Очень ценны для воспитания этих нравственных качеств у детей книги С.Я. Маршака   В.В.Маяковского, К.И.Чуковского,  С.В.Михалкова 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2" name="Picture 4" descr="http://tvoikalendar.ru/uploads/posts/2011-08/1312822107_6783c45dee2e.jpg"/>
          <p:cNvPicPr>
            <a:picLocks noChangeAspect="1" noChangeArrowheads="1"/>
          </p:cNvPicPr>
          <p:nvPr/>
        </p:nvPicPr>
        <p:blipFill>
          <a:blip r:embed="rId3" cstate="print"/>
          <a:srcRect l="30720" t="37800" r="27874"/>
          <a:stretch>
            <a:fillRect/>
          </a:stretch>
        </p:blipFill>
        <p:spPr bwMode="auto">
          <a:xfrm>
            <a:off x="395536" y="620688"/>
            <a:ext cx="2509608" cy="2664296"/>
          </a:xfrm>
          <a:prstGeom prst="rect">
            <a:avLst/>
          </a:prstGeom>
          <a:noFill/>
        </p:spPr>
      </p:pic>
      <p:pic>
        <p:nvPicPr>
          <p:cNvPr id="7182" name="Picture 14" descr="http://knijki.narod.ru/mihalkov_a_chto_u_va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2850">
            <a:off x="6660232" y="3717032"/>
            <a:ext cx="1800200" cy="2424870"/>
          </a:xfrm>
          <a:prstGeom prst="rect">
            <a:avLst/>
          </a:prstGeom>
          <a:noFill/>
        </p:spPr>
      </p:pic>
      <p:pic>
        <p:nvPicPr>
          <p:cNvPr id="7184" name="Picture 16" descr="https://encrypted-tbn0.gstatic.com/images?q=tbn:ANd9GcQNV2LwyWhPn6fk_9knCSZz_P1xh49GM0EDTM-houS_VzYHY60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149080"/>
            <a:ext cx="1740024" cy="2327282"/>
          </a:xfrm>
          <a:prstGeom prst="rect">
            <a:avLst/>
          </a:prstGeom>
          <a:noFill/>
        </p:spPr>
      </p:pic>
      <p:pic>
        <p:nvPicPr>
          <p:cNvPr id="7186" name="Picture 18" descr="http://img2.labirint.ru/books/181212/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140968"/>
            <a:ext cx="1728192" cy="2670843"/>
          </a:xfrm>
          <a:prstGeom prst="rect">
            <a:avLst/>
          </a:prstGeom>
          <a:noFill/>
        </p:spPr>
      </p:pic>
      <p:pic>
        <p:nvPicPr>
          <p:cNvPr id="7190" name="Picture 22" descr="http://i.livelib.ru/boocover/1000298679/l/98d5/Kem_by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933056"/>
            <a:ext cx="190500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56584" cy="401845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Рассказы Л. Н. Толстого Т. А. </a:t>
            </a:r>
            <a:r>
              <a:rPr lang="ru-RU" sz="3100" dirty="0" err="1" smtClean="0"/>
              <a:t>Шорыгиной</a:t>
            </a:r>
            <a:r>
              <a:rPr lang="ru-RU" sz="3100" dirty="0" smtClean="0"/>
              <a:t> , Л. Воронковой помогут в формировании умений заботиться о близких, проявлять чуткость, сочувствие, тактичность, оказывать им практическую помощь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http://www.rznbooks.ru/images/images_full/3192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3016"/>
            <a:ext cx="1905000" cy="2286001"/>
          </a:xfrm>
          <a:prstGeom prst="rect">
            <a:avLst/>
          </a:prstGeom>
          <a:noFill/>
        </p:spPr>
      </p:pic>
      <p:sp>
        <p:nvSpPr>
          <p:cNvPr id="6148" name="AutoShape 4" descr="data:image/jpeg;base64,/9j/4AAQSkZJRgABAQAAAQABAAD/2wCEAAkGBxQTEhUUExQVFhUWGBgXGBgXGBgcHBgVHxgYGBgaHxgcHCggGhwlHBcYIjEhJSkuLi4uGB8zODMsNygtLisBCgoKDg0OGxAQGy8kHyQsLC8sLDQsLCwsLCwsLCwsLywsLCwsLCwsLCwsNCwsLCwsLCwsLCwsLCwsLCwsLCwsLP/AABEIANIA8AMBIgACEQEDEQH/xAAcAAABBQEBAQAAAAAAAAAAAAAFAQIDBAYABwj/xAA/EAACAQIEAwYEBAUDAwQDAAABAhEAAwQSITEFQVEGEyJhcYGRobHwMkLB0QcUUnLhI2LxM4KiFUOSsggWJP/EABkBAAIDAQAAAAAAAAAAAAAAAAIDAAEEBf/EAC8RAAICAgIBAgQEBgMAAAAAAAABAhEDIQQSMSJBE1FhcRQyofAzQoGxwdEFkeH/2gAMAwEAAhEDEQA/APbGSm5ZHnSpdHOml4NEQVW01pOYpTTM1QhIDrSzTQ1Jm1qEHk1000U6pRB6mlzUylFUVY+upBS1RZ1dSV1QgtdXV1Qh1dXUhNQgtdTZrpqEFNdSzTWqEFamtXZv3pl1496hBS2vlSXHpwXSobu08zVogyNqltjUU1lJECuS4Cy+Yq2Qs1zGlphOsUJBtxAarXFIqwTTWE0RER23prmo2Uj0ps1LCJ7baUjnSoQ1K7aiqslFwUs0yaUtRAWPmnA0wVytNVRRJVPHcUS0YYyxEwN6tk14vju0N1sQ1y4BpccCOgOX7NVFWPxY+56xY43bYgHMk7ZxAJ9QSPjRKvKX7Tq1gsdDBNLw/tliBhsy3LfgCAZkJETl8RzSTGunwq5Kh34WUvynq1Ia82vfxJexHfWkuhgSrWiV5Wysqc2nj1M8tAdqPcK7apcUNdTuwdAwYsvuSqx86EXPjZI+UanNSTTQQdRqOVdV0Zx1cwpQKSKogqNNItdl50y42Uz8assSYJqHEXNqltMCW9vpVHGnT3FR+C15CWeD5dagdxngeo/WoLOIYxEa6T/iq+KUr4kneOvv7wflURAmWjahl26VuabyI94/eks8WX84IPlqKrjEBrwPIsI9NBVlRTvZoUB3O/0qj/PAO2hJ0AA+4FXL9wBGJ5An5VT4RZ8AY7mfqfr9IoSyyDSk1Hmrs1GCOIqreWKsTUWI2qNFp7IVOtR3xFNza1YcTQ9Qm6Fwl+RHMfOrC0DvXu6J+I/b4TUl3i2ci3ZnM2haNhzjz86tMFregi17PcyL+FNXPKToF/U+1XVFQYPDhFCrsPmeZqe7cVQWZgoG5JAA9zUZQ8V57/E7gKJZu4xWysB41IJFxyQiEa+FpaCRuK0+J7YYK2NcRbJ5BTmJPQAb15r/ABM7YtirHdYdWW1M3c2SWIZWQaMxUCCTty5SDOkqtIZhklNbMEmLdvDv/tHP18q0XDLh7sorJIcd5mWYWNAOvPzJIrL2UyghpXbT8PPXzPwNS4jGO2iggE6sdJ9BudOf0pfbVs70VQc4zjFvXoQeBAJjYAEkxpG5yD0G1aDhT5rYHICIPPlExp6NIPrWEzQsDqCTzJ2FHsBxF1tAIMznNLEeFVA8Wb+ogDafXlQxyJhZ8fXHbPWP4f44XMPcRWJ7q4Ug7qCqsBuf6j9ijHEuN2MOQty4Ax2USWjrlGsedeMdhsbdw/8ANtbuE5kTMx1OYvo/90G4fn5VYZgxzs5LE+uaZ5zJPnzrLyeb8NJRWzlQ4vxJNvSPUcN2zw7croExOSQP/iSYopb4tZaIuLrtOn1rz3huIUjXKQunh+4rQYSxbZPXzjnWfHz8jdNILJxILxZsFIjSuuARrWTuYhrYi2WRf6gQR7qQRV7gXHe/S4GgPb3KzlYdR7giJO25rdi5MZvr7mWeGUVfsWsFfi645eEfWP1pvFoVQfMfrQ3C4le9fOYHkdNNAT7VBjOMh4UAkqZB2B860sBLYTtX4AA1YiAB9faiNtDAnQDYfvQvhmhBmSdz98qMmrSFyIMRhFcajXrz+NAcfhSh0J01/wA1pGeqWNGYeY2/arqylKgR/wCp3Li5W5anSM0bSZ6xtWlwKxbQdFUfIVhsRdKsQNtj6H7+Vb6yQQCNuXpQsNlDPTw1Vg0U5DNMaFWWFNKw0pqVJFUWCXaPaRVqxckUP4jcysR11H61Xt4sqxA+x9/SqWhrVotcQUEEH2+/WKXs7hR4nG5OUeQGp/T4CqmP0K+amT56fvU/Y5yQ4PWR6bH6VT8k/lCfEOL2MPHfXFQsCQDqzARJCiSQJHLmK877Wdt7eIZVtKWs2ySSQPHciBGv4VB3/wB3kKHfxvuMMXZ0lBYPOJlyDtqI8PLmKwZxTkL3YKgLlicxYyTJIAHPmK1YcSfqMeTI16Q/fxrM0i2CWEHU6DbnOmvKh9rh15icmVDyOc6eWi/KhtrFXZAN4J6AMT5QoJB9YqSxxG4DBvHffMNPv9K0iexYXg75gveWgZ2zMBPOJWN+Q9qbb4HiWcqtp5DRJ2nb8R00qbF8U5MbV5eeac50/qRY+NaXsPjMxa2M7wGdcqkkoCNwBoRmyn+1Y3rn8jDDq3E7XD5uVSUZ+PZhHs52HS3F3FuHIEi2NEXrJ3f00HkaN2rNu43d3BYNt2ACIpy5RBAbWDJAWCNtOcVe/mEKSzKEClmYkQEA1JJ0isLxbtRaFwrhtguuVgVY+RGpGoG4gg6VjVR2/BrzSc07bv2NJ2w4YtvDi3Ys5UZi1wqDBaNC7bt6tPKvN2YuQieKBqw/CN9zsduU0Vu95irV1rpYhUJUTAka7DyBGvU86j4VbCuubRWBfWZOVT4fcIfjWWoZ5uf6C13wRUf1CfAeGXmm4iwM2WC+oI0Iy5YAnWK1N0XAoBQ/9rTr6aVHbRu4tW1dgVRQxUKZbKJJkQROtNcMbWYZ2BMd4WnSIA02UuBMdelSXExscpTrYN4lx51lcjZIgkNy3GnLSPvc1/Djw4a/fMwz5RpvG5HlLR/21lOMZ7+JRd2hFLARJdygU6QZGu31rbXsLbwlkYa2SYYsx8yefx+lHg4zhkT8pCM2VSi4LTG2ZuPAG5mKtcbsC3kj39ag7Pt/qE5WaAYgT4uvQCiHaWe7WdPxaT5aa9a6D8GK/XQnD8RKjyo6L+k1jOFXfnWkW9Kj0/SiirF5n1J7l+oy/nUStUJvgmBr6cz+3nTaozW2ZziD/inkWHuGitp2Vxne4a2x3AKH1Ux9IPvWE4upW46nrOnmAfrV/sjxtLKOjkgFsymCdYAIgDoBSZeTc16TSM2tTIarVLb5U1oyJlxKnAqK0tWEFKYaM32m8JU+fyg0FN0yD5gH4kfrRXtc+q77/f1oDaYkCDHiBPoCAfhv7VGaIflD/HGE2zOsMI/+ND+HcVGFZiwJDKcijdmkGPKIOp2BqXtfc7o22aYCkADmdoHmdKyffkku8Zj02A5KPIdee9XIdxsHxFvwZPt9xK/icTnvhQQq5Ap0VAScktv+IyTv02FDMEbZX/UW+o6KmYERpBMKR76Vq8TxRA3jUNEkbelDTx4XGgqB0Ao4ZJRVDs3/ABkJy7LQJfDFlPhZFbSNyRykxGon40Q4R2fUAFlkef3p7UWwmJBjQa/OiaQR0opS7eQ8PFhgWlv5/vwDjhlUQFEegNM4JiVweIdkEd7bZVaT4WBVmAGwBC6z/SKu4m2Br50A4ncytbk5QGiTtDyr+0Eg0E3StBzxrJFxkVeMYy7i3YZ2gk5oJy3CDoSNj/xScK4T3bhW/PKr/dEj2MEepFRYVQlwgEhZiBy56dR51axrZmtAbHPMciMoT/yNc3I3K0ZoLo0/kaXhtoDNabSQV9oIoHxXhj2RlJLWtcrqPEhOrAxsJkjlqR5Vp0uRBdQJ5qDE6Hf169KltYmZ2O4nQgnmPKuVhzSwSaZ0cuOOZWiXszxdbtu0mZBcCgEN+chfxDUZgQCfKddRV7jd1LK57y2wZnwlgzaaZUBPeMTAjzrzbjnd38UiYZu6A/EwMqLmuqjck6DfU6+dXn4GyEks165tmbptHWPImK6WTk44JN+/sZscMk20vb3L/ZzGM2MFxyM897kGq2gsQCRozgBRpoMvU66RbxuPMyXMD4xPxJrIcLVbdwtMvBBCnQLrA8zPLyrY9mz3l+3GyDn6bfAfWtOKTnFP5mbIlFv3NvwzBC0gUb8z1NUu1B/0x5H9DRYGs52ov6QOn3+nxrU1oxQ3IBYG7EHeDRZeMBYUiW/pUkn4ATWdtX4kE/lkfD/itTwjhq2lGgzECTz671eILk9UtkirduHxDInQEZj6nkPSjGFw4A0AHp+9RWhUmMv93aZuYUxPWNKORlhsxPaDXEXSCI0HwUT8z8qZ2XsK1xmZScgUrtE+Y3nTT0qnq2fmYOvOT/zR/s3ai0TES3xAAH1mhS2bJuoUaGltb05xT7KQaL2MfuXrIqZ2gUy3TcS2lK9x3sZTtZvb9T+lCsOcqZuk6HnNEO1N6bltB+UFj7x+1AOMYs20C2xmuMCVUfUnkoJ1PmKqXk04lcUh/afjH81eBH/TtDKo63CB3jex8I9CedB7ymiGA4QUUKTMACTz6n3pmNTXy29aOMTpwaglFATG4FXXxDWd/Xr6GsxjMAUYTtW6vEKNRE9fnNZ/iMuYUEgbQJ16zRTSaH45X5ByYgSMtwKf6W01HyNHMDirhKhyNdo5+XkKzIwRYkGIG5J0HvVjCFFiSVgyCFJVjIEkAyvqARrSot+4Em72bG8gYxyG9Z/jGEObM3/TVTH9xIA58hm+IqR8c9s6xrr4QaG8Q4g10w0hBM6RpzjmSdqOclVFdXYDts0qRJEwI6fiH1J96OcNdLrq7g91b3Gss+Y/QxpQ6xc1YwArB0UdFICz+xo/2ZtDxB9TCsQeTHRh6+Gf+6h4+OMsibObzYyhBuPzHWeJXLqMdbdkZgZJ8Uvouv4oQ/BY1Jqv2hxr4drdnDvBYkkiNNgCJ2GhqXte2bKoMSdJJ/AFEnyAqlctS5Y6uRqT+URoo6QN/Nm6Clc3Big1q/f/AEI4uXJOylcwmVFK6EtIPPl+/wAaLYfiV674TdhUEMQIZjzluUEcqpXJMnfIAAPM7e25PkDUjYhcNaQbnf131OuuprPHFGe5qx88rjqLoK8AsqCRMxJJ3JMiSfvlW/7B4WXJ6ZvfYV53wDFs8MwAY6RAGnKYHPSvW+wD28jhWBMLpB6eIyf9xOnKBT4yTYuWoh26kCaxPF3zs3QaVvOIaIx8vnyrC4tdW9f2prdoXjVOwNhLOa9bUjmo+JrfhKx/CrE4lCNgxJ8sv03rZj6UePSF8l3JDrYrN9q+Iad2DoNTRy/fyqxPIGvPMXeLuddzJ/SmUVhXuTW3CoWJ3n460o444tJZsg5zoTzknYD33NVCpeFB0Ex5mNT6aVqOCcHW2AxEvG/7fc0FOXgfklFK2arEKBt9/etJY6nen4hgarNielWvBlrYStvUN19aGpiSW3qS5d1k1OhJSMxxnxX7h5GAPbSszxvFG1fcEMMyqLbQYKhRm12BzZpG8R5Vo8SZc/etZ3tu0WSeWZfUeIKSPOCfY0CjbN+PKsfqfhIj4H2iB/0X3WAD5EeHz66+1SYnirC4QADlEhSNTuDHyrEWe7ZwyXytyYBeBOugggc6K4oYklXPdhx+FlLGfOCu3UTTfhzS0OjzcEnvRpUxveICVX01Me1Z/jjHNLSw0AAkLMfE+lOXtA6xmsMH2YrBUeYg5jPpVHiHH1OuV2cbAiAp5kzGu0UMk68GjHnx+U1/2NZCRBQu5EraUaAdTH4RrqxpnErvcd34w16cxyQVCn8QJ2OkbaCPxHlQweOuGdNCQxBYwdI66nz5VpOwmAS9du3rihmtm33a/lzHNlJEahcm22o3iqcOsbZiycvtOrpf3AWKxN5mPgcbEg6aEAgweRBB96r/AMyxhCiRI08RJPoG1PlWk7RItxyXMlZOYE7nVjI8/pSdkMBbZS2fu3AMeAFpjUZiYJ3G2sms6bbNC5UVG2UL2BNuLt4QoIUqIkQMwtgcydJjmY3BqqMRe7x3tgBmJJDDQCWOp0g67CiuLXurggM91yQgY6LpLMQIA35Db41RxWFPhRdWuEkseSDVm/YelUsrjL06EZcnxFTBL425cuFWzNcJ1gDRRrlAGijb/NE7dh1WX3O5JHtrPz86Xg6rlZlELJy/2cj771Zu3A22sVy+RzJPI0l9zs8P/i4vEpSe34+gExfEcjd2dADJ822BO8gH6UmLJZ06R4QRGg0DmepkgHYVFhMDbfFoH8QuXkTLMQmdQxnlpIH/ABWk7R4Zf5h2tAlQwXNrzIMeiiI5zm9upDcTgZV0yNfVkGDwoIALc4InU+vnM1peD3Dh2DW7htjnBOsba7+oGh5isy6FroyhQ7MwV+WgDEmN4BXaTyEmqzWVZibrknYGQNB5bR5RWXLL4W2a+NglyNL+p67jP4g2TZUZXuPAzFAAvxYiZ8hFUcHxhLpClGRjMBohusEE6+WleY4i+qqO7dj+IMCNtoIPOdeWkVsOywPdt31hhoHRyAviHMAnw6dBrzqsWbNKS+RtzcPj4sb83+/Btuy1jPduHpMe5H7CtSMNCmaz38P9ReY8my/L6UWxuLJkDaujG3o4OVLtYD7TYgC2wB06daxitoep0/zWo7StFk+cAfGslaNO8BY/AW4VYDXlHkZ9Bt862dtKyPZm2MxbzgfIn9K21tKqL0LzfmIneqz1IDSMKJAEdremcTxGVGPlA9adMUK4t4mVekE/p9KtvRIrtJEFqyAq9SZP6/WsV21xWa8lomFC5213kso89Ap+J6VucQ0GB+UV5t2ovK+KuCVJUIggiQ4UE69QW1oMe5B8p1jAd6wpfKu2gnzipRhwiiCZOgIkefKDzq/hLVt7as75XUhWJ5noeeonWkxeCOZiCpUxl1ETMAep29SKfZh+xKlpjA7x5gagg/8A2B+zV/DdmTd1NxvPRP0WqGDvFFlhMbjmNuQrUcGx+c+EGN48tJPlrHxihk2iRl9TOY3s61ufEWjXJ1Hwn2mjHZm+iW7gVYL6qQIlQIIImcyMTP8AetX+LnUN5VnsLjBZxC6eC82U+TNpM8pMH1VaCTuIUJNSRLxC3ltsWABzHXmPL0iKDcHuOCzodDpGwMbk9D+5FGu0hZ2WyupJgkbGdz6RNUcRb7sZUjTTQc+enSsMtbR0470WcGCWyuCWaSum6H8Q9toruOWGs2rjsACbZUEEHfYyPNh8BQ6wlxygkyDmG0eR686I3MBeNs2rhDISDsZEGYzAzFJi0nbGSTpUZu1izkXLAkH5abRS3gVUMDIZSddfECAwkbb0S4jhwqBfzAwNPKIHT8I+9akxuCZlQIPws4OwgErWdRipKl5Ztlycsk7l4X2GcI4etvK4EtKanydT6DX6Ctlx/gpuMWS6bbZg+qhgHGkwesc568qD4jDhbJPQoPUHT6xRzBY3vLWY7gQT5xWzG/mYmkzPHgt/PZZV/AXzBVkEl1ZQI1ywq7xGSnYjsdfS4ltygtvtcZvCANcrmNG+R+no/ArQFsE6TJ9RyqXG48J8N+nvTXxo5VcgsPLnx5NQ8GM//XLSPakg5QGOUHVxsADsAefPKNYJh/EeIGCgOh/eTrzEA/GrGKuZpbXXX11/zQe9alvT9qbDFDFCokyZsmaVzd0afsVxRgty2isxZsxOyjcGTy29/jGoZaEdibC2sKWI8VxieewkD9aKC8KLHdGTM120ZztRcnKs7k6egj9aA5fv796KcbuZrmnIR7k0O3P36GrySpDcUdIM9mN46mfj/wAVsTcA3IEbyY0rz3huKdHCouZm0A8xz5cq1OF4fcczeYGNlWcv+aqLtCMy9W2XQaQmqzNPpUNy6BzpyQtstrqaC4q7Fwnl9Y0/SpbvElWZYc+fOKD4rHKfw8+lDNDMWnbL1sk69T+s15rcVRcV4ljbC3FOUqSPOQVaInQ8q3eK4iuHs97cBGsIv5nboB+vTWvPWZwucraA0jRsxPMm4Br8NgKqCoDkzT0ihxZYByTkbXKdwRJAncxJ+NZ+3cfNCsVkjY6TOhPWDBrU3MWlzcxy12nyb350CXA/6rA/hthmaeg/fSjnszYnVh12a4690wBYwyltm2Mc8u59K1VniCK3dIp0/ERpLdT1jp50J4B2av4jBjEW1Ba2xFtdmdcrC4VPMyQAJ1KtuYofwPGMua2i940kkbEa65p2M9TV6YraZsL18lDqSP6YEx6VkuI5vgQVJ/qBBX30o0lu6w17hG3CZlLHT++J9qa2Gdkc3Egqs3F6qCPgQJMzVIt2y1g74bNeI3AyjpI/Tag2IuS/x+e9PtXe6VrZM5Xf1ylQ6z7OB8ap4XxsTyBNc3PLqqOzhV7NDgLYzj+3T1o2tvw+tUuBYRWILHynp5/fWi9+zkUkaqAxEc4oYRfWy5TV0Yfi2HNzEBJ6+wG/P1AolYWJH16yf2pOF2s+IuNuEVVOn5zqfvzq6E/LzD3J/wDGPrSpqpx+/wDsZF3GRHj8K720C8riM39omfX/AIqfCWgneLy3HodR/wCQPs1X7KQh9P0ofi78TOoAnTqI/atS+QhmuwxOVdTGUaewqrxYRbLZo2389I+fyp2FuaCNt/bkaHcYxQci2Doplj/u5L7bn2rotVEwY23kKty7C8tfv9KrIdY5n7NdiLknTl8zT8LZm4gPNl+uv0FZntnRukbPDaW7a8gq/Sm372VSSY51csWpH6UG4i4a5k5Lq36D7/WnfQyL1MGY2QMx3ND7RmT9/cyasY/EZ3geUVZw+FEQOegrPP1u0bI+lbL3ZexqzRroJjlzj339BWutmhvCsJkQAcvrRBTHKmpUqME5dptgi4vLb61DdwyGJWfUn5iYO+1WLdgk0Vw3DiYpjaRSANzh4IgIo/7R1mhvaHE28HaN67sICqN3c7KPh7AE16DZ4eo31rw7+L3Ee+4gMOv/AE8Muo63GAZtPJco92oYzt0i5pqNszePxt7HP314qqqIRB+G2sgwOpPMnf0AAE3bKH8Je4R1WdOWo1ijNq+ig5oAGgHXcUN4hxllXu7YCTzG/wDz50xpJGdXJlazYdM0o2SJIYcvjV/hWEGJupZQnNfdbZYHUWpBdoiNFBPrQ7s9g7mIuC1azNdunIoJMAfmduiqJ1r6A7Ffw8sYFZk3bxEG4wjToq/lHzPWludKhvw22QdoL38pgbpw4Cdzay2wNk2VTrvlmdeleNcO4aWGZnFu0Z0AJZ+pA56/mNexfxRvLYwFzN/7xFkejat75A/vFebcJRWXOxEDl0A2A+k+XlVxehcou6YnDOAKZlmKsdA0TvrJjbbatpjB/wDzC0rAyAn9UE6sdxMAk+g2rErxdi82wDHhtpMBm1Et0UA5iaJ28Vkt20Rs4hyWbd2bW48cgRmVR0YdKjRFSAOJhr+IjYXWg9RkthT8AdPMUS4TghOWYHM/45mqiuv+owE53JMbTmYDlpIUaeRolwpRbKllJ20PTzPKudlVz34OrjuONfY1HDeHzBDEL6RPLarvEVy2z5eGT96f5qazc6ACAvwOvp77bioOM30fJbDLm8RIkCAMok9InnTaoRbZnuylqLdxju91m84kQPWr3BMIbt1oH53HxbT6H4UK4Bxe0rXjLGXm2oBPg1HXQgAGP9xNaPsbxeyhuXGLQ9wrbAWSx8bnTl4VOtIyr1x+/wDhmtY5RjJfP/wJ3+BOq6CdNv0rJ43hV3YgqcwQafiYgsADttrqa0vF+3Sk2lsIct0wLzhgF1j8Ok89SeWxis/ewxLPduXy5V4VmIkD+pQNOYPhHI0x1ZIYZVst8NuPbsKhXVVKmYmNYXQxoIE+VRWMG3PrMef2aO2MOsKyzDAMJ5SJ6a7042Z5V0aVGG+r0Av5EkjyM/tyopgcMqsGIkjb1g/rr7Vb7huS018HcPl7ip1iDLJJly3xPICTv9/cedDbqF/CILMJciDuYA++S03E4RiIPIj4jUeu1Pwl3JybzqPH2Qp5ljfjYEw+EuG8M6lfFJ9Adp51pMDgPHrsCD8v3ilS9m+VTI1DHF1GfiHJBxCqjcU4Mp5j40HSakVapxB0HrGDAq+ixXAikN1eorO22PSSIOJ45LFq5euGEtqXY+QEnTmfKvlTifEWvYq7fbTvrrv4uQLHKpO0hQB7V9L9uMG1/h2Kt2xmdrL5AObBSVA85Ar5kwGMyHxrm1gqw1B22Ox5UzF5FZvAvE8aAMuhJ5gjT4fShlm01wmNB+ZjsPvpVvHYjvH2CjkABAH71ez25S2Wy2xq5Gp+EiZ6b686c97YhPrpeT0z+BFjD5b2Ug4gsZkEHuQFAgxBGYyQP6lnlXsNxworxD+H3ET/ADC3LFvLbtq6gXDGbOczNoNWLKNBOUAb16LxHtAHAABnmeVIrtLRrpxWzC//AJAYlj/Jqv4ZvE/3jugv/wBmrzlsa3dLbQwAIPpz18/3rYfxlvkjCHWP9bX/AHf6Ue+/wrB4e4MunpT4JLQjI35LpuAQFE7ZjqJ/2idQoO/Xel4jxHMoUE6AM5GktEfQR/xVPvCdBqf1qXBcOa+62Lf5iQX5f7m9ANh+9G9eDPFW9hJr5UW0yMy5VOdBzggqRlGobNOp331p5xjoy5LN1hlGYN3i+LXURI102EaDatXg+zts95ZN9VgLkAMEr3aIfRs1piR5zzplvseLW7liSpzknSNToNwRprO9YZQd6O5jzx+GlL+xH2U4fexaOpu3bJtlA6FmGYMD0ghYAHPUGrfE+xuJtoyIqPbZ8w7s6qCSJymCYUjaZozwzAG06lLoCrb7vKYIiRt4ZEQNJjWjeGxbf1ZqNQ+Yr8TKMvT4+x5dhOEuLj94yLkZZDqhfchSFYRECY2irjiwti33rZrfeFlySST3bAEQI5jyhqrfxCwF3E427cW0xS2qW9BJMKGYgRsM4HtTRwS7f4bhjaRmi/c0XcrFtAZMfmX69KzTg+y/r/k2LN2ir+gi3U7qz3V0vdR9LDsYZiWgrakEtqu3x2n0/AdhrhCvduWcxAJQWWhTElYN0gwTz6bV5zwrszdQd5DI4YQpS1cIhtzn0kEAgx0Pp6PwbtDjLeQ4sI9ogKXCFbiuebAErEwNBznSijH5oDNll/KwunBlsoqhiwUAS0T9/tSd1UbcSzmob2IJMfOtkTlSe7JbjgbVXdiabnP2alQ+Xz/xR2A2R93NK+EnlRLD2genuf8AFXRhQenxqnkonWzM/wArG1SJbrQNgxUP8oNKnxbK+GC1FWEXrVn+X1ojZ4auhbU9OVDLIg1BsHFjNNLGuUzSutWKIU4q1ufCcs/LrXk3FuF/zGLNyZuXC7QILgwdCsTpoM0EQOcRXql68OQoNxPgdi9DOviH5l0b486DLic9xdMbg5Hw21NWn9DyrFdmZ1ZLo5z3ZUDToVqSxwnMMoCiORE+4VFgnzMb71v37PWVI3PqSamTBL+UQPLSlQ4mWX8Sf7/Q0ficUf4cN/v7g/hQFtSFzyVVZbLoAIEDXqdCdPOr1tBGVR7kkmpf5NR1qZLfSP8ANbYwjBaM7yTm9gDt3gjiMCyBQ1y2yuo5iDDmemUt5V5ZhsE85FEtpIOhE6nSdR5jyr2u5buBpDRPTl+9Y7iXZPKZKd8mpgAZtefmfQ+dLyvp6krGRxLJpyoyl/hPdwXuW1J1gtqB6DX5T0mtJwziaJZCWbJzqIW8RlzZj45EkxooE9NQNhNgezqgjJYZdF/GCTmgBj+GBrPlRzCcDA/EjHoAYHPfekPJlnqKGw4+DF6pyv6A3gt1gbl02QNVCAr4QpOVVA/pAEdIU+lEMJeu6W1BYiSdtNQAp/p2YwdfGKNYbCmDoVmNF8M8h5/A1es4cgQoijhicdsrJyISVRRRtYf+rVvjUzWY1jWr+HstJ2n9KluYUmNqJpi0zJ3OBt3hu2rrW2YQw3B21g6H8I5UWu3AuEw6IV3uh2UAf6mfxaRG5mBHKiNnCSY3q9huAINSBMk7dTr86W9NBOTaMw6MD+M/fpUVyy7aNduFemYx6HqK1mK4WsgxNKcCI/aN/iKltg9qM3YGUQB8asrm3yt7A0as4NZkA1a/lfL5n9qtti2wThMp/wDcceRH6zFEbdsdZ9hU38l5f+R/am/+nL0+ZqdmC0cbdTWLI3p1q1Aj9/1qQLV2Wo7HFOUn4n9a4gx+L5CmkUuWqCG23YHYHWryYkedV1FdloWkwotooYVJnyqtir06Db61a4njBOVYgbxzNBMTiop8U3sU4paJWeonaqwZiZqYWSdyaZ4J1srupJ/end3Vu3hTVtMCTpFU5hKFAoWqs2sKSJo1h+GgDUVYuIFGlA8vyC6mfuYCajfD/ftRNpnQVCbdWpASfsiiuG9KmXD1bVKetur7AKBWWzU1qzNWVTyqa0lA5BqIxMNUgw3XWrY0pC1LbGLQ3D2gDtVg61BnimtijsB9xQsvsLftVAwEedSNcLciKVLA3JovAD29DbCTrFWMtPWOVOihsNIhyV2WpctdkqWSiICuy1L3dO7uqsnUrxSxU5tU5bVTsX1IVWnhKmCU4CqstIxQ/DVBN66urchBasj796JYZRppyrq6lzDRfw6jTQfcVetrtXV1Z5BEr0OxO5rq6qgWyqn6U25XV1P9xL8DEqyBv98qWuqmEhyDSp7ddXULLJGrhXV1CRiNSAUldURTHClNdXVZYxDVy3XV1Aw14HxSiurqEIWlFdXVRZ1LXV1Qh1dXV1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data:image/jpeg;base64,/9j/4AAQSkZJRgABAQAAAQABAAD/2wCEAAkGBxQTEhUUExQVFhUWGBgXGBgXGBgcHBgVHxgYGBgaHxgcHCggGhwlHBcYIjEhJSkuLi4uGB8zODMsNygtLisBCgoKDg0OGxAQGy8kHyQsLC8sLDQsLCwsLCwsLCwsLywsLCwsLCwsLCwsNCwsLCwsLCwsLCwsLCwsLCwsLCwsLP/AABEIANIA8AMBIgACEQEDEQH/xAAcAAABBQEBAQAAAAAAAAAAAAAFAQIDBAYABwj/xAA/EAACAQIEAwYEBAUDAwQDAAABAhEAAwQSITEFQVEGEyJhcYGRobHwMkLB0QcUUnLhI2LxM4KiFUOSsggWJP/EABkBAAIDAQAAAAAAAAAAAAAAAAIDAAEEBf/EAC8RAAICAgIBAgQEBgMAAAAAAAABAhEDIQQSMSJBE1FhcRQyofAzQoGxwdEFkeH/2gAMAwEAAhEDEQA/APbGSm5ZHnSpdHOml4NEQVW01pOYpTTM1QhIDrSzTQ1Jm1qEHk1000U6pRB6mlzUylFUVY+upBS1RZ1dSV1QgtdXV1Qh1dXUhNQgtdTZrpqEFNdSzTWqEFamtXZv3pl1496hBS2vlSXHpwXSobu08zVogyNqltjUU1lJECuS4Cy+Yq2Qs1zGlphOsUJBtxAarXFIqwTTWE0RER23prmo2Uj0ps1LCJ7baUjnSoQ1K7aiqslFwUs0yaUtRAWPmnA0wVytNVRRJVPHcUS0YYyxEwN6tk14vju0N1sQ1y4BpccCOgOX7NVFWPxY+56xY43bYgHMk7ZxAJ9QSPjRKvKX7Tq1gsdDBNLw/tliBhsy3LfgCAZkJETl8RzSTGunwq5Kh34WUvynq1Ia82vfxJexHfWkuhgSrWiV5Wysqc2nj1M8tAdqPcK7apcUNdTuwdAwYsvuSqx86EXPjZI+UanNSTTQQdRqOVdV0Zx1cwpQKSKogqNNItdl50y42Uz8assSYJqHEXNqltMCW9vpVHGnT3FR+C15CWeD5dagdxngeo/WoLOIYxEa6T/iq+KUr4kneOvv7wflURAmWjahl26VuabyI94/eks8WX84IPlqKrjEBrwPIsI9NBVlRTvZoUB3O/0qj/PAO2hJ0AA+4FXL9wBGJ5An5VT4RZ8AY7mfqfr9IoSyyDSk1Hmrs1GCOIqreWKsTUWI2qNFp7IVOtR3xFNza1YcTQ9Qm6Fwl+RHMfOrC0DvXu6J+I/b4TUl3i2ci3ZnM2haNhzjz86tMFregi17PcyL+FNXPKToF/U+1XVFQYPDhFCrsPmeZqe7cVQWZgoG5JAA9zUZQ8V57/E7gKJZu4xWysB41IJFxyQiEa+FpaCRuK0+J7YYK2NcRbJ5BTmJPQAb15r/ABM7YtirHdYdWW1M3c2SWIZWQaMxUCCTty5SDOkqtIZhklNbMEmLdvDv/tHP18q0XDLh7sorJIcd5mWYWNAOvPzJIrL2UyghpXbT8PPXzPwNS4jGO2iggE6sdJ9BudOf0pfbVs70VQc4zjFvXoQeBAJjYAEkxpG5yD0G1aDhT5rYHICIPPlExp6NIPrWEzQsDqCTzJ2FHsBxF1tAIMznNLEeFVA8Wb+ogDafXlQxyJhZ8fXHbPWP4f44XMPcRWJ7q4Ug7qCqsBuf6j9ijHEuN2MOQty4Ax2USWjrlGsedeMdhsbdw/8ANtbuE5kTMx1OYvo/90G4fn5VYZgxzs5LE+uaZ5zJPnzrLyeb8NJRWzlQ4vxJNvSPUcN2zw7croExOSQP/iSYopb4tZaIuLrtOn1rz3huIUjXKQunh+4rQYSxbZPXzjnWfHz8jdNILJxILxZsFIjSuuARrWTuYhrYi2WRf6gQR7qQRV7gXHe/S4GgPb3KzlYdR7giJO25rdi5MZvr7mWeGUVfsWsFfi645eEfWP1pvFoVQfMfrQ3C4le9fOYHkdNNAT7VBjOMh4UAkqZB2B860sBLYTtX4AA1YiAB9faiNtDAnQDYfvQvhmhBmSdz98qMmrSFyIMRhFcajXrz+NAcfhSh0J01/wA1pGeqWNGYeY2/arqylKgR/wCp3Li5W5anSM0bSZ6xtWlwKxbQdFUfIVhsRdKsQNtj6H7+Vb6yQQCNuXpQsNlDPTw1Vg0U5DNMaFWWFNKw0pqVJFUWCXaPaRVqxckUP4jcysR11H61Xt4sqxA+x9/SqWhrVotcQUEEH2+/WKXs7hR4nG5OUeQGp/T4CqmP0K+amT56fvU/Y5yQ4PWR6bH6VT8k/lCfEOL2MPHfXFQsCQDqzARJCiSQJHLmK877Wdt7eIZVtKWs2ySSQPHciBGv4VB3/wB3kKHfxvuMMXZ0lBYPOJlyDtqI8PLmKwZxTkL3YKgLlicxYyTJIAHPmK1YcSfqMeTI16Q/fxrM0i2CWEHU6DbnOmvKh9rh15icmVDyOc6eWi/KhtrFXZAN4J6AMT5QoJB9YqSxxG4DBvHffMNPv9K0iexYXg75gveWgZ2zMBPOJWN+Q9qbb4HiWcqtp5DRJ2nb8R00qbF8U5MbV5eeac50/qRY+NaXsPjMxa2M7wGdcqkkoCNwBoRmyn+1Y3rn8jDDq3E7XD5uVSUZ+PZhHs52HS3F3FuHIEi2NEXrJ3f00HkaN2rNu43d3BYNt2ACIpy5RBAbWDJAWCNtOcVe/mEKSzKEClmYkQEA1JJ0isLxbtRaFwrhtguuVgVY+RGpGoG4gg6VjVR2/BrzSc07bv2NJ2w4YtvDi3Ys5UZi1wqDBaNC7bt6tPKvN2YuQieKBqw/CN9zsduU0Vu95irV1rpYhUJUTAka7DyBGvU86j4VbCuubRWBfWZOVT4fcIfjWWoZ5uf6C13wRUf1CfAeGXmm4iwM2WC+oI0Iy5YAnWK1N0XAoBQ/9rTr6aVHbRu4tW1dgVRQxUKZbKJJkQROtNcMbWYZ2BMd4WnSIA02UuBMdelSXExscpTrYN4lx51lcjZIgkNy3GnLSPvc1/Djw4a/fMwz5RpvG5HlLR/21lOMZ7+JRd2hFLARJdygU6QZGu31rbXsLbwlkYa2SYYsx8yefx+lHg4zhkT8pCM2VSi4LTG2ZuPAG5mKtcbsC3kj39ag7Pt/qE5WaAYgT4uvQCiHaWe7WdPxaT5aa9a6D8GK/XQnD8RKjyo6L+k1jOFXfnWkW9Kj0/SiirF5n1J7l+oy/nUStUJvgmBr6cz+3nTaozW2ZziD/inkWHuGitp2Vxne4a2x3AKH1Ux9IPvWE4upW46nrOnmAfrV/sjxtLKOjkgFsymCdYAIgDoBSZeTc16TSM2tTIarVLb5U1oyJlxKnAqK0tWEFKYaM32m8JU+fyg0FN0yD5gH4kfrRXtc+q77/f1oDaYkCDHiBPoCAfhv7VGaIflD/HGE2zOsMI/+ND+HcVGFZiwJDKcijdmkGPKIOp2BqXtfc7o22aYCkADmdoHmdKyffkku8Zj02A5KPIdee9XIdxsHxFvwZPt9xK/icTnvhQQq5Ap0VAScktv+IyTv02FDMEbZX/UW+o6KmYERpBMKR76Vq8TxRA3jUNEkbelDTx4XGgqB0Ao4ZJRVDs3/ABkJy7LQJfDFlPhZFbSNyRykxGon40Q4R2fUAFlkef3p7UWwmJBjQa/OiaQR0opS7eQ8PFhgWlv5/vwDjhlUQFEegNM4JiVweIdkEd7bZVaT4WBVmAGwBC6z/SKu4m2Br50A4ncytbk5QGiTtDyr+0Eg0E3StBzxrJFxkVeMYy7i3YZ2gk5oJy3CDoSNj/xScK4T3bhW/PKr/dEj2MEepFRYVQlwgEhZiBy56dR51axrZmtAbHPMciMoT/yNc3I3K0ZoLo0/kaXhtoDNabSQV9oIoHxXhj2RlJLWtcrqPEhOrAxsJkjlqR5Vp0uRBdQJ5qDE6Hf169KltYmZ2O4nQgnmPKuVhzSwSaZ0cuOOZWiXszxdbtu0mZBcCgEN+chfxDUZgQCfKddRV7jd1LK57y2wZnwlgzaaZUBPeMTAjzrzbjnd38UiYZu6A/EwMqLmuqjck6DfU6+dXn4GyEks165tmbptHWPImK6WTk44JN+/sZscMk20vb3L/ZzGM2MFxyM897kGq2gsQCRozgBRpoMvU66RbxuPMyXMD4xPxJrIcLVbdwtMvBBCnQLrA8zPLyrY9mz3l+3GyDn6bfAfWtOKTnFP5mbIlFv3NvwzBC0gUb8z1NUu1B/0x5H9DRYGs52ov6QOn3+nxrU1oxQ3IBYG7EHeDRZeMBYUiW/pUkn4ATWdtX4kE/lkfD/itTwjhq2lGgzECTz671eILk9UtkirduHxDInQEZj6nkPSjGFw4A0AHp+9RWhUmMv93aZuYUxPWNKORlhsxPaDXEXSCI0HwUT8z8qZ2XsK1xmZScgUrtE+Y3nTT0qnq2fmYOvOT/zR/s3ai0TES3xAAH1mhS2bJuoUaGltb05xT7KQaL2MfuXrIqZ2gUy3TcS2lK9x3sZTtZvb9T+lCsOcqZuk6HnNEO1N6bltB+UFj7x+1AOMYs20C2xmuMCVUfUnkoJ1PmKqXk04lcUh/afjH81eBH/TtDKo63CB3jex8I9CedB7ymiGA4QUUKTMACTz6n3pmNTXy29aOMTpwaglFATG4FXXxDWd/Xr6GsxjMAUYTtW6vEKNRE9fnNZ/iMuYUEgbQJ16zRTSaH45X5ByYgSMtwKf6W01HyNHMDirhKhyNdo5+XkKzIwRYkGIG5J0HvVjCFFiSVgyCFJVjIEkAyvqARrSot+4Em72bG8gYxyG9Z/jGEObM3/TVTH9xIA58hm+IqR8c9s6xrr4QaG8Q4g10w0hBM6RpzjmSdqOclVFdXYDts0qRJEwI6fiH1J96OcNdLrq7g91b3Gss+Y/QxpQ6xc1YwArB0UdFICz+xo/2ZtDxB9TCsQeTHRh6+Gf+6h4+OMsibObzYyhBuPzHWeJXLqMdbdkZgZJ8Uvouv4oQ/BY1Jqv2hxr4drdnDvBYkkiNNgCJ2GhqXte2bKoMSdJJ/AFEnyAqlctS5Y6uRqT+URoo6QN/Nm6Clc3Big1q/f/AEI4uXJOylcwmVFK6EtIPPl+/wAaLYfiV674TdhUEMQIZjzluUEcqpXJMnfIAAPM7e25PkDUjYhcNaQbnf131OuuprPHFGe5qx88rjqLoK8AsqCRMxJJ3JMiSfvlW/7B4WXJ6ZvfYV53wDFs8MwAY6RAGnKYHPSvW+wD28jhWBMLpB6eIyf9xOnKBT4yTYuWoh26kCaxPF3zs3QaVvOIaIx8vnyrC4tdW9f2prdoXjVOwNhLOa9bUjmo+JrfhKx/CrE4lCNgxJ8sv03rZj6UePSF8l3JDrYrN9q+Iad2DoNTRy/fyqxPIGvPMXeLuddzJ/SmUVhXuTW3CoWJ3n460o444tJZsg5zoTzknYD33NVCpeFB0Ex5mNT6aVqOCcHW2AxEvG/7fc0FOXgfklFK2arEKBt9/etJY6nen4hgarNielWvBlrYStvUN19aGpiSW3qS5d1k1OhJSMxxnxX7h5GAPbSszxvFG1fcEMMyqLbQYKhRm12BzZpG8R5Vo8SZc/etZ3tu0WSeWZfUeIKSPOCfY0CjbN+PKsfqfhIj4H2iB/0X3WAD5EeHz66+1SYnirC4QADlEhSNTuDHyrEWe7ZwyXytyYBeBOugggc6K4oYklXPdhx+FlLGfOCu3UTTfhzS0OjzcEnvRpUxveICVX01Me1Z/jjHNLSw0AAkLMfE+lOXtA6xmsMH2YrBUeYg5jPpVHiHH1OuV2cbAiAp5kzGu0UMk68GjHnx+U1/2NZCRBQu5EraUaAdTH4RrqxpnErvcd34w16cxyQVCn8QJ2OkbaCPxHlQweOuGdNCQxBYwdI66nz5VpOwmAS9du3rihmtm33a/lzHNlJEahcm22o3iqcOsbZiycvtOrpf3AWKxN5mPgcbEg6aEAgweRBB96r/AMyxhCiRI08RJPoG1PlWk7RItxyXMlZOYE7nVjI8/pSdkMBbZS2fu3AMeAFpjUZiYJ3G2sms6bbNC5UVG2UL2BNuLt4QoIUqIkQMwtgcydJjmY3BqqMRe7x3tgBmJJDDQCWOp0g67CiuLXurggM91yQgY6LpLMQIA35Db41RxWFPhRdWuEkseSDVm/YelUsrjL06EZcnxFTBL425cuFWzNcJ1gDRRrlAGijb/NE7dh1WX3O5JHtrPz86Xg6rlZlELJy/2cj771Zu3A22sVy+RzJPI0l9zs8P/i4vEpSe34+gExfEcjd2dADJ822BO8gH6UmLJZ06R4QRGg0DmepkgHYVFhMDbfFoH8QuXkTLMQmdQxnlpIH/ABWk7R4Zf5h2tAlQwXNrzIMeiiI5zm9upDcTgZV0yNfVkGDwoIALc4InU+vnM1peD3Dh2DW7htjnBOsba7+oGh5isy6FroyhQ7MwV+WgDEmN4BXaTyEmqzWVZibrknYGQNB5bR5RWXLL4W2a+NglyNL+p67jP4g2TZUZXuPAzFAAvxYiZ8hFUcHxhLpClGRjMBohusEE6+WleY4i+qqO7dj+IMCNtoIPOdeWkVsOywPdt31hhoHRyAviHMAnw6dBrzqsWbNKS+RtzcPj4sb83+/Btuy1jPduHpMe5H7CtSMNCmaz38P9ReY8my/L6UWxuLJkDaujG3o4OVLtYD7TYgC2wB06daxitoep0/zWo7StFk+cAfGslaNO8BY/AW4VYDXlHkZ9Bt862dtKyPZm2MxbzgfIn9K21tKqL0LzfmIneqz1IDSMKJAEdremcTxGVGPlA9adMUK4t4mVekE/p9KtvRIrtJEFqyAq9SZP6/WsV21xWa8lomFC5213kso89Ap+J6VucQ0GB+UV5t2ovK+KuCVJUIggiQ4UE69QW1oMe5B8p1jAd6wpfKu2gnzipRhwiiCZOgIkefKDzq/hLVt7as75XUhWJ5noeeonWkxeCOZiCpUxl1ETMAep29SKfZh+xKlpjA7x5gagg/8A2B+zV/DdmTd1NxvPRP0WqGDvFFlhMbjmNuQrUcGx+c+EGN48tJPlrHxihk2iRl9TOY3s61ufEWjXJ1Hwn2mjHZm+iW7gVYL6qQIlQIIImcyMTP8AetX+LnUN5VnsLjBZxC6eC82U+TNpM8pMH1VaCTuIUJNSRLxC3ltsWABzHXmPL0iKDcHuOCzodDpGwMbk9D+5FGu0hZ2WyupJgkbGdz6RNUcRb7sZUjTTQc+enSsMtbR0470WcGCWyuCWaSum6H8Q9toruOWGs2rjsACbZUEEHfYyPNh8BQ6wlxygkyDmG0eR686I3MBeNs2rhDISDsZEGYzAzFJi0nbGSTpUZu1izkXLAkH5abRS3gVUMDIZSddfECAwkbb0S4jhwqBfzAwNPKIHT8I+9akxuCZlQIPws4OwgErWdRipKl5Ztlycsk7l4X2GcI4etvK4EtKanydT6DX6Ctlx/gpuMWS6bbZg+qhgHGkwesc568qD4jDhbJPQoPUHT6xRzBY3vLWY7gQT5xWzG/mYmkzPHgt/PZZV/AXzBVkEl1ZQI1ywq7xGSnYjsdfS4ltygtvtcZvCANcrmNG+R+no/ArQFsE6TJ9RyqXG48J8N+nvTXxo5VcgsPLnx5NQ8GM//XLSPakg5QGOUHVxsADsAefPKNYJh/EeIGCgOh/eTrzEA/GrGKuZpbXXX11/zQe9alvT9qbDFDFCokyZsmaVzd0afsVxRgty2isxZsxOyjcGTy29/jGoZaEdibC2sKWI8VxieewkD9aKC8KLHdGTM120ZztRcnKs7k6egj9aA5fv796KcbuZrmnIR7k0O3P36GrySpDcUdIM9mN46mfj/wAVsTcA3IEbyY0rz3huKdHCouZm0A8xz5cq1OF4fcczeYGNlWcv+aqLtCMy9W2XQaQmqzNPpUNy6BzpyQtstrqaC4q7Fwnl9Y0/SpbvElWZYc+fOKD4rHKfw8+lDNDMWnbL1sk69T+s15rcVRcV4ljbC3FOUqSPOQVaInQ8q3eK4iuHs97cBGsIv5nboB+vTWvPWZwucraA0jRsxPMm4Br8NgKqCoDkzT0ihxZYByTkbXKdwRJAncxJ+NZ+3cfNCsVkjY6TOhPWDBrU3MWlzcxy12nyb350CXA/6rA/hthmaeg/fSjnszYnVh12a4690wBYwyltm2Mc8u59K1VniCK3dIp0/ERpLdT1jp50J4B2av4jBjEW1Ba2xFtdmdcrC4VPMyQAJ1KtuYofwPGMua2i940kkbEa65p2M9TV6YraZsL18lDqSP6YEx6VkuI5vgQVJ/qBBX30o0lu6w17hG3CZlLHT++J9qa2Gdkc3Egqs3F6qCPgQJMzVIt2y1g74bNeI3AyjpI/Tag2IuS/x+e9PtXe6VrZM5Xf1ylQ6z7OB8ap4XxsTyBNc3PLqqOzhV7NDgLYzj+3T1o2tvw+tUuBYRWILHynp5/fWi9+zkUkaqAxEc4oYRfWy5TV0Yfi2HNzEBJ6+wG/P1AolYWJH16yf2pOF2s+IuNuEVVOn5zqfvzq6E/LzD3J/wDGPrSpqpx+/wDsZF3GRHj8K720C8riM39omfX/AIqfCWgneLy3HodR/wCQPs1X7KQh9P0ofi78TOoAnTqI/atS+QhmuwxOVdTGUaewqrxYRbLZo2389I+fyp2FuaCNt/bkaHcYxQci2Doplj/u5L7bn2rotVEwY23kKty7C8tfv9KrIdY5n7NdiLknTl8zT8LZm4gPNl+uv0FZntnRukbPDaW7a8gq/Sm372VSSY51csWpH6UG4i4a5k5Lq36D7/WnfQyL1MGY2QMx3ND7RmT9/cyasY/EZ3geUVZw+FEQOegrPP1u0bI+lbL3ZexqzRroJjlzj339BWutmhvCsJkQAcvrRBTHKmpUqME5dptgi4vLb61DdwyGJWfUn5iYO+1WLdgk0Vw3DiYpjaRSANzh4IgIo/7R1mhvaHE28HaN67sICqN3c7KPh7AE16DZ4eo31rw7+L3Ee+4gMOv/AE8Muo63GAZtPJco92oYzt0i5pqNszePxt7HP314qqqIRB+G2sgwOpPMnf0AAE3bKH8Je4R1WdOWo1ijNq+ig5oAGgHXcUN4hxllXu7YCTzG/wDz50xpJGdXJlazYdM0o2SJIYcvjV/hWEGJupZQnNfdbZYHUWpBdoiNFBPrQ7s9g7mIuC1azNdunIoJMAfmduiqJ1r6A7Ffw8sYFZk3bxEG4wjToq/lHzPWludKhvw22QdoL38pgbpw4Cdzay2wNk2VTrvlmdeleNcO4aWGZnFu0Z0AJZ+pA56/mNexfxRvLYwFzN/7xFkejat75A/vFebcJRWXOxEDl0A2A+k+XlVxehcou6YnDOAKZlmKsdA0TvrJjbbatpjB/wDzC0rAyAn9UE6sdxMAk+g2rErxdi82wDHhtpMBm1Et0UA5iaJ28Vkt20Rs4hyWbd2bW48cgRmVR0YdKjRFSAOJhr+IjYXWg9RkthT8AdPMUS4TghOWYHM/45mqiuv+owE53JMbTmYDlpIUaeRolwpRbKllJ20PTzPKudlVz34OrjuONfY1HDeHzBDEL6RPLarvEVy2z5eGT96f5qazc6ACAvwOvp77bioOM30fJbDLm8RIkCAMok9InnTaoRbZnuylqLdxju91m84kQPWr3BMIbt1oH53HxbT6H4UK4Bxe0rXjLGXm2oBPg1HXQgAGP9xNaPsbxeyhuXGLQ9wrbAWSx8bnTl4VOtIyr1x+/wDhmtY5RjJfP/wJ3+BOq6CdNv0rJ43hV3YgqcwQafiYgsADttrqa0vF+3Sk2lsIct0wLzhgF1j8Ok89SeWxis/ewxLPduXy5V4VmIkD+pQNOYPhHI0x1ZIYZVst8NuPbsKhXVVKmYmNYXQxoIE+VRWMG3PrMef2aO2MOsKyzDAMJ5SJ6a7042Z5V0aVGG+r0Av5EkjyM/tyopgcMqsGIkjb1g/rr7Vb7huS018HcPl7ip1iDLJJly3xPICTv9/cedDbqF/CILMJciDuYA++S03E4RiIPIj4jUeu1Pwl3JybzqPH2Qp5ljfjYEw+EuG8M6lfFJ9Adp51pMDgPHrsCD8v3ilS9m+VTI1DHF1GfiHJBxCqjcU4Mp5j40HSakVapxB0HrGDAq+ixXAikN1eorO22PSSIOJ45LFq5euGEtqXY+QEnTmfKvlTifEWvYq7fbTvrrv4uQLHKpO0hQB7V9L9uMG1/h2Kt2xmdrL5AObBSVA85Ar5kwGMyHxrm1gqw1B22Ox5UzF5FZvAvE8aAMuhJ5gjT4fShlm01wmNB+ZjsPvpVvHYjvH2CjkABAH71ez25S2Wy2xq5Gp+EiZ6b686c97YhPrpeT0z+BFjD5b2Ug4gsZkEHuQFAgxBGYyQP6lnlXsNxworxD+H3ET/ADC3LFvLbtq6gXDGbOczNoNWLKNBOUAb16LxHtAHAABnmeVIrtLRrpxWzC//AJAYlj/Jqv4ZvE/3jugv/wBmrzlsa3dLbQwAIPpz18/3rYfxlvkjCHWP9bX/AHf6Ue+/wrB4e4MunpT4JLQjI35LpuAQFE7ZjqJ/2idQoO/Xel4jxHMoUE6AM5GktEfQR/xVPvCdBqf1qXBcOa+62Lf5iQX5f7m9ANh+9G9eDPFW9hJr5UW0yMy5VOdBzggqRlGobNOp331p5xjoy5LN1hlGYN3i+LXURI102EaDatXg+zts95ZN9VgLkAMEr3aIfRs1piR5zzplvseLW7liSpzknSNToNwRprO9YZQd6O5jzx+GlL+xH2U4fexaOpu3bJtlA6FmGYMD0ghYAHPUGrfE+xuJtoyIqPbZ8w7s6qCSJymCYUjaZozwzAG06lLoCrb7vKYIiRt4ZEQNJjWjeGxbf1ZqNQ+Yr8TKMvT4+x5dhOEuLj94yLkZZDqhfchSFYRECY2irjiwti33rZrfeFlySST3bAEQI5jyhqrfxCwF3E427cW0xS2qW9BJMKGYgRsM4HtTRwS7f4bhjaRmi/c0XcrFtAZMfmX69KzTg+y/r/k2LN2ir+gi3U7qz3V0vdR9LDsYZiWgrakEtqu3x2n0/AdhrhCvduWcxAJQWWhTElYN0gwTz6bV5zwrszdQd5DI4YQpS1cIhtzn0kEAgx0Pp6PwbtDjLeQ4sI9ogKXCFbiuebAErEwNBznSijH5oDNll/KwunBlsoqhiwUAS0T9/tSd1UbcSzmob2IJMfOtkTlSe7JbjgbVXdiabnP2alQ+Xz/xR2A2R93NK+EnlRLD2genuf8AFXRhQenxqnkonWzM/wArG1SJbrQNgxUP8oNKnxbK+GC1FWEXrVn+X1ojZ4auhbU9OVDLIg1BsHFjNNLGuUzSutWKIU4q1ufCcs/LrXk3FuF/zGLNyZuXC7QILgwdCsTpoM0EQOcRXql68OQoNxPgdi9DOviH5l0b486DLic9xdMbg5Hw21NWn9DyrFdmZ1ZLo5z3ZUDToVqSxwnMMoCiORE+4VFgnzMb71v37PWVI3PqSamTBL+UQPLSlQ4mWX8Sf7/Q0ficUf4cN/v7g/hQFtSFzyVVZbLoAIEDXqdCdPOr1tBGVR7kkmpf5NR1qZLfSP8ANbYwjBaM7yTm9gDt3gjiMCyBQ1y2yuo5iDDmemUt5V5ZhsE85FEtpIOhE6nSdR5jyr2u5buBpDRPTl+9Y7iXZPKZKd8mpgAZtefmfQ+dLyvp6krGRxLJpyoyl/hPdwXuW1J1gtqB6DX5T0mtJwziaJZCWbJzqIW8RlzZj45EkxooE9NQNhNgezqgjJYZdF/GCTmgBj+GBrPlRzCcDA/EjHoAYHPfekPJlnqKGw4+DF6pyv6A3gt1gbl02QNVCAr4QpOVVA/pAEdIU+lEMJeu6W1BYiSdtNQAp/p2YwdfGKNYbCmDoVmNF8M8h5/A1es4cgQoijhicdsrJyISVRRRtYf+rVvjUzWY1jWr+HstJ2n9KluYUmNqJpi0zJ3OBt3hu2rrW2YQw3B21g6H8I5UWu3AuEw6IV3uh2UAf6mfxaRG5mBHKiNnCSY3q9huAINSBMk7dTr86W9NBOTaMw6MD+M/fpUVyy7aNduFemYx6HqK1mK4WsgxNKcCI/aN/iKltg9qM3YGUQB8asrm3yt7A0as4NZkA1a/lfL5n9qtti2wThMp/wDcceRH6zFEbdsdZ9hU38l5f+R/am/+nL0+ZqdmC0cbdTWLI3p1q1Aj9/1qQLV2Wo7HFOUn4n9a4gx+L5CmkUuWqCG23YHYHWryYkedV1FdloWkwotooYVJnyqtir06Db61a4njBOVYgbxzNBMTiop8U3sU4paJWeonaqwZiZqYWSdyaZ4J1srupJ/end3Vu3hTVtMCTpFU5hKFAoWqs2sKSJo1h+GgDUVYuIFGlA8vyC6mfuYCajfD/ftRNpnQVCbdWpASfsiiuG9KmXD1bVKetur7AKBWWzU1qzNWVTyqa0lA5BqIxMNUgw3XWrY0pC1LbGLQ3D2gDtVg61BnimtijsB9xQsvsLftVAwEedSNcLciKVLA3JovAD29DbCTrFWMtPWOVOihsNIhyV2WpctdkqWSiICuy1L3dO7uqsnUrxSxU5tU5bVTsX1IVWnhKmCU4CqstIxQ/DVBN66urchBasj796JYZRppyrq6lzDRfw6jTQfcVetrtXV1Z5BEr0OxO5rq6qgWyqn6U25XV1P9xL8DEqyBv98qWuqmEhyDSp7ddXULLJGrhXV1CRiNSAUldURTHClNdXVZYxDVy3XV1Aw14HxSiurqEIWlFdXVRZ1LXV1Qh1dXV1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tambooks.ru/wp-content/uploads/2015/01/fairyt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1742988" cy="2232248"/>
          </a:xfrm>
          <a:prstGeom prst="rect">
            <a:avLst/>
          </a:prstGeom>
          <a:noFill/>
        </p:spPr>
      </p:pic>
      <p:pic>
        <p:nvPicPr>
          <p:cNvPr id="6156" name="Picture 12" descr="http://img-fotki.yandex.ru/get/4607/19411616.17c/0_9125d_48ed54f5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2744082" cy="3176972"/>
          </a:xfrm>
          <a:prstGeom prst="rect">
            <a:avLst/>
          </a:prstGeom>
          <a:noFill/>
        </p:spPr>
      </p:pic>
      <p:pic>
        <p:nvPicPr>
          <p:cNvPr id="6158" name="Picture 14" descr="http://bookbox.com.ua/uploads/posts/2011-03/1301134917_20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789040"/>
            <a:ext cx="1940288" cy="2592288"/>
          </a:xfrm>
          <a:prstGeom prst="rect">
            <a:avLst/>
          </a:prstGeom>
          <a:noFill/>
        </p:spPr>
      </p:pic>
      <p:pic>
        <p:nvPicPr>
          <p:cNvPr id="6160" name="Picture 16" descr="http://www.chitai-gorod.ru/upload/iblock/a45/a4548331c713ba07cf2d2b1abf67f90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717032"/>
            <a:ext cx="1715987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63888" y="333375"/>
            <a:ext cx="5112568" cy="395972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dirty="0" smtClean="0"/>
              <a:t>Формировать у ребенка чувство гордости, дать представление о своих достоинствах и недостатках, развивать способность самостоятельно преодолевать свои недостатки, испытать чувство стыда, способствовать процессу саморазвития личности помогут рассказы Н. Носова  Е. Пермяка, В. </a:t>
            </a:r>
            <a:r>
              <a:rPr lang="ru-RU" sz="2700" dirty="0" smtClean="0"/>
              <a:t>Осеевой, К. Ушинского .</a:t>
            </a:r>
            <a:endParaRPr lang="ru-RU" sz="2700" dirty="0"/>
          </a:p>
        </p:txBody>
      </p:sp>
      <p:pic>
        <p:nvPicPr>
          <p:cNvPr id="5126" name="Picture 6" descr="http://j.livelib.ru/boocover/1000310737/o/013e/boocov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8077">
            <a:off x="6216801" y="4412631"/>
            <a:ext cx="1656184" cy="2219287"/>
          </a:xfrm>
          <a:prstGeom prst="rect">
            <a:avLst/>
          </a:prstGeom>
          <a:noFill/>
        </p:spPr>
      </p:pic>
      <p:pic>
        <p:nvPicPr>
          <p:cNvPr id="5130" name="Picture 10" descr="http://www.kniga.ru/upload/covers/577/577e3bd39bd8a5c0c75f8d60937a3f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1905000" cy="2600325"/>
          </a:xfrm>
          <a:prstGeom prst="rect">
            <a:avLst/>
          </a:prstGeom>
          <a:noFill/>
        </p:spPr>
      </p:pic>
      <p:pic>
        <p:nvPicPr>
          <p:cNvPr id="5132" name="Picture 12" descr="http://detskiychas.ru/wp-content/uploads/2013/12/oseeva_synov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365104"/>
            <a:ext cx="2016224" cy="2320898"/>
          </a:xfrm>
          <a:prstGeom prst="rect">
            <a:avLst/>
          </a:prstGeom>
          <a:noFill/>
        </p:spPr>
      </p:pic>
      <p:pic>
        <p:nvPicPr>
          <p:cNvPr id="5134" name="Picture 14" descr="http://www.prokop.21416s07.edusite.ru/images/p3__1__bezyimyannyi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3209925" cy="2581276"/>
          </a:xfrm>
          <a:prstGeom prst="rect">
            <a:avLst/>
          </a:prstGeom>
          <a:noFill/>
        </p:spPr>
      </p:pic>
      <p:pic>
        <p:nvPicPr>
          <p:cNvPr id="5136" name="Picture 16" descr="http://static1.ozone.ru/multimedia/books_covers/c300/10035667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365104"/>
            <a:ext cx="1368152" cy="2206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472608" cy="33843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>Книги  писателей   А.П.Гайдара, С.В.Михалкова  Степанова, С Баруздина, Л Кассиля  пронизанные гуманизмом, говорят детям о любви к Родине, о честности, героизме, дружбе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789040"/>
            <a:ext cx="7992888" cy="233712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</a:t>
            </a:r>
            <a:endParaRPr lang="ru-RU" dirty="0"/>
          </a:p>
        </p:txBody>
      </p:sp>
      <p:pic>
        <p:nvPicPr>
          <p:cNvPr id="6" name="Picture 6" descr="http://2.bp.blogspot.com/-xnYmSudBY2s/UaMxZHlfhOI/AAAAAAAAIbw/NysOfMRrJmM/s1600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4758">
            <a:off x="6156176" y="3284984"/>
            <a:ext cx="2095500" cy="3238501"/>
          </a:xfrm>
          <a:prstGeom prst="rect">
            <a:avLst/>
          </a:prstGeom>
          <a:noFill/>
        </p:spPr>
      </p:pic>
      <p:pic>
        <p:nvPicPr>
          <p:cNvPr id="5" name="Picture 10" descr="http://vipbook.info/uploads/posts/2014-04/1396948535_pobeda-1985-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1847850" cy="2381250"/>
          </a:xfrm>
          <a:prstGeom prst="rect">
            <a:avLst/>
          </a:prstGeom>
          <a:noFill/>
        </p:spPr>
      </p:pic>
      <p:pic>
        <p:nvPicPr>
          <p:cNvPr id="3074" name="Picture 2" descr="http://img-fotki.yandex.ru/get/5629/78082870.1a6/0_9c9e8_2f8c6dbd_X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140968"/>
            <a:ext cx="1886554" cy="2728574"/>
          </a:xfrm>
          <a:prstGeom prst="rect">
            <a:avLst/>
          </a:prstGeom>
          <a:noFill/>
        </p:spPr>
      </p:pic>
      <p:pic>
        <p:nvPicPr>
          <p:cNvPr id="3076" name="Picture 4" descr="http://cv01.twirpx.net/1145/11450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56992"/>
            <a:ext cx="1835696" cy="2613090"/>
          </a:xfrm>
          <a:prstGeom prst="rect">
            <a:avLst/>
          </a:prstGeom>
          <a:noFill/>
        </p:spPr>
      </p:pic>
      <p:pic>
        <p:nvPicPr>
          <p:cNvPr id="3078" name="Picture 6" descr="http://vashechudo.ru/images/photos/medium/article5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4664"/>
            <a:ext cx="2181225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7906072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«ЕСЛИ С ДЕТСТВА У РЕБЁНКА НЕ ВОСПИТАНА ЛЮБОВЬ К КНИГЕ, ЕСЛИ ЧТЕНИЕ НЕ СТАЛО ЕГО ДУХОВНОЙ ПОТРЕБНОСТЬЮ НА ВСЮ ЖИЗНЬ – В ГОДЫ ОТРОЧЕСТВА ДУША ПОДРОСТКА БУДЕТ ПУСТОЙ, НА СВЕТ «БОЖИЙ» ВЫПОЛЗАЕТ КАК БУДТО НЕИЗВЕСТНО ОТКУДА ВЗЯВШЕЕСЯ ПЛОХОЕ»</a:t>
            </a:r>
          </a:p>
          <a:p>
            <a:pPr algn="ctr">
              <a:buNone/>
            </a:pPr>
            <a:r>
              <a:rPr lang="ru-RU" dirty="0" smtClean="0"/>
              <a:t> В.А. СУХОМЛИНСКИЙ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Картинки по запросу кни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0912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03648" y="1340768"/>
            <a:ext cx="6624736" cy="244859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1032" name="Picture 8" descr="http://www.playcast.ru/uploads/2014/09/30/100241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2533650" cy="260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692696"/>
            <a:ext cx="4968552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Нравственное воспитание-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140968"/>
            <a:ext cx="8208912" cy="316835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2800" dirty="0" smtClean="0">
                <a:solidFill>
                  <a:schemeClr val="tx2"/>
                </a:solidFill>
              </a:rPr>
              <a:t>одна из важнейших сторон многогранного процесса становления личности, освоение индивидом моральных ценностей, выработка им нравственных качеств, способности ориентироваться на идеал, жить согласно принципам, нормам и правилам морали, когда убеждения и представления о должном воплощаются в реальных поступках и поведении</a:t>
            </a:r>
            <a:r>
              <a:rPr lang="ru-RU" sz="2800" dirty="0" smtClean="0"/>
              <a:t>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http://merypoppins.com/wp-content/uploads/2013/01/komp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87824" cy="3023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7618040" cy="4497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нравственного воспитания дошкольников включают формирование у детей нравственных чувств, положительных навыков и привычек поведения, нравственных представлений и мотивов поведения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Основные задачи</a:t>
            </a:r>
            <a:endParaRPr lang="ru-RU" dirty="0"/>
          </a:p>
        </p:txBody>
      </p:sp>
      <p:pic>
        <p:nvPicPr>
          <p:cNvPr id="5124" name="Picture 4" descr="http://www.cintube.ru/pict/moralno_nravstvennoe_vospitanie_shkolnikov.jpg"/>
          <p:cNvPicPr>
            <a:picLocks noChangeAspect="1" noChangeArrowheads="1"/>
          </p:cNvPicPr>
          <p:nvPr/>
        </p:nvPicPr>
        <p:blipFill>
          <a:blip r:embed="rId3" cstate="print"/>
          <a:srcRect t="5475"/>
          <a:stretch>
            <a:fillRect/>
          </a:stretch>
        </p:blipFill>
        <p:spPr bwMode="auto">
          <a:xfrm>
            <a:off x="3059832" y="4617439"/>
            <a:ext cx="2880319" cy="2240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75856" y="476672"/>
            <a:ext cx="5616624" cy="39604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Многочисленные</a:t>
            </a:r>
          </a:p>
          <a:p>
            <a:pPr algn="just">
              <a:buNone/>
            </a:pPr>
            <a:r>
              <a:rPr lang="ru-RU" dirty="0" smtClean="0"/>
              <a:t>психологические </a:t>
            </a:r>
            <a:r>
              <a:rPr lang="ru-RU" dirty="0" smtClean="0"/>
              <a:t>педагогические исследования подтверждают, </a:t>
            </a:r>
          </a:p>
          <a:p>
            <a:pPr algn="just">
              <a:buNone/>
            </a:pPr>
            <a:r>
              <a:rPr lang="ru-RU" dirty="0" smtClean="0"/>
              <a:t>    что именно в дошкольный возраст при условии целенаправленного воспитания закладываются основы моральных качеств личности.</a:t>
            </a:r>
            <a:endParaRPr lang="ru-RU" dirty="0"/>
          </a:p>
        </p:txBody>
      </p:sp>
      <p:pic>
        <p:nvPicPr>
          <p:cNvPr id="4098" name="Picture 2" descr="http://mirknig.com/uploads/posts/2013-08/1375882194_stxistp250.jpg"/>
          <p:cNvPicPr>
            <a:picLocks noChangeAspect="1" noChangeArrowheads="1"/>
          </p:cNvPicPr>
          <p:nvPr/>
        </p:nvPicPr>
        <p:blipFill>
          <a:blip r:embed="rId3" cstate="print"/>
          <a:srcRect t="14519" r="2583" b="5828"/>
          <a:stretch>
            <a:fillRect/>
          </a:stretch>
        </p:blipFill>
        <p:spPr bwMode="auto">
          <a:xfrm>
            <a:off x="251520" y="260648"/>
            <a:ext cx="2980178" cy="3240360"/>
          </a:xfrm>
          <a:prstGeom prst="rect">
            <a:avLst/>
          </a:prstGeom>
          <a:noFill/>
        </p:spPr>
      </p:pic>
      <p:pic>
        <p:nvPicPr>
          <p:cNvPr id="4100" name="Picture 4" descr="Что такое хорошо и что такое плохо."/>
          <p:cNvPicPr>
            <a:picLocks noChangeAspect="1" noChangeArrowheads="1"/>
          </p:cNvPicPr>
          <p:nvPr/>
        </p:nvPicPr>
        <p:blipFill>
          <a:blip r:embed="rId4" cstate="print"/>
          <a:srcRect t="38440" r="3233"/>
          <a:stretch>
            <a:fillRect/>
          </a:stretch>
        </p:blipFill>
        <p:spPr bwMode="auto">
          <a:xfrm>
            <a:off x="5796136" y="4068769"/>
            <a:ext cx="3096344" cy="278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611560" y="3068960"/>
            <a:ext cx="7920880" cy="36004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   </a:t>
            </a:r>
            <a:r>
              <a:rPr lang="ru-RU" sz="2800" dirty="0" smtClean="0"/>
              <a:t>В этом плане велика роль художественной литературы. «Книга – это открытие мира». Художественная литература служит могучим, действенным средством умственного, нравственного и эстетического воспитания детей. Через книгу ребёнок знакомится с окружающей жизнью, природой, трудом людей, сверстниками, их радостями и неудачами. Художественное слово воздействует на сознание ребёнка, его чувства и поступки. Слово может окрылить и вызвать желание стать лучше. </a:t>
            </a:r>
            <a:endParaRPr lang="ru-RU" sz="2800" dirty="0"/>
          </a:p>
        </p:txBody>
      </p:sp>
      <p:pic>
        <p:nvPicPr>
          <p:cNvPr id="3074" name="Picture 2" descr="http://parnasse.ru/images/photos/medium/f303be10bce253eec9353ba2bda644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3778"/>
            <a:ext cx="3456384" cy="3061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880" y="188640"/>
            <a:ext cx="5040560" cy="36004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3366"/>
                </a:solidFill>
              </a:rPr>
              <a:t> </a:t>
            </a:r>
            <a:r>
              <a:rPr lang="ru-RU" sz="2400" dirty="0" smtClean="0"/>
              <a:t>Дети дошкольного возраста – слушатели, а не читатели, художественное произведение доносит до них педагог, поэтому  </a:t>
            </a:r>
            <a:r>
              <a:rPr lang="ru-RU" sz="2400" dirty="0" smtClean="0"/>
              <a:t>каждое </a:t>
            </a:r>
            <a:r>
              <a:rPr lang="ru-RU" sz="2400" dirty="0" smtClean="0"/>
              <a:t>произведение должно звучать как произведение искусства, должно заразить слушателя эмоциональным отношением к прочитанному: чувствам, поступкам, </a:t>
            </a:r>
            <a:r>
              <a:rPr lang="ru-RU" sz="2400" dirty="0" smtClean="0"/>
              <a:t> </a:t>
            </a:r>
            <a:r>
              <a:rPr lang="ru-RU" sz="2400" dirty="0" smtClean="0"/>
              <a:t>переживаниям героев.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265712"/>
            <a:ext cx="8352928" cy="23316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800000"/>
                </a:solidFill>
              </a:rPr>
              <a:t> </a:t>
            </a:r>
            <a:endParaRPr lang="ru-RU" sz="2800" dirty="0" smtClean="0">
              <a:solidFill>
                <a:srgbClr val="003366"/>
              </a:solidFill>
            </a:endParaRPr>
          </a:p>
          <a:p>
            <a:pPr algn="just">
              <a:buNone/>
            </a:pPr>
            <a:r>
              <a:rPr lang="ru-RU" sz="3400" dirty="0" smtClean="0">
                <a:solidFill>
                  <a:srgbClr val="800000"/>
                </a:solidFill>
              </a:rPr>
              <a:t>     </a:t>
            </a:r>
            <a:r>
              <a:rPr lang="ru-RU" sz="3400" dirty="0" smtClean="0"/>
              <a:t>Одним из путей решения этой задачи является организация книжного уголка. Книжный уголок представляет собой важную сферу познавательной деятельности. </a:t>
            </a:r>
            <a:r>
              <a:rPr lang="ru-RU" sz="3400" dirty="0" smtClean="0"/>
              <a:t>Здесь </a:t>
            </a:r>
            <a:r>
              <a:rPr lang="ru-RU" sz="3400" dirty="0" smtClean="0"/>
              <a:t>происходит личностное общение ребенка  с увлекательным миром книги.</a:t>
            </a:r>
            <a:endParaRPr lang="ru-RU" sz="3400" dirty="0"/>
          </a:p>
        </p:txBody>
      </p:sp>
      <p:pic>
        <p:nvPicPr>
          <p:cNvPr id="2050" name="Picture 2" descr="D:\Картинки\Детский сад\апрель2013\IMG_7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12189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064896" cy="29523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  Детская </a:t>
            </a:r>
            <a:r>
              <a:rPr lang="ru-RU" sz="2400" dirty="0" smtClean="0"/>
              <a:t>художественная литература  оказывает на ребёнка </a:t>
            </a:r>
            <a:r>
              <a:rPr lang="ru-RU" sz="2400" dirty="0" smtClean="0"/>
              <a:t>воспитательное </a:t>
            </a:r>
            <a:r>
              <a:rPr lang="ru-RU" sz="2400" dirty="0" smtClean="0"/>
              <a:t>воздействие.  </a:t>
            </a:r>
            <a:r>
              <a:rPr lang="ru-RU" sz="2400" dirty="0" smtClean="0"/>
              <a:t>Именно художественная литература питает ум и воображение ребенка, открывая ему новые миры, образы и модели поведения, являясь мощным средством духовного развития личности. Она развивает мышление и воображение ребёнка, обогащает его эмоции</a:t>
            </a:r>
            <a:r>
              <a:rPr lang="ru-RU" sz="2400" dirty="0" smtClean="0"/>
              <a:t>. Чтение </a:t>
            </a:r>
            <a:r>
              <a:rPr lang="ru-RU" sz="2400" dirty="0" smtClean="0"/>
              <a:t>и разбор художественных произведений помогают детям понять и оценить нравственные поступки людей. </a:t>
            </a:r>
            <a:endParaRPr lang="ru-RU" sz="2400" dirty="0"/>
          </a:p>
        </p:txBody>
      </p:sp>
      <p:sp>
        <p:nvSpPr>
          <p:cNvPr id="1026" name="AutoShape 2" descr="data:image/jpeg;base64,/9j/4AAQSkZJRgABAQAAAQABAAD/2wCEAAkGBxQSEhUUExQWFhUXGB4aFxgXGBcaGBgcGBcYGB4bGhYcHyggGxwmIBgYITEiJSorLi4uGB8zODMsNygtLisBCgoKDg0OGxAQGywlICQsNCwsNzAsLCwsLDQ0LCwsLCwsLCwsLCwsLCwsLCwsLCwsLCwsLCwsLCwsLCwsLCwsLP/AABEIAMQBAgMBIgACEQEDEQH/xAAbAAACAwEBAQAAAAAAAAAAAAAABQMEBgIBB//EAEUQAAIBAgQEBAMEBgkCBgMAAAECEQADBBIhMQVBUWEiMnGBBhORQlKhsSNicoLB0RQVM3OSorLh8AfxJFOTwtLiFkRj/8QAGQEAAgMBAAAAAAAAAAAAAAAAAAMBAgQF/8QAMBEAAgIBBAEBBgUEAwAAAAAAAAECEQMEEiExQVETImFxgZEFFDKh8DOx4fEjQtH/2gAMAwEAAhEDEQA/APuNFFFABRRRQAUUUUAFFFFABRRRQAV5NeOwAkmAOtVHm4CfEFA0AOVmP4QPXrrFQBdopNaxbg2z+kCtuLgTQHTddmBKzPKa7v8AHrSPlaVPcR9J837smqyyRj2TTG1eTS67xVFI8QIMbHYE5Z7idD0rjD8VlVEeMlgR0yMVLekjQd+xpT1ONOmydrGtFUV4lb2zSZjwgkA9yNB71bS4DsZpkckZcJkUd0UUUwg5dgBJIA71HcxSLu6iN5YCq3H1nDXuyMfoJ/hSJcXcTVT9dR6df+bVKQrJlUGrHj8Xt/YJuHkLYLyemYeEH1IrzhXFBeUEgKxnwz05agHMOY3B+tIb/HbZMXlNpvvjxWjr9ogSP3hAouWnuDPbPzO6kEnXQyD4gOoJP7FUnuXKLxnGXTNdRSNOJPYyDERlbQPzBiYbQSBB1iQBJEAmnaMCJGoOxFRCakuC7VHte15RVyD2iiigAooooAKKKKACiiigAooooAKKKKACiiigAooriZoA4uqDE7Az6xtSzEcSRxdtq+VkiSdACfKfqIr3j19woW3mzHkkZjpsM2nvWC42otKyu5D5wSlvUKIiLt06Fjq0aRmnUwazzyU7HwxqrbGmJ4t/SLcMs5lU6FlKuUAY6brrt61LhmZmCsp10zEZxr9l/vqeTbjQHrWdwDvpkVUnWSCT66idJ6Ed61fDiwWEa9cPPKFRB7wo/GuRmyuUuR9KK4O8P8OS8owFuNUBJAkEGJ1UbCO56VdGCVB4hJIBfcLzgHm0ksYEyT6VPhcK5JLFlMaEPm/AyBV24PDlJkwddu3tvTGotbmuRDk+hUqDMCLVx+5yhV9FZlI+lXL+NKaZLhH6otx+LA1V4dYR5yjKwhgykgwZHijRiCrA7g6dam4tYMSp8YEgKQrGOknK3o3XcUtb4xuK/n3Dt0xxYuZlDCYInUQdeo5GpKz/AMM8V+bKto676EAjrB1U8ip2PUEE6Cuxp8vtIKQqUdrorcTWbNwdUYfVTWWsLnNudiJ3/V0rYOsiOtYnBXwiWiSfJEdfCN/zq2eTWKTj3RnyJOcd3ViPj2POGu5Lg8J1VhO089N/QGu8DdKkOPmWSxEMoIzTtJ2M/rivfit1vZWy7CNeRmdKZ464GskryCtHSCOW4rJg1c/dUub7FZMMLk4cUXOHw/6W9dd32QRtmEwAv4kATFaHgA/8NY/uk/0is7wEzv8AeH4o435eWtJwQf8Ah7P92n+kVvaqTrodiluimXqKKKkaFFFFABRRRQAUUUUAFFFFABRRRQAUUUUAFBoqlxDEEZba6PcMA/dUCWb2ED1YUATZ8xgbDc9T0H8fpXt64FFRqwQBV2A0pfirpdhbXdt+w5k0qc/CGRhfL6JeHAszXCNNl/j/AC+tYD4xxhNz9JHzSQVtrqtgGDqPt32030A9p+nLZyplXSBA5+5618d+KbPy8SwIJaAzDXMS24mdSToWH6+wil5ltx0WUt07LfCrhAJzCSJZ21AHUn7XpoPTQHW8Bt5oYzpsz7+uTQL9PpWTwLAKubQKQSRzYjRVHbl/OtLgcZCjMN9kG5PT/mgrhzfvGuriaUXdo1kwv8/TvXnzJLDtqfrAH0NV8PfK6tBc9OQGoUf81Nd4a6GLKrTECfYHX605cw49TK1yXMHbUKAusacp5/71R4ngQ4IkgdJ5xIZDybtsdalx2IW34gQrHrseXij8+VLcRxb5kxAUoSJ3DK0FT/P315OzTgobX2uCIRbdlHgV/Jf/AEhh/IWG1wASAw6xqDvow5EHaA1ieFKt66AdPCfWVZWAPdZPqHFbYU78MlJwafXgnPW4DWFZPDAA8Nxhr+q7pW6NYXHuBdvoeVxtP2wrn/Wa6M47ouPqYc7pKXoxPxoZIUnWNen151Qs3mUZRsy+L6b1LxrO5zjxbKQJJUgfkd571ZwmtlZUSSFUxBK6MfbQ1zMMXaT7sXkrlrodfDhktrHiTn3uDbnvWu4R/YWv7tf9IrG/DbhWcGB5NT/eFf4/jWy4Sf0Nv9kflXUdb36/7L6W/ZouUUUVJoPK9oooAKKKKACiiigAooooAKKKKACiiigApRx8FQt0fZ8J9LjKJHuFpvUWKsB0ZG2YEH3qslaotF00zP4fElhU2KwrfLZrRIvLLKR9qAfAZ0ggnfYwaT52tsUbRlMH+fod/emuCxwjUxG57daxwlTpnQzY7juj0SfDPEXdAt4yxZsp5kAgwe4kD6VkfirALdxTvmyt9lW8r/KlSA/2W0mOhO+sXviZmT5apKsgNzTTV2Jj1gRS3iPFRcRpIzPqk6Rc5H0JAkciTupFPkm4CYYWnva4fQnwlwK2upXRVkeHuzbBjud94E03wmMzEEHQeZ439OonTqTWeuYK5kzNlVc0BTBBMmRlU+Izy585phhcWR4VEvyGhymN3j7XRRt+XJy4vQcrTpmle8y23czMQo6NlLD/AAgZj3NR8Gx5ULGnmH+FbSj+NS4bCObJVyScrATyzbz3J/IDlSTB4jKrFwV8WY9VDDIT+6df3Kl49kEiXHjlGixt1sRbBUeIMYHIiNVPbT6xSjCzESYkZZ3hgVM9wCwP7Ipp8Ns4ulWXwkyY+yxjxAc0YQZ5EnvCz4owr28UUtAjOpYRGgu6NodNCjN6tVHpnOCl8Simk9iG/wAKJ8y8t3Y5CIGxICakdYeP3a2dZr4Xw0OzC2LagFSAZDMSDJPNgBqf1gORh9jcMt1CjFgDvlYqfqDNdfS4vZ40jHldyFfGviezh5BOe59xSJH7R2X3+lYE8W+dcutcyIzuCBrljIq6E7nw0xxXw+E3YNqwOeU8rEaOPBy2IWqd/gSgScwXqfJ/jgr+Nb44oyXZhzSTVSTO7SZTmByntsR0IO/8JqLEYgzqxJPWIUdgB/w+lRNwq8P7JyARAymR7DVfeKlt8ExOdSyZj/duJ06qSJHtrFVenUZbvJkTbVJ2h58MJmc6boD0OlwdKZ8H4tcSzbzIrqEXVDlaMo+y2h9cw9KocKweIsHO1pVUIRL3FVV8QOukjb/cVCnE0toqJ+mKiCRCW5/bI1/dB9ao3ig3ObNWHHqJJQxrk1CcdtfaDppPiQwB1LLIA96vYTGJdE23Vx1VgR+FfNsVxbOQLz+EzCKCE01jKDmdv2jpvPKn/wACW7me/cKFbThBbnnlnbkd9xp3NZYamOSdQXB056TJiheTs2NFeTRWgzntFeV7QAUUUUAFFFFABRXhauM9BDaRJXk1EWqC9i1Wdyw+yolvccvUwKhtIjcWmevA9Ib/ABFi2UZc+4tlvGw1kaeFTG0kzEelzC4sOAymQfqI3BG4IOhFQpJ9MpKUl2jPfHuJWy6PB2hzygmAfYz7VX4XiVZ5nwqdehI1j0G59h1rv/qBhfmqgaQjDKxAmNZidhM6E96z+Eug6LpbAhR1H8vXesGZSlNxjw/X0OxpXvxqPgZ8RxBuOzddRP8AzSs5bw5IddCAYIPaf/bl+lOz+dUUt+K73I/0gfwrbFUqR1HjVKPgscEtW7yujoCVMrIkwTqPZpP71Rti7WEbUKgmFzaBtJIDiY9CKX4a+1oNdQS1tycv3lJOZfcA+8dK0+Ga1fRbiwynUSASOxHIismRVJvwZeevIwwGO+Ys5WXT7Q39P96r4rDWLc3LrQsFWnUEMS23Yk+xM1Jh8QEuD5gbIRuAWg9wJP4U4fAh3JiEOig6FpXXQ6gaxrURhuVmfLKMXtYk+FuJ22dLdoG6BKrdI1AGoUsJBiecHtrNaS7w4X7vzCxCgZQF0LROrNvEzERvNKsVi7OEHyMOi/MiDkAC2xqdSNJ10Ua666U44TjSQqXFyPl0A1VgNJU9uY3HprWyGNJGGalW8YWrYQBVAAGwGgFLPiPGPatfo3tI5MA3GiN/KIMnalXHMXi0uBTkFppCFGYMSBMMcpIMSRBA0NZzi95rYU/aZjswLEKNSWaNiV5zSs+aUOot/HwTgxLI63cjHA8VvW7AFy2zNmYszlDmknUayNNgBy5VNw7FW7rQgyXCCdGZGaPXU+7+1ZL+vXzCWMjQZpVxziefupq9/W1u4sXQVndlQMffKyyfVT6Vkx6zLFe8rG5tHJttfsbVOBEiWgnfbI3uybn1mosTg79pSbd11651DjToViPcGkuD4nZUr8nEhViCrOyNPKFci3606GMvXEKhiQVMnKG07PbIUH61vxaverao5+TS7X8THYjjZd/0gJKsAzsfmR4c027ZARDsNVkTrXGFS5iHJUFVJlTdZoIgbGN5B0EDvTfg3w/Aa61s3JYmTKmZ3yOAe8ye1MsOyHxKSSTESxMjeE5ddttdq4mryZFP9LfodrFmjBL2fDrkp8O4IbbZmNp2G2cEqPRdj6macX+KYhFlmw8nRRFzMx6Ku5PpXvyvDmd1tr1kFvQbrPbU9qjw3jkWEInRrja3D6s05PQydfKOWvTLOv6nHwXZizTU3d2/iHCPiG5cuqlxQsnKwgBlYoXGzsCNCI32rUUr4XwW3Z8QUF/vdJ3gmTJgSSZMDkAA0ro41JLlmZntFFFMICiiigArw1xeuhQWYwBqSaTYrj4IPywICls7eXKNyqjVo03jcVWUlFWwGtxgoliABuSQAPeqN/iigSqsw6w0fgCT9I70uFhrhDMxJmZaCR+wnlX13qPiPEApW2RmLyAEIlwPMBzEDuPWsmbUTXGNFYKL7FfEfiW98xrZBVdSPskgCesiYOsnbar/APS7Ysg3MtoOVAQBgcxI5wCx1A0A3qjw3BpeBuIoAkZdf0gIkFGBEI6n7Wp1OtRnGZrVzDXouMqZkL7XkQz4p+2CMrDvPOs1Tm05PoZKUVwhzdfS5bshFyESCCBmMPAjUaEeLqe1S3Hys1xdWj9Ko1+YBHjA/wDMUbjmPasmli/hroZHDI6+KZZUCkwHYkGFBgPM8iDpDrhwZWe4zAtcy+Scq5VgRJ1JnU+nSmylKHMRSafDHlxUvJlaGtuuuuhB1BB5dQaxHGeFNhXAOqN5Hjfs3Rh+O46DX4S4Lbcvluf/AE2P/sY/Rj3EJf8AqLcJFhN1LEkDtlAPtmrbjyLJHch+klLHk2ryIBiI05VPgV8xO5M+ggAflS0iB1786Y8MtyGI30/L/emRg5OkdvJqI4UpTfF19yvYwsHNHmYq47FyQfafoTVrCcJyibDeE81YiO2gIYDaGGlXLWGJBI2n3HtXgBtTOZC33dyZGsERPKYrLqMGRq8ffx6LZHjlxFq18SzhcJcw4znEZZOiBQ+bT7IaNfQAac6rtduMxZ7rljpvlgdBlAgc9OdDXGY5m9h0H867CEmBzq+GElH3uyMeninunyzvhtlQw2VQZJ/H6mnCY0XvD5XVs1o/cIBiSNwRIPYmkWKxQQm2NgPFzJO4A6kATHcV3gQxcQp7aa/Tl704jLhjlTcvoP8AF8JXHBbjO6mCpTSEZSQw01mQRM6wKx9+x+lZFYuA2RCZ1AJHMn7Wb2ArTYvGXcOl1lU5iuoP2TAUXPYRm7AHkZy1m8VaLQzOqk/siPMT1iY9+wPO13SjFcsx6WLx7py8dfXyXOK30ZvlhAWkJmfQSQIgDsef0pTjeEJaIDFgeqTl+m4r0FmLtcIIbKQ066KBrHMQNanfGZhlu+YaLcjRpgQ4Gx0EnbTlWLGorhF82DNCCnH6/wA9Cj/QFYyl09IOVh+EH8a5/oDW/GMoIE5lJVvqBXl5NSrDXbaJk6x+tv6VFevnM87GQNYBjSIjU6fnTJbovhisGeU3T9TRfDuMe+pF53NtXWczk7htCZMiQo/ePOIc463bsZ2UEqxAcHMxB1KyNyNGQDllTUa0n+EMILmHvj72nuFzD8Yp7hbgcI7eW4uS5HIg5c3s4Uz+uTXQhwl4sy5+Mkl6MW3bd6/5M6iYltGjs2oX0UR3M17Ye9hzLhk5B7QGv7VnVW9Rr2p+cWtrwlDn2IQASe0xM76TvVC/ibt4FQqovOPGY7mDl91HrWuMIY1x/syrLJ8SXBds8fZUD3DbKfezfLb0Ft9z2kU8weKS6i3LbBkYSpHMGsHi8OASylmuwPESNpA8xDSBroD7U5+AnOS6DtnB08ssgLR2J8X73erUmrQKXNGqoooqpcKKKKAKPGMN820yAwTBU8sykMJ7SBPasVhv/LjJJJSd0cea2e2/sTHKt04rKfEeF8XzF0VoDn7rDyXPyU+3IUrNiU4NeRPtKlZRt41h4GAybBTroIBU89Dp02pbhuK/0R8kFrMk5QCxsAyZXT+z5RuOWm1nGeNc+zKYccg0QG9DsexFUQxLEzAywVjmD1/CsGOXhlMlwfHTGj4jLdF7Dwy3dLqggA6aXAdgREHqD2qtjbiMrZ/0pW9m8AKlNI9T4ZmPMJpFi5ClJXIpBXQqRzEEaE+wpdexVwmS+ZwsTtp6fX6mnKPmwi3I0NrHgZgzKAEIQLpbcNscusEREQeZkzVZOJ27elv50QBAByA6mQp2n0A7VmnxYI8oHKZ19zXdrQyvh07/AJH86lw9RsUmzU8P+IgLkMsSDm0PiG2VhEnTYmdtxV74ux6v8jKSYt7nfxsIJ9Mv4VhziN0gE7knb1nrV21dLJbDNmKyvPaSRI9zVsEVFujXgf8AyIvC+OdNOH422lsszAa7czoOVZfE34eOZE6df+1S4WyHkmT2rq4dsEpeTNr8uTM3ir3bHNz4kfMfkpoeokz1gfxqNb1/zudepiqL3ja2XUjQ9PbrTDh+Ge8sv9T+ECmKN+DL7dwqpO+j3DXsRc20XbkJrT2CLNqfM+yzuzH+ZNUkt5BOkAcx071d4Ehu37Zf7ILAcvCND/iZSPSelZ8r6VUdnA4rHOe9y4+Iks2yGYvmFwMQ4MaNOo9OnaKv4aWYKAxPRdT+JA9zpV74swOW+rpCi4pztyHy9ZjmxDf5az9jFX2uG3Yw7G3l1iTdc8meNFXfwk7fSsM8jUtsUbY62PsVXZqkdV0zqG97rz0MEIPSTUGJw9pGy2woV4JUrlIeCVledtoMbgFY7Dng9oEBuo6bdv4U541wYYiwAAPmp4rR7jXKT0MR9DypTbypoxZ4VVvsxr8KbIMjfuNEZRpAcTHbNroRIqriMNeQKHRJaZ8fhgROsQBrGv8AvWg4ZwJ3ti5dvBLbgHKSHJ6AlxAYbR4qcWruGTyo1xk+0/I6RBeADqNgB6Vlhpm+clIY9bkxe7CV/QwHybr3TtFrzhsoYSBl8szAMctudKcWZdt9CQddOWkR686+vYzBJiV+ZaIDkZZIIn9S4N/4j8D8qxeFa2zo6FHDagjlrqG5g771OXFKE78eCunmpzXzs2fwIsYfN1vR7fLFWcAgHzrTfZYsP2SYcj0kH9wVx8G6YMGNrrn6J/vV7Hp8q+Lg1AY5h1Vozev9osDtW6v+OJlzf1pfMYWbxyfMiXQEOBuyjeBzI3HX3pRi+NAgm1bLgDeGuD2UQp9mMUzFt7eb5ZUgQwBIGZek91lZ6ovWldi/Z+Y3yA2viJykAFjJQGADvOk7npT4N1z2Vhi3yon4dgxiUkX1yHdbWm/JhAj0YGtDgcElpQiCAPqe5PM1kOIthvO9wWLo2e2SLh9ba6t9K4+HPiu4byWb3iRyQlxhlZumnMEwNYOoocvDHS0jSco+P59Td0V4K9qTMFFFFAFa+dDSzEAFSp1BBBHWRTa6lKcQkGpMeZNMyN1TaeG1AEGftp19V5+s1UxWGKmdSp59RyPryPtWi4lZDiNiPKeh/lyPrSAA/wBmdxJSfoyE/T/KeVYdVif9RfX/ANLYpqS2S+gp40FgggEAAqzE5tT9kbaEQdJ3pF9gmRJb33I/hWvEFCpGaYIJ3AkGfXTKRWSxGCZS4USUJ1PTcQPQil4Zpqn4GLh0inZtqG1/5tGtT37iqQN9JOo+mlRMo3671NgLS6ydJ16kfyrVlhXvE45XwUWuZiIjfkOW3vW0wfw7efD2mt2mcMslhl0Odv1pMQO9ZhkV2GXyAiTO2uuXrX2H4dLrhnt24m3cOUAzKvFwQW/bP0q2Nr0HY5OEtx85vcOup/aWriEfeRh9DEGobdwCBNfRuN3ntMkZl+ZLENdygMCJUFQes0vxvHU1e5hsxAK+H5VwSCDOoUkx+E86l5YxlTfJpWptO42Z/B2ywBI0/aApxh7GYRplHKp7HGcBcWThgPeyhO2w+YP+CrKWcI6lls3gOqOGj2Fwj8KbLU17rdFcC0sZb1Dn53+xGy2l3gnoNfw/nVr4W8d+43RBHozH/wCFQWeE2Cf7TEif1VOmmpIQ6ajXvTfA2ktAi3iVE/eFuSYAk+XWAPpVVK/I3PqMbxuME7fYyxVlCA1wLCeKWiF0ImTtoTSe/wARKgixbFtJ85SMx/VXSPVum3OohxMZ2F1hcdGhEtjwkEFleMx8UAyWMCNN9aPFMVeu6NlVPuKHLHvniD6eGO9LyZoY+XyYYQTdXXzK+Fx6reYZgVd9Y2R25fssZ9GPfTZ8PeVr59cwRPhAkt4YGy/vDnoD2g++64HZZU8TZjAk7An0peOSlLdE0Oe6LXddCXEI6XiAuZUd4AIGlxQ433Eu30GlRWbiW/Hc1yZp5A3GIJInp4teWaOwt/FFz5dxGlgG1JEfZhTIIIMgr08tZjiuILMiKNjJB1iGmWjmzHNA+7WdafJPN7z91c/z5GbJmjCNLse4XjF0vnVAJ0gyA8ctATp94xHQir3GuD2scgYHJdTQEjUTrkden/cUuxhSwoUEvdKqMncjYxrEz+WpgVZu32tEPqbsAQpGTL91gSJHTKJG/OC5zUeMlbfHqXwuSa23Z7grKYbCEXGyBc6sPtAu0DbmRERvNVOLcXzAG4RZQGd/GdCurbDfYcwNac8TwAxdkOsJeCyhYTlYjZh7nXlMisj/AFXatHNiC1+/zQ65fUN4VHqGncVoVbUl0acWy3Kat+h7a4sbhy4ay947ZjIQfvNsB007VatcFxN0Zr+IW2nMIcoHq2pI91pTj/iE+UZAeSqfmMPr4F9gK5m/fy/Ndgo2WZJ77ZVPoJq6TfxGzlLzUV92XnTB4fRJvXDtCyp7yfzUmo8NbbFYmyb0WUtt4QSS2aQ2XMwkbLvA8Q3kVFbvW7XkC5pylidjlmGY1Pw/Ei8GDqTHhbSM0TqOWdde2pGxFWWP1EyzL/rd+r7+3g+lCuqzPBuLG3lS84e2+lm/OjR9h+jDbXpB1301VZmCiiigDi7tVDFppNMWFU8RcCzIJ0nQH89qkRljZm8ZcgxB+hjaaznEMQhYDOoadNdQRsY6DY9ielN+PlTIgrnWCSVkAzoVLb+gr5pxHCFX8A1155iBtsm1QZYR942S3tZ2zNBHRxoVPZhr6iedUOJ4ctD2vN9Mw/gR/Oo+C3nvjJkYuABcEEDL9i7mOgIiNd4B5Vs+FcDX7UM8SCwItk84X7XvpOoG9Y46WSm66NPvPnyYTCfDt1xnYBEJ3J0Y9Fjza9Pwq3j/AIaVQB5T1ZQR+B0Hua+ptZCGQmZo8RnxAbQojbfQRUWM4alxGKqCSBBMiI7VtSSVF1Dk+JYnhz2jDW9J0ZfKemu9fUP+nuKBBSdraf5Wdf8ASbdLWwaq9y0efhK6FAT+tymfKfpVn4PwjWcQo5ZSv11E/wDpiqy4ovCDTZpvibCB7MxJRgwHXkQe0H8KzeEy+Vw2aP7M6jWR4Y1I3327VuLlsMCDsRB96wT8RNvOHEuugAkyRoVnWBOuvU1zde3CpJWasGF5bSJW4FaYybUTr4bkN76R7gmqPEsCtiDalLk6MpkkQCDmgZxE+EyNKq38aAwDeK62rdFH8Ow/nTfFB8lsQcoBZgPMOQMejHSs+HUZN8VPojVaOGPG5RfJet8SXJmYiN4AhnO+WOgMmJ3PaouGL+kFy7qzAB/EfDOugB8MTEdB3NZjBYG67eKULHJmbuZOXmZPt1505xWAewBckEZgCNzqCoPKF200Ewa6aw4oyaUrb69K9DnSy5JJOuP5yOOK4A5VYBvmJqCATm6iRvPft3pe19mWcwCx4jBU+m+/bT1FNTisXbSBZQhFmc4Mga+EAyT7VjeKcRe/4lWC52GwJ08IG866mOsb0mOj917Xx38v8GieZcWuS1juLfJEWgHaJUtogmBJ+pEDprvWk+E8ZGEw8mSWZGIiNPmEb8tBt2rF43AWMOs3C9xx5jMLJHlHXr/KoP6/tCyEVmVTdk2lZwcvy+bA7Fjy10OtThyY1H3L+w32ea0pmq+ICcYFtI8/LCs1wjQll5RuTIaOVIcNg3w17xhmH2bgQusDUEbldSZB/wC8vB+MZgEsrbUaaAGIM77QdDyq/esXy8qftaEas41OVYII6QdNPesv5/NvcGlXhefmPloISSbdMhwjMrMWBUl2ILA52DZTOU7QcyiRrm20rR4PD5iWdZkRrqff3n8KOG8FIytcEMdYku85ftEeEEd5Hem39FRBLEZdNWOh9VPhHsKt+UyZsm+fBTdDHDZD7lDD4gKSbYkAbDymORbyr6k6VH8S8BXGWs9shbsSraFWgHwPG41Oo23He62JBkWrbP1L5lQR0kfksHrVfFXQQQ945yIVLUkAnnkTxkDu0acq6cIbFSEJtPs+c4Dh6A5mEZdCCdAec6xpt61JjOJa5U9CdQ2uwA78j3+kGMR7BNsZWkkhgCAPGQcyMJkFZ11mNYNTYa7btqCVBKyQToFzGYA1gVs7RPLJMPgHZszmFA2iC4GxfXca96ZWD83RZyTBKzLfqqB112/ASapWxcvkDVUMwoEM8HWSdlGkk7T10OpwWBKgKogDTQQdR5Vnyg7nmee2Wlzkooq5eDrhXDQ162HHhVWdbehtqQbYBJ2Z9Z00WABqCTrhWV49ZNqytxLotvaJg6QQQAU28R8I0IMxy5N/h/G3L1kPcTIT/mEeYDlSe+SRnRRRQAVSx9zQ9ucmrNxqxHH8DibjtlML0D/y5nc+tAnLOlQg4vwF7rtca7M6kkQI9OQqX4T+G3vCSpS0D5zu/wCwpH+YkjsakwXCb63Ua4GZCDABzCepGVp7CORrUtjXAMtfU8iBbgf4rYo6F4oXyyWzwYWwBbQBTJfNJaeRnNqfU6QIiKntLEKwzzpDzm9s8D6fjS61xQkkDFmRye2n5wPzphguMhnFm7kJYeBxGS51GWTlPYnWp3GnbQK5t6qfCSQUaM6E6RbOoOo8nOa6xeMhczZgkgMqwHPKW2yjsNdRttVnFKLUEwUJyksdUDGNDBkExp1jltWGDNxVN3QIZB+2wBOUNI0ERpv6UWAu4vYRWVAM4gnKANBplDGdNZIbf1qvw28VckkSoDQOSq4B1O+jHXSpMbcNyRbGVJ83Lpp1PelnC7IS+FbZg6E9mUnf1WpirKylR9CFfIf+oXEHsYx1TQEK3I+Ya7+hr6tw67mtITvlE+o0P4g1nfif4QGLvC7mCnIE1BOzMeR28VIzQ3Kqsfhm4ytOj5Twzijq5dlkk65jv3/Ll0rd4fjwZATlII8wMEfwppY+AbSqy59GESF1+pJown/T7C22zOzv+2VCjvAA19awz0Tm76Nf5qG2pKynaxqlwzZtjBBBiRHPb1rvEY9QCMxJg7N/KKd28Dgk5oevjLHTrqaqcVxeBW0xCWiSIEWpJPrlqI/h87veLebDf6BnhbxKL59VH2V3yjmaQ2M7hHFu2MyAm4R4tQOQXWe5+tPcKF/RjLtA1Q6Qh58tqWcP41h1toj5kAUAsGAGgjQI+b8Kt7CWaFXVMVGag+rMl8Q/D167AlYVifNE5o3kTIjbuaQt8GXRBbJB/XknsBEk9q+p30w98obd8GAcwVwzFTpOpJBBjXeuuIcVwmC1IVWIA0AzQNBLHXltqe1Wx6bLHhyVfIvLUKTuuRD8L/CNxNSPlrznVjy25e8R0Na43LGGEEhSdeZY+25A+grD8R+OrlyRYUge6j6+c+wX1rP3Ld+6SXcgEyQNAfXmx7nWmJ4MTvz+42On1Gfxx+x9A4h8VIuzLbHViGc91UGPfX0pH/8AlCM65BneYFy4CxE9CBlX0A9qQWOEqusyfr+dXf6IFXORsQdd9+VLnr0v0o0r8L2xucjvjnxR8qFvLeuMRI0QJpH2TKTqNco3qvgfixmIUYa2CNQ1267eIHQRsNtNhttVv45tZlV9DME6SIZSp/ED6VkjZKAROUmBMzPQ1u0mT20N0vU5eaChOvhY2x2Nu3rrs4UNoMqpkA6yNST660z4XwlrjDQEdOn7Uflv6DWl3DHRmW3cJA5OM+cLI8Ay8520684racOQXPDbQiyvJftE/eI0jnAMcyTWqU1FUJlKV1Ev8JwltJy6k7sY2HTkFH0HKTJMPEviFLeiho2U5SBcP3UbYbiSdTOgpXx/jtq3CKS3IokZT2P3j6bcutRcbxQuraKWyEUZkKwSGQkMp6yCwBgb96xZpuEk59MthipJqPf9xzwvh/zri3cVcR3H9nZUgpbHpOp/5rAjUisZ+gQ22S6zliuXIAQMzKASdtJ233rZrTFJPoFflHtFFFSSJeLcSKGFjTcnvSO9xi4NAU+lay5iEG5/A1Bdv228IgsdBofzjpUozzhb7MvhsPdvkXDiPl6EKqeExO5IaT6VbujFLtdzfvQfoRFc4rhTE7qvvp+YpdieCPqc6x+qQfw1NFIvDLPGqSVfFBieOPmK3lzgfethgPdagxPyr4DBTacRDqSyQTsY1T6CCBrTX5tgqAGuQojyRt6ifpVHFC0wbKXDlSqMQwIZhAOYGdD61Fc2X/MRf6or6D/4f4t823F8RctR4mHmBlVYHmTBGnPbcVdxOJVhNyVtztBPvcI0Qdj79Kxyri0a3ba3cOXylMrJtq2ZiIPZupiu8FxFluEXWdgNw0+GP/5ry/WSe4NS6qxji23t5Ni6AQTD24GXQQPQjSIj6Uo43w/Jlug+FWU+gkTP4/WruHvBBnSGtNuAQRrznb3Gh5xqaYMA9shQHVpBB6EQRrsexqsZp9FHEV4BsQlsqQigM0MdZBcmT4lA371ycbP/AOxmPS0M56bW1J/Go3wJV/loltm1ZXuhrh1JIBJPhIBj0FQ8Zxf9Htj515jcI8Nq2Qon9wAxUSjJ+SYvwkT3V01W8QftXLvy19wzFh/hpddx+GTX5mGX+7R77dfMB/CsXicUniZ5uNHYx2kz0/771HcvZ2iHAjmN9e38aFjj6lcmZRdLk1974uw6eU33J0nJbtg897moFIuI8TOIdR8m7DsAPHIyzGaBpl1mrPBvhgA/PxRAtg+C3vmYfePQfd2ka11xCxLG4Yyk6LpoOQ702EFTb4ihOXUbO+2b67bOddNMxMxpGU883ccq+RniV8Qlkjp5BM+pJpyLrgEI9xFOkKzD10Bio8RhzYCXLgJnYaAmI3PJddT7bmkrJDc0ufkNipygp9L4inBYvFGGf9LKggk5MjcipGsQeVWsHwxnIL5rtwjxNqxJ9d6ffDFt7uRcttVYuAwUFj8sA6FgQF1HKn93gU+d2YdIhfoWVP8ALWV4smRcvg60NRgwv3I2zJLhMhykKp6EqD9DrVixhCxjK5/Ztvr6EgCtBdFqwGIy6CSFcDQCfKgQT71PbxV9VLhAEAzeJlA155VzGNZ842o/IRfbCX4vPpJIVjAm2pZreWOdx0X8Fzmo8PilfbI4DDS2mcyBO5dWO4Oi1Y+I+MYXIRnR3DAmAznRgGIGsaTVPh3xKLRuJaTPmIYTKjy5YgKSfKOXOrRwYMbFPJnyxbsV/EV++r/IuBSGk2SARzLrOp1kQQdpry3hLQWMQzFmXSAYXoUiRXOLxt29eF5gJUZVBUhEg7hSczHuYGg0q1h2W6bVq4MoHhDbk9BO1NxR23t4Rz9ZNScafKXP+DOm4lu+MwNxRMZQfGJU9o0DA9D2rQ2cZi8cSlkBbY0yocttR+s+mY9lpzivgsRtnE7ZlB/FYHSnVjAf0O0fkywmSCs/TKKffNlVJtW0ZzhvwjiLbhyVJiCTlJAP3fu+0VUusbbvKkzPhySGdRAkD7w3J+7rvWlHxDc+5/kb+ddYW0t+4WuEgkaAAAflM+9LyY1kVSLQyuLuLEa4W7iWl3FvxDLbjkCCBmBhdgI13PatZwfAPaYliCCOpOoP/epF4Sg6/WriBgf1Y95qYQjBVEG5SdyJaKKKsWKd/BZiTMe1L7ZFu4zeaPCOUaAk79wPY08qN7SncA+1TZRw9Bf/AFjzyfjXdrEm6GWCBEEjvV35K9B9K6VQNhRwQoy8sUHgy9/wqniuEi2VYakHNGpmPQdSK0tclRRbD2cTLYvGX2+yFXpJE+4k/lS7VjD2518yqQw7hgWcn3jrW5+UOg+leCyvQfSi0QoSTtMx5wl/Ck3LfiQ6tpof7y2Nj+uvuKu8O4qhlkOSPMja5fWPNb6MPLz00Gly0qx/w/ZusGK5XGzrofcbN7g1DXNj9yl+rsXcb+J1teBFm+32RDRA80g6jXSY7xWPt3LnzDceGuNME65fTvrv9Ir6Pa4NaUeRSdiSBJj05V3/AFTZ3+Wv0FAvLbW2HX9zKYT4PtOoJL+JQTqANRryphZ+FLK/ePq1NV4TG1xwOQB2HSpV4YOb3D+9QZ1ifoKbGMZLjrmyjMdGBZCTqToQVJmTEjsKlx+CtXQDetldNLloll19BI91jvTpMMoEQD3IBNSBYoaTVDlF1UjIcM4NatvIuLfnyBYkdyAY008RgdpirGN+HheVbhALGCewI0C9AJ/M860bYZTy+mn5V4mFQAALoBAqIRUOkS42qMEoxOFusEVoBbJ5GBV8hnVpGq1MeIYxjJUT6Wvzg1u0tADQCustUeNer+45ZJJdL7GQw/CcRiEJuX8oOhALHTnIGWrbcSt2bXybrAsqZHJgA6ZZjoRB960ZQHlUb4VCZKKT1IE/WmQSiUm3L/VGAw/DbbqGRGI2PmykjcgbQd6u2cNdQQgK9gIH4CtsiAbAD0rqikukUlGUu2Z/h+ARkBe1azDSWkE99qsf1dbGaLdjxbzJGnblTS5aDbgH1r1LYGwAoBRozeNwGIBAt3SF0IyhydOUltRXv9CxZH9p/lP8XrTUUBsEycLdgPmMkxr+j/8AtVyxgysSykDkEC/Qg6VcooLUUP6t1/tHjpNXbSBRAruigFFIKKKKCQooooAKKKKACiiigAooooAKKKKACiiigAooooAKKKKACiiigAooooAKKKKACiiigAooooAKKKKACiiigAooooAKK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SEhUUExQWFhUXGB4aFxgXGBcaGBgcGBcYGB4bGhYcHyggGxwmIBgYITEiJSorLi4uGB8zODMsNygtLisBCgoKDg0OGxAQGywlICQsNCwsNzAsLCwsLDQ0LCwsLCwsLCwsLCwsLCwsLCwsLCwsLCwsLCwsLCwsLCwsLCwsLP/AABEIAMQBAgMBIgACEQEDEQH/xAAbAAACAwEBAQAAAAAAAAAAAAAABQMEBgIBB//EAEUQAAIBAgQEBAMEBgkCBgMAAAECEQADBBIhMQVBUWEiMnGBBhORQlKhsSNicoLB0RQVM3OSorLh8AfxJFOTwtLiFkRj/8QAGQEAAgMBAAAAAAAAAAAAAAAAAAMBAgQF/8QAMBEAAgIBBAEBBgUEAwAAAAAAAAECEQMEEiExQVETImFxgZEFFDKh8DOx4fEjQtH/2gAMAwEAAhEDEQA/APuNFFFABRRRQAUUUUAFFFFABRRRQAV5NeOwAkmAOtVHm4CfEFA0AOVmP4QPXrrFQBdopNaxbg2z+kCtuLgTQHTddmBKzPKa7v8AHrSPlaVPcR9J837smqyyRj2TTG1eTS67xVFI8QIMbHYE5Z7idD0rjD8VlVEeMlgR0yMVLekjQd+xpT1ONOmydrGtFUV4lb2zSZjwgkA9yNB71bS4DsZpkckZcJkUd0UUUwg5dgBJIA71HcxSLu6iN5YCq3H1nDXuyMfoJ/hSJcXcTVT9dR6df+bVKQrJlUGrHj8Xt/YJuHkLYLyemYeEH1IrzhXFBeUEgKxnwz05agHMOY3B+tIb/HbZMXlNpvvjxWjr9ogSP3hAouWnuDPbPzO6kEnXQyD4gOoJP7FUnuXKLxnGXTNdRSNOJPYyDERlbQPzBiYbQSBB1iQBJEAmnaMCJGoOxFRCakuC7VHte15RVyD2iiigAooooAKKKKACiiigAooooAKKKKACiiigAooriZoA4uqDE7Az6xtSzEcSRxdtq+VkiSdACfKfqIr3j19woW3mzHkkZjpsM2nvWC42otKyu5D5wSlvUKIiLt06Fjq0aRmnUwazzyU7HwxqrbGmJ4t/SLcMs5lU6FlKuUAY6brrt61LhmZmCsp10zEZxr9l/vqeTbjQHrWdwDvpkVUnWSCT66idJ6Ed61fDiwWEa9cPPKFRB7wo/GuRmyuUuR9KK4O8P8OS8owFuNUBJAkEGJ1UbCO56VdGCVB4hJIBfcLzgHm0ksYEyT6VPhcK5JLFlMaEPm/AyBV24PDlJkwddu3tvTGotbmuRDk+hUqDMCLVx+5yhV9FZlI+lXL+NKaZLhH6otx+LA1V4dYR5yjKwhgykgwZHijRiCrA7g6dam4tYMSp8YEgKQrGOknK3o3XcUtb4xuK/n3Dt0xxYuZlDCYInUQdeo5GpKz/AMM8V+bKto676EAjrB1U8ip2PUEE6Cuxp8vtIKQqUdrorcTWbNwdUYfVTWWsLnNudiJ3/V0rYOsiOtYnBXwiWiSfJEdfCN/zq2eTWKTj3RnyJOcd3ViPj2POGu5Lg8J1VhO089N/QGu8DdKkOPmWSxEMoIzTtJ2M/rivfit1vZWy7CNeRmdKZ464GskryCtHSCOW4rJg1c/dUub7FZMMLk4cUXOHw/6W9dd32QRtmEwAv4kATFaHgA/8NY/uk/0is7wEzv8AeH4o435eWtJwQf8Ah7P92n+kVvaqTrodiluimXqKKKkaFFFFABRRRQAUUUUAFFFFABRRRQAUUUUAFBoqlxDEEZba6PcMA/dUCWb2ED1YUATZ8xgbDc9T0H8fpXt64FFRqwQBV2A0pfirpdhbXdt+w5k0qc/CGRhfL6JeHAszXCNNl/j/AC+tYD4xxhNz9JHzSQVtrqtgGDqPt32030A9p+nLZyplXSBA5+5618d+KbPy8SwIJaAzDXMS24mdSToWH6+wil5ltx0WUt07LfCrhAJzCSJZ21AHUn7XpoPTQHW8Bt5oYzpsz7+uTQL9PpWTwLAKubQKQSRzYjRVHbl/OtLgcZCjMN9kG5PT/mgrhzfvGuriaUXdo1kwv8/TvXnzJLDtqfrAH0NV8PfK6tBc9OQGoUf81Nd4a6GLKrTECfYHX605cw49TK1yXMHbUKAusacp5/71R4ngQ4IkgdJ5xIZDybtsdalx2IW34gQrHrseXij8+VLcRxb5kxAUoSJ3DK0FT/P315OzTgobX2uCIRbdlHgV/Jf/AEhh/IWG1wASAw6xqDvow5EHaA1ieFKt66AdPCfWVZWAPdZPqHFbYU78MlJwafXgnPW4DWFZPDAA8Nxhr+q7pW6NYXHuBdvoeVxtP2wrn/Wa6M47ouPqYc7pKXoxPxoZIUnWNen151Qs3mUZRsy+L6b1LxrO5zjxbKQJJUgfkd571ZwmtlZUSSFUxBK6MfbQ1zMMXaT7sXkrlrodfDhktrHiTn3uDbnvWu4R/YWv7tf9IrG/DbhWcGB5NT/eFf4/jWy4Sf0Nv9kflXUdb36/7L6W/ZouUUUVJoPK9oooAKKKKACiiigAooooAKKKKACiiigApRx8FQt0fZ8J9LjKJHuFpvUWKsB0ZG2YEH3qslaotF00zP4fElhU2KwrfLZrRIvLLKR9qAfAZ0ggnfYwaT52tsUbRlMH+fod/emuCxwjUxG57daxwlTpnQzY7juj0SfDPEXdAt4yxZsp5kAgwe4kD6VkfirALdxTvmyt9lW8r/KlSA/2W0mOhO+sXviZmT5apKsgNzTTV2Jj1gRS3iPFRcRpIzPqk6Rc5H0JAkciTupFPkm4CYYWnva4fQnwlwK2upXRVkeHuzbBjud94E03wmMzEEHQeZ439OonTqTWeuYK5kzNlVc0BTBBMmRlU+Izy585phhcWR4VEvyGhymN3j7XRRt+XJy4vQcrTpmle8y23czMQo6NlLD/AAgZj3NR8Gx5ULGnmH+FbSj+NS4bCObJVyScrATyzbz3J/IDlSTB4jKrFwV8WY9VDDIT+6df3Kl49kEiXHjlGixt1sRbBUeIMYHIiNVPbT6xSjCzESYkZZ3hgVM9wCwP7Ipp8Ns4ulWXwkyY+yxjxAc0YQZ5EnvCz4owr28UUtAjOpYRGgu6NodNCjN6tVHpnOCl8Simk9iG/wAKJ8y8t3Y5CIGxICakdYeP3a2dZr4Xw0OzC2LagFSAZDMSDJPNgBqf1gORh9jcMt1CjFgDvlYqfqDNdfS4vZ40jHldyFfGviezh5BOe59xSJH7R2X3+lYE8W+dcutcyIzuCBrljIq6E7nw0xxXw+E3YNqwOeU8rEaOPBy2IWqd/gSgScwXqfJ/jgr+Nb44oyXZhzSTVSTO7SZTmByntsR0IO/8JqLEYgzqxJPWIUdgB/w+lRNwq8P7JyARAymR7DVfeKlt8ExOdSyZj/duJ06qSJHtrFVenUZbvJkTbVJ2h58MJmc6boD0OlwdKZ8H4tcSzbzIrqEXVDlaMo+y2h9cw9KocKweIsHO1pVUIRL3FVV8QOukjb/cVCnE0toqJ+mKiCRCW5/bI1/dB9ao3ig3ObNWHHqJJQxrk1CcdtfaDppPiQwB1LLIA96vYTGJdE23Vx1VgR+FfNsVxbOQLz+EzCKCE01jKDmdv2jpvPKn/wACW7me/cKFbThBbnnlnbkd9xp3NZYamOSdQXB056TJiheTs2NFeTRWgzntFeV7QAUUUUAFFFFABRXhauM9BDaRJXk1EWqC9i1Wdyw+yolvccvUwKhtIjcWmevA9Ib/ABFi2UZc+4tlvGw1kaeFTG0kzEelzC4sOAymQfqI3BG4IOhFQpJ9MpKUl2jPfHuJWy6PB2hzygmAfYz7VX4XiVZ5nwqdehI1j0G59h1rv/qBhfmqgaQjDKxAmNZidhM6E96z+Eug6LpbAhR1H8vXesGZSlNxjw/X0OxpXvxqPgZ8RxBuOzddRP8AzSs5bw5IddCAYIPaf/bl+lOz+dUUt+K73I/0gfwrbFUqR1HjVKPgscEtW7yujoCVMrIkwTqPZpP71Rti7WEbUKgmFzaBtJIDiY9CKX4a+1oNdQS1tycv3lJOZfcA+8dK0+Ga1fRbiwynUSASOxHIismRVJvwZeevIwwGO+Ys5WXT7Q39P96r4rDWLc3LrQsFWnUEMS23Yk+xM1Jh8QEuD5gbIRuAWg9wJP4U4fAh3JiEOig6FpXXQ6gaxrURhuVmfLKMXtYk+FuJ22dLdoG6BKrdI1AGoUsJBiecHtrNaS7w4X7vzCxCgZQF0LROrNvEzERvNKsVi7OEHyMOi/MiDkAC2xqdSNJ10Ua666U44TjSQqXFyPl0A1VgNJU9uY3HprWyGNJGGalW8YWrYQBVAAGwGgFLPiPGPatfo3tI5MA3GiN/KIMnalXHMXi0uBTkFppCFGYMSBMMcpIMSRBA0NZzi95rYU/aZjswLEKNSWaNiV5zSs+aUOot/HwTgxLI63cjHA8VvW7AFy2zNmYszlDmknUayNNgBy5VNw7FW7rQgyXCCdGZGaPXU+7+1ZL+vXzCWMjQZpVxziefupq9/W1u4sXQVndlQMffKyyfVT6Vkx6zLFe8rG5tHJttfsbVOBEiWgnfbI3uybn1mosTg79pSbd11651DjToViPcGkuD4nZUr8nEhViCrOyNPKFci3606GMvXEKhiQVMnKG07PbIUH61vxaverao5+TS7X8THYjjZd/0gJKsAzsfmR4c027ZARDsNVkTrXGFS5iHJUFVJlTdZoIgbGN5B0EDvTfg3w/Aa61s3JYmTKmZ3yOAe8ye1MsOyHxKSSTESxMjeE5ddttdq4mryZFP9LfodrFmjBL2fDrkp8O4IbbZmNp2G2cEqPRdj6macX+KYhFlmw8nRRFzMx6Ku5PpXvyvDmd1tr1kFvQbrPbU9qjw3jkWEInRrja3D6s05PQydfKOWvTLOv6nHwXZizTU3d2/iHCPiG5cuqlxQsnKwgBlYoXGzsCNCI32rUUr4XwW3Z8QUF/vdJ3gmTJgSSZMDkAA0ro41JLlmZntFFFMICiiigArw1xeuhQWYwBqSaTYrj4IPywICls7eXKNyqjVo03jcVWUlFWwGtxgoliABuSQAPeqN/iigSqsw6w0fgCT9I70uFhrhDMxJmZaCR+wnlX13qPiPEApW2RmLyAEIlwPMBzEDuPWsmbUTXGNFYKL7FfEfiW98xrZBVdSPskgCesiYOsnbar/APS7Ysg3MtoOVAQBgcxI5wCx1A0A3qjw3BpeBuIoAkZdf0gIkFGBEI6n7Wp1OtRnGZrVzDXouMqZkL7XkQz4p+2CMrDvPOs1Tm05PoZKUVwhzdfS5bshFyESCCBmMPAjUaEeLqe1S3Hys1xdWj9Ko1+YBHjA/wDMUbjmPasmli/hroZHDI6+KZZUCkwHYkGFBgPM8iDpDrhwZWe4zAtcy+Scq5VgRJ1JnU+nSmylKHMRSafDHlxUvJlaGtuuuuhB1BB5dQaxHGeFNhXAOqN5Hjfs3Rh+O46DX4S4Lbcvluf/AE2P/sY/Rj3EJf8AqLcJFhN1LEkDtlAPtmrbjyLJHch+klLHk2ryIBiI05VPgV8xO5M+ggAflS0iB1786Y8MtyGI30/L/emRg5OkdvJqI4UpTfF19yvYwsHNHmYq47FyQfafoTVrCcJyibDeE81YiO2gIYDaGGlXLWGJBI2n3HtXgBtTOZC33dyZGsERPKYrLqMGRq8ffx6LZHjlxFq18SzhcJcw4znEZZOiBQ+bT7IaNfQAac6rtduMxZ7rljpvlgdBlAgc9OdDXGY5m9h0H867CEmBzq+GElH3uyMeninunyzvhtlQw2VQZJ/H6mnCY0XvD5XVs1o/cIBiSNwRIPYmkWKxQQm2NgPFzJO4A6kATHcV3gQxcQp7aa/Tl704jLhjlTcvoP8AF8JXHBbjO6mCpTSEZSQw01mQRM6wKx9+x+lZFYuA2RCZ1AJHMn7Wb2ArTYvGXcOl1lU5iuoP2TAUXPYRm7AHkZy1m8VaLQzOqk/siPMT1iY9+wPO13SjFcsx6WLx7py8dfXyXOK30ZvlhAWkJmfQSQIgDsef0pTjeEJaIDFgeqTl+m4r0FmLtcIIbKQ066KBrHMQNanfGZhlu+YaLcjRpgQ4Gx0EnbTlWLGorhF82DNCCnH6/wA9Cj/QFYyl09IOVh+EH8a5/oDW/GMoIE5lJVvqBXl5NSrDXbaJk6x+tv6VFevnM87GQNYBjSIjU6fnTJbovhisGeU3T9TRfDuMe+pF53NtXWczk7htCZMiQo/ePOIc463bsZ2UEqxAcHMxB1KyNyNGQDllTUa0n+EMILmHvj72nuFzD8Yp7hbgcI7eW4uS5HIg5c3s4Uz+uTXQhwl4sy5+Mkl6MW3bd6/5M6iYltGjs2oX0UR3M17Ye9hzLhk5B7QGv7VnVW9Rr2p+cWtrwlDn2IQASe0xM76TvVC/ibt4FQqovOPGY7mDl91HrWuMIY1x/syrLJ8SXBds8fZUD3DbKfezfLb0Ft9z2kU8weKS6i3LbBkYSpHMGsHi8OASylmuwPESNpA8xDSBroD7U5+AnOS6DtnB08ssgLR2J8X73erUmrQKXNGqoooqpcKKKKAKPGMN820yAwTBU8sykMJ7SBPasVhv/LjJJJSd0cea2e2/sTHKt04rKfEeF8XzF0VoDn7rDyXPyU+3IUrNiU4NeRPtKlZRt41h4GAybBTroIBU89Dp02pbhuK/0R8kFrMk5QCxsAyZXT+z5RuOWm1nGeNc+zKYccg0QG9DsexFUQxLEzAywVjmD1/CsGOXhlMlwfHTGj4jLdF7Dwy3dLqggA6aXAdgREHqD2qtjbiMrZ/0pW9m8AKlNI9T4ZmPMJpFi5ClJXIpBXQqRzEEaE+wpdexVwmS+ZwsTtp6fX6mnKPmwi3I0NrHgZgzKAEIQLpbcNscusEREQeZkzVZOJ27elv50QBAByA6mQp2n0A7VmnxYI8oHKZ19zXdrQyvh07/AJH86lw9RsUmzU8P+IgLkMsSDm0PiG2VhEnTYmdtxV74ux6v8jKSYt7nfxsIJ9Mv4VhziN0gE7knb1nrV21dLJbDNmKyvPaSRI9zVsEVFujXgf8AyIvC+OdNOH422lsszAa7czoOVZfE34eOZE6df+1S4WyHkmT2rq4dsEpeTNr8uTM3ir3bHNz4kfMfkpoeokz1gfxqNb1/zudepiqL3ja2XUjQ9PbrTDh+Ge8sv9T+ECmKN+DL7dwqpO+j3DXsRc20XbkJrT2CLNqfM+yzuzH+ZNUkt5BOkAcx071d4Ehu37Zf7ILAcvCND/iZSPSelZ8r6VUdnA4rHOe9y4+Iks2yGYvmFwMQ4MaNOo9OnaKv4aWYKAxPRdT+JA9zpV74swOW+rpCi4pztyHy9ZjmxDf5az9jFX2uG3Yw7G3l1iTdc8meNFXfwk7fSsM8jUtsUbY62PsVXZqkdV0zqG97rz0MEIPSTUGJw9pGy2woV4JUrlIeCVledtoMbgFY7Dng9oEBuo6bdv4U541wYYiwAAPmp4rR7jXKT0MR9DypTbypoxZ4VVvsxr8KbIMjfuNEZRpAcTHbNroRIqriMNeQKHRJaZ8fhgROsQBrGv8AvWg4ZwJ3ti5dvBLbgHKSHJ6AlxAYbR4qcWruGTyo1xk+0/I6RBeADqNgB6Vlhpm+clIY9bkxe7CV/QwHybr3TtFrzhsoYSBl8szAMctudKcWZdt9CQddOWkR686+vYzBJiV+ZaIDkZZIIn9S4N/4j8D8qxeFa2zo6FHDagjlrqG5g771OXFKE78eCunmpzXzs2fwIsYfN1vR7fLFWcAgHzrTfZYsP2SYcj0kH9wVx8G6YMGNrrn6J/vV7Hp8q+Lg1AY5h1Vozev9osDtW6v+OJlzf1pfMYWbxyfMiXQEOBuyjeBzI3HX3pRi+NAgm1bLgDeGuD2UQp9mMUzFt7eb5ZUgQwBIGZek91lZ6ovWldi/Z+Y3yA2viJykAFjJQGADvOk7npT4N1z2Vhi3yon4dgxiUkX1yHdbWm/JhAj0YGtDgcElpQiCAPqe5PM1kOIthvO9wWLo2e2SLh9ba6t9K4+HPiu4byWb3iRyQlxhlZumnMEwNYOoocvDHS0jSco+P59Td0V4K9qTMFFFFAFa+dDSzEAFSp1BBBHWRTa6lKcQkGpMeZNMyN1TaeG1AEGftp19V5+s1UxWGKmdSp59RyPryPtWi4lZDiNiPKeh/lyPrSAA/wBmdxJSfoyE/T/KeVYdVif9RfX/ANLYpqS2S+gp40FgggEAAqzE5tT9kbaEQdJ3pF9gmRJb33I/hWvEFCpGaYIJ3AkGfXTKRWSxGCZS4USUJ1PTcQPQil4Zpqn4GLh0inZtqG1/5tGtT37iqQN9JOo+mlRMo3671NgLS6ydJ16kfyrVlhXvE45XwUWuZiIjfkOW3vW0wfw7efD2mt2mcMslhl0Odv1pMQO9ZhkV2GXyAiTO2uuXrX2H4dLrhnt24m3cOUAzKvFwQW/bP0q2Nr0HY5OEtx85vcOup/aWriEfeRh9DEGobdwCBNfRuN3ntMkZl+ZLENdygMCJUFQes0vxvHU1e5hsxAK+H5VwSCDOoUkx+E86l5YxlTfJpWptO42Z/B2ywBI0/aApxh7GYRplHKp7HGcBcWThgPeyhO2w+YP+CrKWcI6lls3gOqOGj2Fwj8KbLU17rdFcC0sZb1Dn53+xGy2l3gnoNfw/nVr4W8d+43RBHozH/wCFQWeE2Cf7TEif1VOmmpIQ6ajXvTfA2ktAi3iVE/eFuSYAk+XWAPpVVK/I3PqMbxuME7fYyxVlCA1wLCeKWiF0ImTtoTSe/wARKgixbFtJ85SMx/VXSPVum3OohxMZ2F1hcdGhEtjwkEFleMx8UAyWMCNN9aPFMVeu6NlVPuKHLHvniD6eGO9LyZoY+XyYYQTdXXzK+Fx6reYZgVd9Y2R25fssZ9GPfTZ8PeVr59cwRPhAkt4YGy/vDnoD2g++64HZZU8TZjAk7An0peOSlLdE0Oe6LXddCXEI6XiAuZUd4AIGlxQ433Eu30GlRWbiW/Hc1yZp5A3GIJInp4teWaOwt/FFz5dxGlgG1JEfZhTIIIMgr08tZjiuILMiKNjJB1iGmWjmzHNA+7WdafJPN7z91c/z5GbJmjCNLse4XjF0vnVAJ0gyA8ctATp94xHQir3GuD2scgYHJdTQEjUTrkden/cUuxhSwoUEvdKqMncjYxrEz+WpgVZu32tEPqbsAQpGTL91gSJHTKJG/OC5zUeMlbfHqXwuSa23Z7grKYbCEXGyBc6sPtAu0DbmRERvNVOLcXzAG4RZQGd/GdCurbDfYcwNac8TwAxdkOsJeCyhYTlYjZh7nXlMisj/AFXatHNiC1+/zQ65fUN4VHqGncVoVbUl0acWy3Kat+h7a4sbhy4ay947ZjIQfvNsB007VatcFxN0Zr+IW2nMIcoHq2pI91pTj/iE+UZAeSqfmMPr4F9gK5m/fy/Ndgo2WZJ77ZVPoJq6TfxGzlLzUV92XnTB4fRJvXDtCyp7yfzUmo8NbbFYmyb0WUtt4QSS2aQ2XMwkbLvA8Q3kVFbvW7XkC5pylidjlmGY1Pw/Ei8GDqTHhbSM0TqOWdde2pGxFWWP1EyzL/rd+r7+3g+lCuqzPBuLG3lS84e2+lm/OjR9h+jDbXpB1301VZmCiiigDi7tVDFppNMWFU8RcCzIJ0nQH89qkRljZm8ZcgxB+hjaaznEMQhYDOoadNdQRsY6DY9ielN+PlTIgrnWCSVkAzoVLb+gr5pxHCFX8A1155iBtsm1QZYR942S3tZ2zNBHRxoVPZhr6iedUOJ4ctD2vN9Mw/gR/Oo+C3nvjJkYuABcEEDL9i7mOgIiNd4B5Vs+FcDX7UM8SCwItk84X7XvpOoG9Y46WSm66NPvPnyYTCfDt1xnYBEJ3J0Y9Fjza9Pwq3j/AIaVQB5T1ZQR+B0Hua+ptZCGQmZo8RnxAbQojbfQRUWM4alxGKqCSBBMiI7VtSSVF1Dk+JYnhz2jDW9J0ZfKemu9fUP+nuKBBSdraf5Wdf8ASbdLWwaq9y0efhK6FAT+tymfKfpVn4PwjWcQo5ZSv11E/wDpiqy4ovCDTZpvibCB7MxJRgwHXkQe0H8KzeEy+Vw2aP7M6jWR4Y1I3327VuLlsMCDsRB96wT8RNvOHEuugAkyRoVnWBOuvU1zde3CpJWasGF5bSJW4FaYybUTr4bkN76R7gmqPEsCtiDalLk6MpkkQCDmgZxE+EyNKq38aAwDeK62rdFH8Ow/nTfFB8lsQcoBZgPMOQMejHSs+HUZN8VPojVaOGPG5RfJet8SXJmYiN4AhnO+WOgMmJ3PaouGL+kFy7qzAB/EfDOugB8MTEdB3NZjBYG67eKULHJmbuZOXmZPt1505xWAewBckEZgCNzqCoPKF200Ewa6aw4oyaUrb69K9DnSy5JJOuP5yOOK4A5VYBvmJqCATm6iRvPft3pe19mWcwCx4jBU+m+/bT1FNTisXbSBZQhFmc4Mga+EAyT7VjeKcRe/4lWC52GwJ08IG866mOsb0mOj917Xx38v8GieZcWuS1juLfJEWgHaJUtogmBJ+pEDprvWk+E8ZGEw8mSWZGIiNPmEb8tBt2rF43AWMOs3C9xx5jMLJHlHXr/KoP6/tCyEVmVTdk2lZwcvy+bA7Fjy10OtThyY1H3L+w32ea0pmq+ICcYFtI8/LCs1wjQll5RuTIaOVIcNg3w17xhmH2bgQusDUEbldSZB/wC8vB+MZgEsrbUaaAGIM77QdDyq/esXy8qftaEas41OVYII6QdNPesv5/NvcGlXhefmPloISSbdMhwjMrMWBUl2ILA52DZTOU7QcyiRrm20rR4PD5iWdZkRrqff3n8KOG8FIytcEMdYku85ftEeEEd5Hem39FRBLEZdNWOh9VPhHsKt+UyZsm+fBTdDHDZD7lDD4gKSbYkAbDymORbyr6k6VH8S8BXGWs9shbsSraFWgHwPG41Oo23He62JBkWrbP1L5lQR0kfksHrVfFXQQQ945yIVLUkAnnkTxkDu0acq6cIbFSEJtPs+c4Dh6A5mEZdCCdAec6xpt61JjOJa5U9CdQ2uwA78j3+kGMR7BNsZWkkhgCAPGQcyMJkFZ11mNYNTYa7btqCVBKyQToFzGYA1gVs7RPLJMPgHZszmFA2iC4GxfXca96ZWD83RZyTBKzLfqqB112/ASapWxcvkDVUMwoEM8HWSdlGkk7T10OpwWBKgKogDTQQdR5Vnyg7nmee2Wlzkooq5eDrhXDQ162HHhVWdbehtqQbYBJ2Z9Z00WABqCTrhWV49ZNqytxLotvaJg6QQQAU28R8I0IMxy5N/h/G3L1kPcTIT/mEeYDlSe+SRnRRRQAVSx9zQ9ucmrNxqxHH8DibjtlML0D/y5nc+tAnLOlQg4vwF7rtca7M6kkQI9OQqX4T+G3vCSpS0D5zu/wCwpH+YkjsakwXCb63Ua4GZCDABzCepGVp7CORrUtjXAMtfU8iBbgf4rYo6F4oXyyWzwYWwBbQBTJfNJaeRnNqfU6QIiKntLEKwzzpDzm9s8D6fjS61xQkkDFmRye2n5wPzphguMhnFm7kJYeBxGS51GWTlPYnWp3GnbQK5t6qfCSQUaM6E6RbOoOo8nOa6xeMhczZgkgMqwHPKW2yjsNdRttVnFKLUEwUJyksdUDGNDBkExp1jltWGDNxVN3QIZB+2wBOUNI0ERpv6UWAu4vYRWVAM4gnKANBplDGdNZIbf1qvw28VckkSoDQOSq4B1O+jHXSpMbcNyRbGVJ83Lpp1PelnC7IS+FbZg6E9mUnf1WpirKylR9CFfIf+oXEHsYx1TQEK3I+Ya7+hr6tw67mtITvlE+o0P4g1nfif4QGLvC7mCnIE1BOzMeR28VIzQ3Kqsfhm4ytOj5Twzijq5dlkk65jv3/Ll0rd4fjwZATlII8wMEfwppY+AbSqy59GESF1+pJown/T7C22zOzv+2VCjvAA19awz0Tm76Nf5qG2pKynaxqlwzZtjBBBiRHPb1rvEY9QCMxJg7N/KKd28Dgk5oevjLHTrqaqcVxeBW0xCWiSIEWpJPrlqI/h87veLebDf6BnhbxKL59VH2V3yjmaQ2M7hHFu2MyAm4R4tQOQXWe5+tPcKF/RjLtA1Q6Qh58tqWcP41h1toj5kAUAsGAGgjQI+b8Kt7CWaFXVMVGag+rMl8Q/D167AlYVifNE5o3kTIjbuaQt8GXRBbJB/XknsBEk9q+p30w98obd8GAcwVwzFTpOpJBBjXeuuIcVwmC1IVWIA0AzQNBLHXltqe1Wx6bLHhyVfIvLUKTuuRD8L/CNxNSPlrznVjy25e8R0Na43LGGEEhSdeZY+25A+grD8R+OrlyRYUge6j6+c+wX1rP3Ld+6SXcgEyQNAfXmx7nWmJ4MTvz+42On1Gfxx+x9A4h8VIuzLbHViGc91UGPfX0pH/8AlCM65BneYFy4CxE9CBlX0A9qQWOEqusyfr+dXf6IFXORsQdd9+VLnr0v0o0r8L2xucjvjnxR8qFvLeuMRI0QJpH2TKTqNco3qvgfixmIUYa2CNQ1267eIHQRsNtNhttVv45tZlV9DME6SIZSp/ED6VkjZKAROUmBMzPQ1u0mT20N0vU5eaChOvhY2x2Nu3rrs4UNoMqpkA6yNST660z4XwlrjDQEdOn7Uflv6DWl3DHRmW3cJA5OM+cLI8Ay8520684racOQXPDbQiyvJftE/eI0jnAMcyTWqU1FUJlKV1Ev8JwltJy6k7sY2HTkFH0HKTJMPEviFLeiho2U5SBcP3UbYbiSdTOgpXx/jtq3CKS3IokZT2P3j6bcutRcbxQuraKWyEUZkKwSGQkMp6yCwBgb96xZpuEk59MthipJqPf9xzwvh/zri3cVcR3H9nZUgpbHpOp/5rAjUisZ+gQ22S6zliuXIAQMzKASdtJ233rZrTFJPoFflHtFFFSSJeLcSKGFjTcnvSO9xi4NAU+lay5iEG5/A1Bdv228IgsdBofzjpUozzhb7MvhsPdvkXDiPl6EKqeExO5IaT6VbujFLtdzfvQfoRFc4rhTE7qvvp+YpdieCPqc6x+qQfw1NFIvDLPGqSVfFBieOPmK3lzgfethgPdagxPyr4DBTacRDqSyQTsY1T6CCBrTX5tgqAGuQojyRt6ifpVHFC0wbKXDlSqMQwIZhAOYGdD61Fc2X/MRf6or6D/4f4t823F8RctR4mHmBlVYHmTBGnPbcVdxOJVhNyVtztBPvcI0Qdj79Kxyri0a3ba3cOXylMrJtq2ZiIPZupiu8FxFluEXWdgNw0+GP/5ry/WSe4NS6qxji23t5Ni6AQTD24GXQQPQjSIj6Uo43w/Jlug+FWU+gkTP4/WruHvBBnSGtNuAQRrznb3Gh5xqaYMA9shQHVpBB6EQRrsexqsZp9FHEV4BsQlsqQigM0MdZBcmT4lA371ycbP/AOxmPS0M56bW1J/Go3wJV/loltm1ZXuhrh1JIBJPhIBj0FQ8Zxf9Htj515jcI8Nq2Qon9wAxUSjJ+SYvwkT3V01W8QftXLvy19wzFh/hpddx+GTX5mGX+7R77dfMB/CsXicUniZ5uNHYx2kz0/771HcvZ2iHAjmN9e38aFjj6lcmZRdLk1974uw6eU33J0nJbtg897moFIuI8TOIdR8m7DsAPHIyzGaBpl1mrPBvhgA/PxRAtg+C3vmYfePQfd2ka11xCxLG4Yyk6LpoOQ702EFTb4ihOXUbO+2b67bOddNMxMxpGU883ccq+RniV8Qlkjp5BM+pJpyLrgEI9xFOkKzD10Bio8RhzYCXLgJnYaAmI3PJddT7bmkrJDc0ufkNipygp9L4inBYvFGGf9LKggk5MjcipGsQeVWsHwxnIL5rtwjxNqxJ9d6ffDFt7uRcttVYuAwUFj8sA6FgQF1HKn93gU+d2YdIhfoWVP8ALWV4smRcvg60NRgwv3I2zJLhMhykKp6EqD9DrVixhCxjK5/Ztvr6EgCtBdFqwGIy6CSFcDQCfKgQT71PbxV9VLhAEAzeJlA155VzGNZ842o/IRfbCX4vPpJIVjAm2pZreWOdx0X8Fzmo8PilfbI4DDS2mcyBO5dWO4Oi1Y+I+MYXIRnR3DAmAznRgGIGsaTVPh3xKLRuJaTPmIYTKjy5YgKSfKOXOrRwYMbFPJnyxbsV/EV++r/IuBSGk2SARzLrOp1kQQdpry3hLQWMQzFmXSAYXoUiRXOLxt29eF5gJUZVBUhEg7hSczHuYGg0q1h2W6bVq4MoHhDbk9BO1NxR23t4Rz9ZNScafKXP+DOm4lu+MwNxRMZQfGJU9o0DA9D2rQ2cZi8cSlkBbY0yocttR+s+mY9lpzivgsRtnE7ZlB/FYHSnVjAf0O0fkywmSCs/TKKffNlVJtW0ZzhvwjiLbhyVJiCTlJAP3fu+0VUusbbvKkzPhySGdRAkD7w3J+7rvWlHxDc+5/kb+ddYW0t+4WuEgkaAAAflM+9LyY1kVSLQyuLuLEa4W7iWl3FvxDLbjkCCBmBhdgI13PatZwfAPaYliCCOpOoP/epF4Sg6/WriBgf1Y95qYQjBVEG5SdyJaKKKsWKd/BZiTMe1L7ZFu4zeaPCOUaAk79wPY08qN7SncA+1TZRw9Bf/AFjzyfjXdrEm6GWCBEEjvV35K9B9K6VQNhRwQoy8sUHgy9/wqniuEi2VYakHNGpmPQdSK0tclRRbD2cTLYvGX2+yFXpJE+4k/lS7VjD2518yqQw7hgWcn3jrW5+UOg+leCyvQfSi0QoSTtMx5wl/Ck3LfiQ6tpof7y2Nj+uvuKu8O4qhlkOSPMja5fWPNb6MPLz00Gly0qx/w/ZusGK5XGzrofcbN7g1DXNj9yl+rsXcb+J1teBFm+32RDRA80g6jXSY7xWPt3LnzDceGuNME65fTvrv9Ir6Pa4NaUeRSdiSBJj05V3/AFTZ3+Wv0FAvLbW2HX9zKYT4PtOoJL+JQTqANRryphZ+FLK/ePq1NV4TG1xwOQB2HSpV4YOb3D+9QZ1ifoKbGMZLjrmyjMdGBZCTqToQVJmTEjsKlx+CtXQDetldNLloll19BI91jvTpMMoEQD3IBNSBYoaTVDlF1UjIcM4NatvIuLfnyBYkdyAY008RgdpirGN+HheVbhALGCewI0C9AJ/M860bYZTy+mn5V4mFQAALoBAqIRUOkS42qMEoxOFusEVoBbJ5GBV8hnVpGq1MeIYxjJUT6Wvzg1u0tADQCustUeNer+45ZJJdL7GQw/CcRiEJuX8oOhALHTnIGWrbcSt2bXybrAsqZHJgA6ZZjoRB960ZQHlUb4VCZKKT1IE/WmQSiUm3L/VGAw/DbbqGRGI2PmykjcgbQd6u2cNdQQgK9gIH4CtsiAbAD0rqikukUlGUu2Z/h+ARkBe1azDSWkE99qsf1dbGaLdjxbzJGnblTS5aDbgH1r1LYGwAoBRozeNwGIBAt3SF0IyhydOUltRXv9CxZH9p/lP8XrTUUBsEycLdgPmMkxr+j/8AtVyxgysSykDkEC/Qg6VcooLUUP6t1/tHjpNXbSBRAruigFFIKKKKCQooooAKKKKACiiigAooooAKKKKACiiigAooooAKKKKACiiigAooooAKKKKACiiigAooooAKKKKACiiigAooooAKKK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pg13.ru/userfiles/images/image-04-2014/nd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91582"/>
            <a:ext cx="3456384" cy="2628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7978080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Художественные произведения надо подбирать в зависимости от конкретных воспитательных задач. Тематическое распределение произведений позволяет проводить работу по нравственному воспитанию целенаправленно и комплексно.</a:t>
            </a:r>
            <a:endParaRPr lang="ru-RU" dirty="0"/>
          </a:p>
        </p:txBody>
      </p:sp>
      <p:pic>
        <p:nvPicPr>
          <p:cNvPr id="23558" name="Picture 6" descr="http://fotohomka.ru/images/Jan/08/c7905431af5c41f183aa1c036effabd4/mini_4.jpg"/>
          <p:cNvPicPr>
            <a:picLocks noChangeAspect="1" noChangeArrowheads="1"/>
          </p:cNvPicPr>
          <p:nvPr/>
        </p:nvPicPr>
        <p:blipFill>
          <a:blip r:embed="rId3" cstate="print"/>
          <a:srcRect l="40023" t="7253" r="684"/>
          <a:stretch>
            <a:fillRect/>
          </a:stretch>
        </p:blipFill>
        <p:spPr bwMode="auto">
          <a:xfrm>
            <a:off x="5436096" y="3501008"/>
            <a:ext cx="2880320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760640" cy="367240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Книга </a:t>
            </a:r>
            <a:r>
              <a:rPr lang="ru-RU" sz="2400" dirty="0" smtClean="0"/>
              <a:t>влияет на нравственные идеалы ребенка, формируя его ценности. Герои книг совершают различные поступки, переживают разные жизненные ситуации, созвучные с миром ребенка или неизвестные ему. На примерах ситуаций, в которые попадают герои книг, ребенок учится понимать, что такое добро и зло, дружба и предательство, сочувствие, долг, честь.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645024"/>
            <a:ext cx="5832648" cy="302433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000" b="1" dirty="0" smtClean="0"/>
              <a:t>    </a:t>
            </a:r>
            <a:r>
              <a:rPr lang="ru-RU" sz="6000" b="1" dirty="0" smtClean="0"/>
              <a:t>     </a:t>
            </a:r>
            <a:r>
              <a:rPr lang="ru-RU" sz="9600" dirty="0" smtClean="0"/>
              <a:t>Задача взрослых - помочь ребенку увидеть отражение этих ценностей в жизни, научить его соотносить свое поведение с действиями и поступками привлекательных для него героев книг, научить оценивать себя и других детей с позиций этических норм, представленных в художественных образах.</a:t>
            </a:r>
          </a:p>
          <a:p>
            <a:endParaRPr lang="ru-RU" sz="7400" dirty="0"/>
          </a:p>
        </p:txBody>
      </p:sp>
      <p:pic>
        <p:nvPicPr>
          <p:cNvPr id="22530" name="Picture 2" descr="http://t1.pfst.net/2011.11/912500305327f87ca2b37c8b062aebfd300655d7c48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664296" cy="3222938"/>
          </a:xfrm>
          <a:prstGeom prst="rect">
            <a:avLst/>
          </a:prstGeom>
          <a:noFill/>
        </p:spPr>
      </p:pic>
      <p:pic>
        <p:nvPicPr>
          <p:cNvPr id="22534" name="Picture 6" descr="http://1.bp.blogspot.com/-Q9UDs4q5MVg/T9LV3GYntII/AAAAAAAAAn4/pN8Atnv9zpo/s1600/1305102959_fotoyeffekt-kniga-moego-leta-550.jpg"/>
          <p:cNvPicPr>
            <a:picLocks noChangeAspect="1" noChangeArrowheads="1"/>
          </p:cNvPicPr>
          <p:nvPr/>
        </p:nvPicPr>
        <p:blipFill>
          <a:blip r:embed="rId4" cstate="print"/>
          <a:srcRect l="4806" r="3873"/>
          <a:stretch>
            <a:fillRect/>
          </a:stretch>
        </p:blipFill>
        <p:spPr bwMode="auto">
          <a:xfrm>
            <a:off x="6156176" y="5013176"/>
            <a:ext cx="273630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636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Детская литература в нравственном воспитании дошкольника</vt:lpstr>
      <vt:lpstr>Нравственное воспитание-</vt:lpstr>
      <vt:lpstr>Основные задачи</vt:lpstr>
      <vt:lpstr>Слайд 4</vt:lpstr>
      <vt:lpstr>Слайд 5</vt:lpstr>
      <vt:lpstr> Дети дошкольного возраста – слушатели, а не читатели, художественное произведение доносит до них педагог, поэтому  каждое произведение должно звучать как произведение искусства, должно заразить слушателя эмоциональным отношением к прочитанному: чувствам, поступкам,  переживаниям героев.</vt:lpstr>
      <vt:lpstr>  .</vt:lpstr>
      <vt:lpstr>Слайд 8</vt:lpstr>
      <vt:lpstr>Книга влияет на нравственные идеалы ребенка, формируя его ценности. Герои книг совершают различные поступки, переживают разные жизненные ситуации, созвучные с миром ребенка или неизвестные ему. На примерах ситуаций, в которые попадают герои книг, ребенок учится понимать, что такое добро и зло, дружба и предательство, сочувствие, долг, честь.  </vt:lpstr>
      <vt:lpstr>Слайд 10</vt:lpstr>
      <vt:lpstr> Писатели – природоведы знакомят детей с жизнью животного и растительного мира. Произведения М.М.Пришвина, В.В.Бианки, Е.И.Чарушина, Н.И.Сладкова, Сахарнова, Г. Снегирева  не только дают детям полезные знания, но и учат их тонкой наблюдательности, материалистическому пониманию явлений природы, воспитывают  бережное отношение к природе, к животным. </vt:lpstr>
      <vt:lpstr> Книги о труде взрослых побуждают у детей любопытство, интерес, уважение, желание помочь, быть похожими. Очень ценны для воспитания этих нравственных качеств у детей книги С.Я. Маршака   В.В.Маяковского, К.И.Чуковского,  С.В.Михалкова   </vt:lpstr>
      <vt:lpstr>Рассказы Л. Н. Толстого Т. А. Шорыгиной , Л. Воронковой помогут в формировании умений заботиться о близких, проявлять чуткость, сочувствие, тактичность, оказывать им практическую помощь  </vt:lpstr>
      <vt:lpstr> Формировать у ребенка чувство гордости, дать представление о своих достоинствах и недостатках, развивать способность самостоятельно преодолевать свои недостатки, испытать чувство стыда, способствовать процессу саморазвития личности помогут рассказы Н. Носова  Е. Пермяка, В. Осеевой, К. Ушинского .</vt:lpstr>
      <vt:lpstr>Книги  писателей   А.П.Гайдара, С.В.Михалкова  Степанова, С Баруздина, Л Кассиля  пронизанные гуманизмом, говорят детям о любви к Родине, о честности, героизме, дружбе.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литература в нравственном воспитании дошкольника</dc:title>
  <dc:creator>админ</dc:creator>
  <cp:lastModifiedBy>админ</cp:lastModifiedBy>
  <cp:revision>78</cp:revision>
  <dcterms:created xsi:type="dcterms:W3CDTF">2015-03-22T10:31:54Z</dcterms:created>
  <dcterms:modified xsi:type="dcterms:W3CDTF">2015-03-26T16:21:49Z</dcterms:modified>
</cp:coreProperties>
</file>