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75" r:id="rId9"/>
    <p:sldId id="291" r:id="rId10"/>
    <p:sldId id="263" r:id="rId11"/>
    <p:sldId id="264" r:id="rId12"/>
    <p:sldId id="290" r:id="rId13"/>
    <p:sldId id="265" r:id="rId14"/>
    <p:sldId id="276" r:id="rId15"/>
    <p:sldId id="277" r:id="rId16"/>
    <p:sldId id="266" r:id="rId17"/>
    <p:sldId id="278" r:id="rId18"/>
    <p:sldId id="279" r:id="rId19"/>
    <p:sldId id="267" r:id="rId20"/>
    <p:sldId id="281" r:id="rId21"/>
    <p:sldId id="280" r:id="rId22"/>
    <p:sldId id="268" r:id="rId23"/>
    <p:sldId id="269" r:id="rId24"/>
    <p:sldId id="282" r:id="rId25"/>
    <p:sldId id="270" r:id="rId26"/>
    <p:sldId id="283" r:id="rId27"/>
    <p:sldId id="285" r:id="rId28"/>
    <p:sldId id="271" r:id="rId29"/>
    <p:sldId id="284" r:id="rId30"/>
    <p:sldId id="272" r:id="rId31"/>
    <p:sldId id="286" r:id="rId32"/>
    <p:sldId id="273" r:id="rId33"/>
    <p:sldId id="274" r:id="rId34"/>
    <p:sldId id="287" r:id="rId35"/>
    <p:sldId id="288" r:id="rId36"/>
    <p:sldId id="289" r:id="rId37"/>
    <p:sldId id="292"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26.10.2021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348880"/>
            <a:ext cx="7992888" cy="2520280"/>
          </a:xfrm>
        </p:spPr>
        <p:txBody>
          <a:bodyPr>
            <a:normAutofit fontScale="90000"/>
          </a:bodyPr>
          <a:lstStyle/>
          <a:p>
            <a:r>
              <a:rPr lang="ru-RU" b="1" u="sng" dirty="0" smtClean="0">
                <a:solidFill>
                  <a:schemeClr val="accent2"/>
                </a:solidFill>
                <a:latin typeface="Arial" panose="020B0604020202020204" pitchFamily="34" charset="0"/>
                <a:ea typeface="Segoe UI Black" panose="020B0A02040204020203" pitchFamily="34" charset="0"/>
                <a:cs typeface="Arial" panose="020B0604020202020204" pitchFamily="34" charset="0"/>
              </a:rPr>
              <a:t>Лучшая  развивающая предметно-пространственная среда </a:t>
            </a:r>
            <a:br>
              <a:rPr lang="ru-RU" b="1" u="sng" dirty="0" smtClean="0">
                <a:solidFill>
                  <a:schemeClr val="accent2"/>
                </a:solidFill>
                <a:latin typeface="Arial" panose="020B0604020202020204" pitchFamily="34" charset="0"/>
                <a:ea typeface="Segoe UI Black" panose="020B0A02040204020203" pitchFamily="34" charset="0"/>
                <a:cs typeface="Arial" panose="020B0604020202020204" pitchFamily="34" charset="0"/>
              </a:rPr>
            </a:br>
            <a:r>
              <a:rPr lang="ru-RU" b="1" u="sng" dirty="0" smtClean="0">
                <a:solidFill>
                  <a:schemeClr val="accent2"/>
                </a:solidFill>
                <a:latin typeface="Arial" panose="020B0604020202020204" pitchFamily="34" charset="0"/>
                <a:ea typeface="Segoe UI Black" panose="020B0A02040204020203" pitchFamily="34" charset="0"/>
                <a:cs typeface="Arial" panose="020B0604020202020204" pitchFamily="34" charset="0"/>
              </a:rPr>
              <a:t>в подготовительной  группе</a:t>
            </a:r>
            <a:r>
              <a:rPr lang="ru-RU" b="1" u="sng" dirty="0" smtClean="0">
                <a:solidFill>
                  <a:srgbClr val="C00000"/>
                </a:solidFill>
                <a:latin typeface="Arial" panose="020B0604020202020204" pitchFamily="34" charset="0"/>
                <a:ea typeface="Segoe UI Black" panose="020B0A02040204020203" pitchFamily="34" charset="0"/>
                <a:cs typeface="Arial" panose="020B0604020202020204" pitchFamily="34" charset="0"/>
              </a:rPr>
              <a:t/>
            </a:r>
            <a:br>
              <a:rPr lang="ru-RU" b="1" u="sng" dirty="0" smtClean="0">
                <a:solidFill>
                  <a:srgbClr val="C00000"/>
                </a:solidFill>
                <a:latin typeface="Arial" panose="020B0604020202020204" pitchFamily="34" charset="0"/>
                <a:ea typeface="Segoe UI Black" panose="020B0A02040204020203" pitchFamily="34" charset="0"/>
                <a:cs typeface="Arial" panose="020B0604020202020204" pitchFamily="34" charset="0"/>
              </a:rPr>
            </a:br>
            <a:endParaRPr lang="ru-RU" dirty="0"/>
          </a:p>
        </p:txBody>
      </p:sp>
      <p:sp>
        <p:nvSpPr>
          <p:cNvPr id="3" name="Подзаголовок 2"/>
          <p:cNvSpPr>
            <a:spLocks noGrp="1"/>
          </p:cNvSpPr>
          <p:nvPr>
            <p:ph type="subTitle" idx="1"/>
          </p:nvPr>
        </p:nvSpPr>
        <p:spPr>
          <a:xfrm>
            <a:off x="3059832" y="5157192"/>
            <a:ext cx="5040560" cy="936104"/>
          </a:xfrm>
        </p:spPr>
        <p:txBody>
          <a:bodyPr>
            <a:normAutofit fontScale="70000" lnSpcReduction="20000"/>
          </a:bodyPr>
          <a:lstStyle/>
          <a:p>
            <a:r>
              <a:rPr lang="ru-RU" b="1" i="1" dirty="0" smtClean="0">
                <a:solidFill>
                  <a:srgbClr val="7030A0"/>
                </a:solidFill>
                <a:latin typeface="Arial" panose="020B0604020202020204" pitchFamily="34" charset="0"/>
                <a:cs typeface="Arial" panose="020B0604020202020204" pitchFamily="34" charset="0"/>
              </a:rPr>
              <a:t>Воспитатель группы «Радуга» Антропова Татьяна Алексеевна</a:t>
            </a:r>
            <a:endParaRPr lang="ru-RU" dirty="0">
              <a:solidFill>
                <a:srgbClr val="7030A0"/>
              </a:solidFill>
            </a:endParaRPr>
          </a:p>
        </p:txBody>
      </p:sp>
      <p:sp>
        <p:nvSpPr>
          <p:cNvPr id="4" name="Прямоугольник 3"/>
          <p:cNvSpPr/>
          <p:nvPr/>
        </p:nvSpPr>
        <p:spPr>
          <a:xfrm>
            <a:off x="1475656" y="1196752"/>
            <a:ext cx="6048672" cy="923330"/>
          </a:xfrm>
          <a:prstGeom prst="rect">
            <a:avLst/>
          </a:prstGeom>
        </p:spPr>
        <p:txBody>
          <a:bodyPr wrap="square">
            <a:spAutoFit/>
          </a:bodyPr>
          <a:lstStyle/>
          <a:p>
            <a:pPr algn="ctr"/>
            <a:r>
              <a:rPr lang="ru-RU" b="1" dirty="0" smtClean="0">
                <a:solidFill>
                  <a:srgbClr val="7030A0"/>
                </a:solidFill>
                <a:latin typeface="Arial" panose="020B0604020202020204" pitchFamily="34" charset="0"/>
                <a:cs typeface="Arial" panose="020B0604020202020204" pitchFamily="34" charset="0"/>
              </a:rPr>
              <a:t>Муниципальное бюджетное дошкольное образовательное учреждение </a:t>
            </a:r>
          </a:p>
          <a:p>
            <a:pPr algn="ctr"/>
            <a:r>
              <a:rPr lang="ru-RU" b="1" dirty="0" smtClean="0">
                <a:solidFill>
                  <a:srgbClr val="7030A0"/>
                </a:solidFill>
                <a:latin typeface="Arial" panose="020B0604020202020204" pitchFamily="34" charset="0"/>
                <a:cs typeface="Arial" panose="020B0604020202020204" pitchFamily="34" charset="0"/>
              </a:rPr>
              <a:t>«Детский сад № 341»</a:t>
            </a:r>
            <a:endParaRPr lang="ru-RU" b="1" dirty="0">
              <a:solidFill>
                <a:srgbClr val="7030A0"/>
              </a:solidFill>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792088"/>
          </a:xfrm>
        </p:spPr>
        <p:txBody>
          <a:bodyPr>
            <a:normAutofit/>
          </a:bodyPr>
          <a:lstStyle/>
          <a:p>
            <a:r>
              <a:rPr lang="ru-RU" sz="2400" b="1" dirty="0" smtClean="0">
                <a:solidFill>
                  <a:srgbClr val="C00000"/>
                </a:solidFill>
                <a:latin typeface="+mn-lt"/>
                <a:cs typeface="Arial" pitchFamily="34" charset="0"/>
              </a:rPr>
              <a:t> Речевое развитие</a:t>
            </a:r>
            <a:endParaRPr lang="ru-RU" sz="2400" b="1" dirty="0">
              <a:solidFill>
                <a:srgbClr val="C00000"/>
              </a:solidFill>
              <a:latin typeface="+mn-lt"/>
              <a:cs typeface="Arial" pitchFamily="34" charset="0"/>
            </a:endParaRPr>
          </a:p>
        </p:txBody>
      </p:sp>
      <p:sp>
        <p:nvSpPr>
          <p:cNvPr id="3" name="Содержимое 2"/>
          <p:cNvSpPr>
            <a:spLocks noGrp="1"/>
          </p:cNvSpPr>
          <p:nvPr>
            <p:ph idx="1"/>
          </p:nvPr>
        </p:nvSpPr>
        <p:spPr>
          <a:xfrm>
            <a:off x="539552" y="836712"/>
            <a:ext cx="8147248" cy="5544616"/>
          </a:xfrm>
        </p:spPr>
        <p:txBody>
          <a:bodyPr>
            <a:normAutofit/>
          </a:bodyPr>
          <a:lstStyle/>
          <a:p>
            <a:pPr algn="just">
              <a:buNone/>
            </a:pPr>
            <a:r>
              <a:rPr lang="ru-RU" sz="2000" b="1" i="1" dirty="0" smtClean="0">
                <a:solidFill>
                  <a:srgbClr val="002060"/>
                </a:solidFill>
              </a:rPr>
              <a:t>      </a:t>
            </a:r>
            <a:r>
              <a:rPr lang="ru-RU" sz="2000" b="1" i="1" dirty="0" smtClean="0">
                <a:solidFill>
                  <a:srgbClr val="C00000"/>
                </a:solidFill>
              </a:rPr>
              <a:t>Центр «Мир книги»</a:t>
            </a:r>
            <a:r>
              <a:rPr lang="ru-RU" sz="2000" b="1" dirty="0" smtClean="0">
                <a:solidFill>
                  <a:srgbClr val="002060"/>
                </a:solidFill>
              </a:rPr>
              <a:t> включает в себя книжный уголок. Содержание книжного уголка соответствует возрастным особенностям детей данного возраста, реализуемой в дошкольном учреждении образовательной программе. В нем находятся книги с художественными произведениями детских писателей, сказками и иные литературные формы по тематике недели. В книжном уголке помещается фотография писателя, с творчеством которого дети знакомятся в данный момент и его литературные произведения.</a:t>
            </a:r>
            <a:endParaRPr lang="ru-RU" sz="2000" b="1" dirty="0">
              <a:solidFill>
                <a:srgbClr val="002060"/>
              </a:solidFill>
            </a:endParaRPr>
          </a:p>
        </p:txBody>
      </p:sp>
      <p:pic>
        <p:nvPicPr>
          <p:cNvPr id="3074" name="Picture 2" descr="C:\Users\andrey\Desktop\по среде\IMG_20210528_112156.jpg"/>
          <p:cNvPicPr>
            <a:picLocks noChangeAspect="1" noChangeArrowheads="1"/>
          </p:cNvPicPr>
          <p:nvPr/>
        </p:nvPicPr>
        <p:blipFill>
          <a:blip r:embed="rId3" cstate="print"/>
          <a:srcRect/>
          <a:stretch>
            <a:fillRect/>
          </a:stretch>
        </p:blipFill>
        <p:spPr bwMode="auto">
          <a:xfrm>
            <a:off x="1043608" y="3429000"/>
            <a:ext cx="2376264" cy="3168352"/>
          </a:xfrm>
          <a:prstGeom prst="rect">
            <a:avLst/>
          </a:prstGeom>
          <a:noFill/>
          <a:ln>
            <a:solidFill>
              <a:srgbClr val="7030A0"/>
            </a:solidFill>
          </a:ln>
        </p:spPr>
      </p:pic>
      <p:pic>
        <p:nvPicPr>
          <p:cNvPr id="3075" name="Picture 3" descr="C:\Users\andrey\Desktop\по среде\IMG_20210528_112206.jpg"/>
          <p:cNvPicPr>
            <a:picLocks noChangeAspect="1" noChangeArrowheads="1"/>
          </p:cNvPicPr>
          <p:nvPr/>
        </p:nvPicPr>
        <p:blipFill>
          <a:blip r:embed="rId4" cstate="print"/>
          <a:srcRect l="4326" r="7476" b="46850"/>
          <a:stretch>
            <a:fillRect/>
          </a:stretch>
        </p:blipFill>
        <p:spPr bwMode="auto">
          <a:xfrm>
            <a:off x="4139952" y="3717032"/>
            <a:ext cx="4142405" cy="1872208"/>
          </a:xfrm>
          <a:prstGeom prst="rect">
            <a:avLst/>
          </a:prstGeom>
          <a:noFill/>
          <a:ln>
            <a:solidFill>
              <a:srgbClr val="7030A0"/>
            </a:solid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323528" y="332656"/>
            <a:ext cx="8424936" cy="5793507"/>
          </a:xfrm>
        </p:spPr>
        <p:txBody>
          <a:bodyPr>
            <a:normAutofit/>
          </a:bodyPr>
          <a:lstStyle/>
          <a:p>
            <a:pPr algn="just">
              <a:buNone/>
            </a:pPr>
            <a:r>
              <a:rPr lang="ru-RU" sz="2000" b="1" i="1" dirty="0" smtClean="0">
                <a:solidFill>
                  <a:srgbClr val="C00000"/>
                </a:solidFill>
              </a:rPr>
              <a:t>      В Центре  «Грамотности»</a:t>
            </a:r>
            <a:r>
              <a:rPr lang="ru-RU" sz="2000" b="1" dirty="0" smtClean="0">
                <a:solidFill>
                  <a:srgbClr val="C00000"/>
                </a:solidFill>
              </a:rPr>
              <a:t> </a:t>
            </a:r>
            <a:r>
              <a:rPr lang="ru-RU" sz="2000" b="1" dirty="0" smtClean="0">
                <a:solidFill>
                  <a:srgbClr val="002060"/>
                </a:solidFill>
              </a:rPr>
              <a:t> находятся различные дидактические игры по развитию речи, серии картин и иллюстраций для установления последовательности событий, наборы парных картинок на соотнесение, разрезные сюжетные картинки и т. д. Речевая развивающая среда – это, особым образом организованное окружение, наиболее эффективно влияющее на развитие разных сторон речи каждого ребенка.</a:t>
            </a:r>
            <a:endParaRPr lang="ru-RU" sz="2000" b="1" dirty="0">
              <a:solidFill>
                <a:srgbClr val="002060"/>
              </a:solidFill>
            </a:endParaRPr>
          </a:p>
        </p:txBody>
      </p:sp>
      <p:pic>
        <p:nvPicPr>
          <p:cNvPr id="5" name="Picture 5" descr="F:\СРЕДА ЛОГ. ГРУППА\IMG_20190729_11551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1389" r="6958"/>
          <a:stretch/>
        </p:blipFill>
        <p:spPr bwMode="auto">
          <a:xfrm>
            <a:off x="2411760" y="2708920"/>
            <a:ext cx="4536504" cy="3329832"/>
          </a:xfrm>
          <a:prstGeom prst="rect">
            <a:avLst/>
          </a:prstGeom>
          <a:ln>
            <a:solidFill>
              <a:srgbClr val="7030A0"/>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2" descr="C:\Users\andrey\Desktop\дошкольник\поделки мои открытки прс\IMG_20190729_150255.jpg"/>
          <p:cNvPicPr>
            <a:picLocks noChangeAspect="1" noChangeArrowheads="1"/>
          </p:cNvPicPr>
          <p:nvPr/>
        </p:nvPicPr>
        <p:blipFill>
          <a:blip r:embed="rId3" cstate="print"/>
          <a:srcRect l="34559" t="22701" r="14908" b="50000"/>
          <a:stretch>
            <a:fillRect/>
          </a:stretch>
        </p:blipFill>
        <p:spPr bwMode="auto">
          <a:xfrm rot="5400000">
            <a:off x="1284558" y="379738"/>
            <a:ext cx="2326412" cy="2520280"/>
          </a:xfrm>
          <a:prstGeom prst="rect">
            <a:avLst/>
          </a:prstGeom>
          <a:noFill/>
          <a:ln>
            <a:solidFill>
              <a:srgbClr val="7030A0"/>
            </a:solidFill>
          </a:ln>
        </p:spPr>
      </p:pic>
      <p:pic>
        <p:nvPicPr>
          <p:cNvPr id="4098" name="Picture 2" descr="C:\Users\andrey\Desktop\по среде\IMG_20210528_131650.jpg"/>
          <p:cNvPicPr>
            <a:picLocks noChangeAspect="1" noChangeArrowheads="1"/>
          </p:cNvPicPr>
          <p:nvPr/>
        </p:nvPicPr>
        <p:blipFill>
          <a:blip r:embed="rId4" cstate="print"/>
          <a:srcRect l="15000" t="12201" r="10801" b="16400"/>
          <a:stretch>
            <a:fillRect/>
          </a:stretch>
        </p:blipFill>
        <p:spPr bwMode="auto">
          <a:xfrm>
            <a:off x="5292080" y="3506112"/>
            <a:ext cx="2016224" cy="2586853"/>
          </a:xfrm>
          <a:prstGeom prst="rect">
            <a:avLst/>
          </a:prstGeom>
          <a:noFill/>
          <a:ln>
            <a:solidFill>
              <a:srgbClr val="7030A0"/>
            </a:solidFill>
          </a:ln>
        </p:spPr>
      </p:pic>
      <p:pic>
        <p:nvPicPr>
          <p:cNvPr id="4" name="Picture 5" descr="F:\СРЕДА ЛОГ. ГРУППА\IMG_20190729_115527.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18174"/>
          <a:stretch/>
        </p:blipFill>
        <p:spPr bwMode="auto">
          <a:xfrm rot="5400000">
            <a:off x="5095408" y="-219961"/>
            <a:ext cx="2259113" cy="3681181"/>
          </a:xfrm>
          <a:prstGeom prst="rect">
            <a:avLst/>
          </a:prstGeom>
          <a:ln>
            <a:solidFill>
              <a:srgbClr val="7030A0"/>
            </a:solid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2" descr="https://sun9-71.userapi.com/c853520/v853520117/23a5cc/NisGS8JZ_oM.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l="5638" t="2507" r="15433"/>
          <a:stretch>
            <a:fillRect/>
          </a:stretch>
        </p:blipFill>
        <p:spPr bwMode="auto">
          <a:xfrm>
            <a:off x="1043608" y="3499267"/>
            <a:ext cx="2808312" cy="2600544"/>
          </a:xfrm>
          <a:prstGeom prst="rect">
            <a:avLst/>
          </a:prstGeom>
          <a:noFill/>
          <a:ln>
            <a:solidFill>
              <a:srgbClr val="7030A0"/>
            </a:solidFill>
          </a:ln>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1691680" y="2852936"/>
            <a:ext cx="5328592" cy="646331"/>
          </a:xfrm>
          <a:prstGeom prst="rect">
            <a:avLst/>
          </a:prstGeom>
          <a:noFill/>
        </p:spPr>
        <p:txBody>
          <a:bodyPr wrap="square" rtlCol="0">
            <a:spAutoFit/>
          </a:bodyPr>
          <a:lstStyle/>
          <a:p>
            <a:pPr algn="ctr"/>
            <a:r>
              <a:rPr lang="ru-RU" dirty="0" smtClean="0">
                <a:solidFill>
                  <a:srgbClr val="002060"/>
                </a:solidFill>
              </a:rPr>
              <a:t>Авторские пособия «Найди букву»(на развитие звукового анализа)</a:t>
            </a:r>
            <a:endParaRPr lang="ru-RU" dirty="0">
              <a:solidFill>
                <a:srgbClr val="002060"/>
              </a:solidFill>
            </a:endParaRPr>
          </a:p>
        </p:txBody>
      </p:sp>
      <p:sp>
        <p:nvSpPr>
          <p:cNvPr id="8" name="TextBox 7"/>
          <p:cNvSpPr txBox="1"/>
          <p:nvPr/>
        </p:nvSpPr>
        <p:spPr>
          <a:xfrm>
            <a:off x="827584" y="6093296"/>
            <a:ext cx="3024336" cy="646331"/>
          </a:xfrm>
          <a:prstGeom prst="rect">
            <a:avLst/>
          </a:prstGeom>
          <a:noFill/>
        </p:spPr>
        <p:txBody>
          <a:bodyPr wrap="square" rtlCol="0">
            <a:spAutoFit/>
          </a:bodyPr>
          <a:lstStyle/>
          <a:p>
            <a:pPr algn="ctr"/>
            <a:r>
              <a:rPr lang="ru-RU" dirty="0" smtClean="0">
                <a:solidFill>
                  <a:srgbClr val="002060"/>
                </a:solidFill>
              </a:rPr>
              <a:t>Пособие «Составь и расскажи сказку»</a:t>
            </a:r>
            <a:endParaRPr lang="ru-RU" dirty="0">
              <a:solidFill>
                <a:srgbClr val="002060"/>
              </a:solidFill>
            </a:endParaRPr>
          </a:p>
        </p:txBody>
      </p:sp>
      <p:sp>
        <p:nvSpPr>
          <p:cNvPr id="9" name="TextBox 8"/>
          <p:cNvSpPr txBox="1"/>
          <p:nvPr/>
        </p:nvSpPr>
        <p:spPr>
          <a:xfrm>
            <a:off x="4932040" y="6093296"/>
            <a:ext cx="2952328" cy="646331"/>
          </a:xfrm>
          <a:prstGeom prst="rect">
            <a:avLst/>
          </a:prstGeom>
          <a:noFill/>
        </p:spPr>
        <p:txBody>
          <a:bodyPr wrap="square" rtlCol="0">
            <a:spAutoFit/>
          </a:bodyPr>
          <a:lstStyle/>
          <a:p>
            <a:pPr algn="ctr"/>
            <a:r>
              <a:rPr lang="ru-RU" dirty="0" smtClean="0">
                <a:solidFill>
                  <a:srgbClr val="002060"/>
                </a:solidFill>
              </a:rPr>
              <a:t>Авторский тренажер для развития дыхания</a:t>
            </a:r>
            <a:endParaRPr lang="ru-RU" dirty="0">
              <a:solidFill>
                <a:srgbClr val="002060"/>
              </a:solidFill>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251520" y="260648"/>
            <a:ext cx="8640960" cy="6192688"/>
          </a:xfrm>
        </p:spPr>
        <p:txBody>
          <a:bodyPr>
            <a:normAutofit/>
          </a:bodyPr>
          <a:lstStyle/>
          <a:p>
            <a:pPr algn="ctr">
              <a:buNone/>
            </a:pPr>
            <a:r>
              <a:rPr lang="ru-RU" sz="2400" b="1" i="1" dirty="0" smtClean="0">
                <a:solidFill>
                  <a:srgbClr val="C00000"/>
                </a:solidFill>
                <a:cs typeface="Arial" pitchFamily="34" charset="0"/>
              </a:rPr>
              <a:t>Центр «Экологии»</a:t>
            </a:r>
            <a:r>
              <a:rPr lang="ru-RU" sz="2400" b="1" dirty="0" smtClean="0">
                <a:solidFill>
                  <a:srgbClr val="002060"/>
                </a:solidFill>
                <a:cs typeface="Arial" pitchFamily="34" charset="0"/>
              </a:rPr>
              <a:t> </a:t>
            </a:r>
          </a:p>
          <a:p>
            <a:pPr algn="just">
              <a:buNone/>
            </a:pPr>
            <a:r>
              <a:rPr lang="ru-RU" sz="2000" b="1" dirty="0" smtClean="0">
                <a:solidFill>
                  <a:srgbClr val="002060"/>
                </a:solidFill>
                <a:cs typeface="Arial" pitchFamily="34" charset="0"/>
              </a:rPr>
              <a:t>      включает в себя экологический уголок. Данный уголок содержит в себе различные виды комнатных растений, на которых удобно демонстрировать видоизменения частей растения.  Для всех растений оформлены паспорта с условными обозначениями. Так же, присутствуют различные инструменты по уходу за данными растениями: фартуки и нарукавники, палочки для рыхления, металлические детские грабли и лопатки, пульверизатор, лейки и др. Помимо комнатных растений, в данном центре присутствуют различные дидактические игры экологической направленности, Важным составляющим уголка природы является календарь природы и погоды</a:t>
            </a:r>
            <a:endParaRPr lang="ru-RU" sz="2000" b="1" dirty="0">
              <a:solidFill>
                <a:srgbClr val="002060"/>
              </a:solidFill>
              <a:cs typeface="Arial" pitchFamily="34" charset="0"/>
            </a:endParaRPr>
          </a:p>
        </p:txBody>
      </p:sp>
      <p:pic>
        <p:nvPicPr>
          <p:cNvPr id="15362" name="Picture 2" descr="G:\прс 2018\IMG_20180802_114829.jpg"/>
          <p:cNvPicPr>
            <a:picLocks noChangeAspect="1" noChangeArrowheads="1"/>
          </p:cNvPicPr>
          <p:nvPr/>
        </p:nvPicPr>
        <p:blipFill>
          <a:blip r:embed="rId3" cstate="print"/>
          <a:srcRect/>
          <a:stretch>
            <a:fillRect/>
          </a:stretch>
        </p:blipFill>
        <p:spPr bwMode="auto">
          <a:xfrm>
            <a:off x="827584" y="3861048"/>
            <a:ext cx="3658083" cy="2736304"/>
          </a:xfrm>
          <a:prstGeom prst="rect">
            <a:avLst/>
          </a:prstGeom>
          <a:noFill/>
          <a:ln>
            <a:solidFill>
              <a:srgbClr val="7030A0"/>
            </a:solidFill>
          </a:ln>
        </p:spPr>
      </p:pic>
      <p:pic>
        <p:nvPicPr>
          <p:cNvPr id="4" name="Picture 7" descr="F:\среда радуга\IMG_20200624_152109.jpg"/>
          <p:cNvPicPr>
            <a:picLocks noChangeAspect="1" noChangeArrowheads="1"/>
          </p:cNvPicPr>
          <p:nvPr/>
        </p:nvPicPr>
        <p:blipFill>
          <a:blip r:embed="rId4" cstate="print"/>
          <a:srcRect t="19938" r="2766" b="12923"/>
          <a:stretch>
            <a:fillRect/>
          </a:stretch>
        </p:blipFill>
        <p:spPr bwMode="auto">
          <a:xfrm>
            <a:off x="5148063" y="3861049"/>
            <a:ext cx="3036337" cy="2736304"/>
          </a:xfrm>
          <a:prstGeom prst="rect">
            <a:avLst/>
          </a:prstGeom>
          <a:noFill/>
          <a:ln>
            <a:solidFill>
              <a:srgbClr val="7030A0"/>
            </a:solidFill>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3800" name="Picture 8" descr="F:\среда радуга\IMG_20200624_152225.jpg"/>
          <p:cNvPicPr>
            <a:picLocks noChangeAspect="1" noChangeArrowheads="1"/>
          </p:cNvPicPr>
          <p:nvPr/>
        </p:nvPicPr>
        <p:blipFill>
          <a:blip r:embed="rId3" cstate="print"/>
          <a:srcRect t="24800" r="-533" b="11151"/>
          <a:stretch>
            <a:fillRect/>
          </a:stretch>
        </p:blipFill>
        <p:spPr bwMode="auto">
          <a:xfrm>
            <a:off x="5364088" y="548681"/>
            <a:ext cx="2880320" cy="2453208"/>
          </a:xfrm>
          <a:prstGeom prst="rect">
            <a:avLst/>
          </a:prstGeom>
          <a:noFill/>
          <a:ln>
            <a:solidFill>
              <a:srgbClr val="7030A0"/>
            </a:solidFill>
          </a:ln>
        </p:spPr>
      </p:pic>
      <p:pic>
        <p:nvPicPr>
          <p:cNvPr id="5122" name="Picture 2" descr="C:\Users\andrey\Desktop\по среде\IMG_20210528_132334.jpg"/>
          <p:cNvPicPr>
            <a:picLocks noChangeAspect="1" noChangeArrowheads="1"/>
          </p:cNvPicPr>
          <p:nvPr/>
        </p:nvPicPr>
        <p:blipFill>
          <a:blip r:embed="rId4" cstate="print"/>
          <a:srcRect r="3679" b="11489"/>
          <a:stretch>
            <a:fillRect/>
          </a:stretch>
        </p:blipFill>
        <p:spPr bwMode="auto">
          <a:xfrm>
            <a:off x="755577" y="548680"/>
            <a:ext cx="3456384" cy="2382103"/>
          </a:xfrm>
          <a:prstGeom prst="rect">
            <a:avLst/>
          </a:prstGeom>
          <a:noFill/>
          <a:ln>
            <a:solidFill>
              <a:srgbClr val="7030A0"/>
            </a:solidFill>
          </a:ln>
        </p:spPr>
      </p:pic>
      <p:pic>
        <p:nvPicPr>
          <p:cNvPr id="5123" name="Picture 3" descr="C:\Users\andrey\Desktop\по среде\IMG_20210528_143712.jpg"/>
          <p:cNvPicPr>
            <a:picLocks noChangeAspect="1" noChangeArrowheads="1"/>
          </p:cNvPicPr>
          <p:nvPr/>
        </p:nvPicPr>
        <p:blipFill>
          <a:blip r:embed="rId5" cstate="print"/>
          <a:srcRect l="13648" t="1706" r="2194" b="-649"/>
          <a:stretch>
            <a:fillRect/>
          </a:stretch>
        </p:blipFill>
        <p:spPr bwMode="auto">
          <a:xfrm>
            <a:off x="827584" y="3717032"/>
            <a:ext cx="2304256" cy="2448272"/>
          </a:xfrm>
          <a:prstGeom prst="rect">
            <a:avLst/>
          </a:prstGeom>
          <a:noFill/>
          <a:ln>
            <a:solidFill>
              <a:srgbClr val="7030A0"/>
            </a:solidFill>
          </a:ln>
        </p:spPr>
      </p:pic>
      <p:pic>
        <p:nvPicPr>
          <p:cNvPr id="5125" name="Picture 5" descr="C:\Users\andrey\Desktop\по среде\IMG_20210528_143659.jpg"/>
          <p:cNvPicPr>
            <a:picLocks noChangeAspect="1" noChangeArrowheads="1"/>
          </p:cNvPicPr>
          <p:nvPr/>
        </p:nvPicPr>
        <p:blipFill>
          <a:blip r:embed="rId6" cstate="print"/>
          <a:srcRect l="10714" t="1912" r="7143" b="1660"/>
          <a:stretch>
            <a:fillRect/>
          </a:stretch>
        </p:blipFill>
        <p:spPr bwMode="auto">
          <a:xfrm>
            <a:off x="3563888" y="3733664"/>
            <a:ext cx="2431639" cy="2431639"/>
          </a:xfrm>
          <a:prstGeom prst="rect">
            <a:avLst/>
          </a:prstGeom>
          <a:noFill/>
          <a:ln>
            <a:solidFill>
              <a:srgbClr val="7030A0"/>
            </a:solidFill>
          </a:ln>
        </p:spPr>
      </p:pic>
      <p:pic>
        <p:nvPicPr>
          <p:cNvPr id="5126" name="Picture 6" descr="C:\Users\andrey\Desktop\по среде\IMG_20210528_144629.jpg"/>
          <p:cNvPicPr>
            <a:picLocks noChangeAspect="1" noChangeArrowheads="1"/>
          </p:cNvPicPr>
          <p:nvPr/>
        </p:nvPicPr>
        <p:blipFill>
          <a:blip r:embed="rId7" cstate="print"/>
          <a:srcRect l="12404" t="2632" r="3385"/>
          <a:stretch>
            <a:fillRect/>
          </a:stretch>
        </p:blipFill>
        <p:spPr bwMode="auto">
          <a:xfrm>
            <a:off x="6319792" y="3703511"/>
            <a:ext cx="2265055" cy="2448271"/>
          </a:xfrm>
          <a:prstGeom prst="rect">
            <a:avLst/>
          </a:prstGeom>
          <a:noFill/>
          <a:ln>
            <a:solidFill>
              <a:srgbClr val="7030A0"/>
            </a:solidFill>
          </a:ln>
        </p:spPr>
      </p:pic>
      <p:sp>
        <p:nvSpPr>
          <p:cNvPr id="11" name="TextBox 10"/>
          <p:cNvSpPr txBox="1"/>
          <p:nvPr/>
        </p:nvSpPr>
        <p:spPr>
          <a:xfrm>
            <a:off x="755576" y="2996952"/>
            <a:ext cx="3240360" cy="646331"/>
          </a:xfrm>
          <a:prstGeom prst="rect">
            <a:avLst/>
          </a:prstGeom>
          <a:noFill/>
        </p:spPr>
        <p:txBody>
          <a:bodyPr wrap="square" rtlCol="0">
            <a:spAutoFit/>
          </a:bodyPr>
          <a:lstStyle/>
          <a:p>
            <a:pPr algn="ctr"/>
            <a:r>
              <a:rPr lang="ru-RU" dirty="0" smtClean="0">
                <a:solidFill>
                  <a:srgbClr val="002060"/>
                </a:solidFill>
              </a:rPr>
              <a:t>Авторское пособие «Погода за окном»</a:t>
            </a:r>
            <a:endParaRPr lang="ru-RU" dirty="0">
              <a:solidFill>
                <a:srgbClr val="002060"/>
              </a:solidFill>
            </a:endParaRPr>
          </a:p>
        </p:txBody>
      </p:sp>
      <p:sp>
        <p:nvSpPr>
          <p:cNvPr id="12" name="TextBox 11"/>
          <p:cNvSpPr txBox="1"/>
          <p:nvPr/>
        </p:nvSpPr>
        <p:spPr>
          <a:xfrm>
            <a:off x="5292080" y="3068960"/>
            <a:ext cx="2880320" cy="369332"/>
          </a:xfrm>
          <a:prstGeom prst="rect">
            <a:avLst/>
          </a:prstGeom>
          <a:noFill/>
        </p:spPr>
        <p:txBody>
          <a:bodyPr wrap="square" rtlCol="0">
            <a:spAutoFit/>
          </a:bodyPr>
          <a:lstStyle/>
          <a:p>
            <a:pPr algn="ctr"/>
            <a:r>
              <a:rPr lang="ru-RU" dirty="0" smtClean="0">
                <a:solidFill>
                  <a:srgbClr val="002060"/>
                </a:solidFill>
              </a:rPr>
              <a:t>Авторский макет «Птицы»</a:t>
            </a:r>
            <a:endParaRPr lang="ru-RU" dirty="0">
              <a:solidFill>
                <a:srgbClr val="002060"/>
              </a:solidFill>
            </a:endParaRPr>
          </a:p>
        </p:txBody>
      </p:sp>
      <p:sp>
        <p:nvSpPr>
          <p:cNvPr id="13" name="TextBox 12"/>
          <p:cNvSpPr txBox="1"/>
          <p:nvPr/>
        </p:nvSpPr>
        <p:spPr>
          <a:xfrm>
            <a:off x="1115616" y="6165304"/>
            <a:ext cx="6336704" cy="369332"/>
          </a:xfrm>
          <a:prstGeom prst="rect">
            <a:avLst/>
          </a:prstGeom>
          <a:noFill/>
        </p:spPr>
        <p:txBody>
          <a:bodyPr wrap="square" rtlCol="0">
            <a:spAutoFit/>
          </a:bodyPr>
          <a:lstStyle/>
          <a:p>
            <a:pPr algn="just"/>
            <a:r>
              <a:rPr lang="ru-RU" dirty="0" smtClean="0">
                <a:solidFill>
                  <a:srgbClr val="002060"/>
                </a:solidFill>
              </a:rPr>
              <a:t>Авторская пирамида « Животные Нижегородской области»</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4822" name="Picture 6" descr="G:\прс моя\IMG_20180206_073058.jpg"/>
          <p:cNvPicPr>
            <a:picLocks noChangeAspect="1" noChangeArrowheads="1"/>
          </p:cNvPicPr>
          <p:nvPr/>
        </p:nvPicPr>
        <p:blipFill>
          <a:blip r:embed="rId3" cstate="print"/>
          <a:srcRect t="15350" r="871" b="9051"/>
          <a:stretch>
            <a:fillRect/>
          </a:stretch>
        </p:blipFill>
        <p:spPr bwMode="auto">
          <a:xfrm rot="10800000">
            <a:off x="6495054" y="3220691"/>
            <a:ext cx="2040650" cy="2080518"/>
          </a:xfrm>
          <a:prstGeom prst="rect">
            <a:avLst/>
          </a:prstGeom>
          <a:noFill/>
          <a:ln>
            <a:solidFill>
              <a:srgbClr val="7030A0"/>
            </a:solidFill>
          </a:ln>
        </p:spPr>
      </p:pic>
      <p:pic>
        <p:nvPicPr>
          <p:cNvPr id="34823" name="Picture 7" descr="F:\среда радуга\IMG_20200624_152722.jpg"/>
          <p:cNvPicPr>
            <a:picLocks noChangeAspect="1" noChangeArrowheads="1"/>
          </p:cNvPicPr>
          <p:nvPr/>
        </p:nvPicPr>
        <p:blipFill>
          <a:blip r:embed="rId4" cstate="print"/>
          <a:srcRect/>
          <a:stretch>
            <a:fillRect/>
          </a:stretch>
        </p:blipFill>
        <p:spPr bwMode="auto">
          <a:xfrm>
            <a:off x="611560" y="476672"/>
            <a:ext cx="3801877" cy="2843864"/>
          </a:xfrm>
          <a:prstGeom prst="rect">
            <a:avLst/>
          </a:prstGeom>
          <a:noFill/>
          <a:ln>
            <a:solidFill>
              <a:srgbClr val="7030A0"/>
            </a:solidFill>
          </a:ln>
        </p:spPr>
      </p:pic>
      <p:sp>
        <p:nvSpPr>
          <p:cNvPr id="7" name="TextBox 6"/>
          <p:cNvSpPr txBox="1"/>
          <p:nvPr/>
        </p:nvSpPr>
        <p:spPr>
          <a:xfrm>
            <a:off x="395536" y="3356993"/>
            <a:ext cx="4032448" cy="646331"/>
          </a:xfrm>
          <a:prstGeom prst="rect">
            <a:avLst/>
          </a:prstGeom>
          <a:noFill/>
        </p:spPr>
        <p:txBody>
          <a:bodyPr wrap="square" rtlCol="0">
            <a:spAutoFit/>
          </a:bodyPr>
          <a:lstStyle/>
          <a:p>
            <a:pPr algn="ctr"/>
            <a:r>
              <a:rPr lang="ru-RU" dirty="0" smtClean="0">
                <a:solidFill>
                  <a:srgbClr val="002060"/>
                </a:solidFill>
              </a:rPr>
              <a:t>Авторская экологическая ширма «Подбери знаки»</a:t>
            </a:r>
            <a:endParaRPr lang="ru-RU" dirty="0">
              <a:solidFill>
                <a:srgbClr val="002060"/>
              </a:solidFill>
            </a:endParaRPr>
          </a:p>
        </p:txBody>
      </p:sp>
      <p:sp>
        <p:nvSpPr>
          <p:cNvPr id="8" name="TextBox 7"/>
          <p:cNvSpPr txBox="1"/>
          <p:nvPr/>
        </p:nvSpPr>
        <p:spPr>
          <a:xfrm>
            <a:off x="6012160" y="1340768"/>
            <a:ext cx="184731" cy="369332"/>
          </a:xfrm>
          <a:prstGeom prst="rect">
            <a:avLst/>
          </a:prstGeom>
          <a:noFill/>
        </p:spPr>
        <p:txBody>
          <a:bodyPr wrap="none" rtlCol="0">
            <a:spAutoFit/>
          </a:bodyPr>
          <a:lstStyle/>
          <a:p>
            <a:endParaRPr lang="ru-RU" dirty="0"/>
          </a:p>
        </p:txBody>
      </p:sp>
      <p:pic>
        <p:nvPicPr>
          <p:cNvPr id="9" name="Picture 3" descr="F:\СРЕДА ЛОГ. ГРУППА\R9-r795hs8A.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16016" y="476672"/>
            <a:ext cx="4032448" cy="2016224"/>
          </a:xfrm>
          <a:prstGeom prst="rect">
            <a:avLst/>
          </a:prstGeom>
          <a:noFill/>
          <a:ln>
            <a:solidFill>
              <a:srgbClr val="7030A0"/>
            </a:solidFill>
          </a:ln>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5004048" y="2492896"/>
            <a:ext cx="3456384" cy="369332"/>
          </a:xfrm>
          <a:prstGeom prst="rect">
            <a:avLst/>
          </a:prstGeom>
          <a:noFill/>
        </p:spPr>
        <p:txBody>
          <a:bodyPr wrap="square" rtlCol="0">
            <a:spAutoFit/>
          </a:bodyPr>
          <a:lstStyle/>
          <a:p>
            <a:pPr algn="ctr"/>
            <a:r>
              <a:rPr lang="ru-RU" dirty="0" smtClean="0">
                <a:solidFill>
                  <a:srgbClr val="002060"/>
                </a:solidFill>
              </a:rPr>
              <a:t>Макет «Подводный мир»</a:t>
            </a:r>
            <a:endParaRPr lang="ru-RU" dirty="0">
              <a:solidFill>
                <a:srgbClr val="002060"/>
              </a:solidFill>
            </a:endParaRPr>
          </a:p>
        </p:txBody>
      </p:sp>
      <p:sp>
        <p:nvSpPr>
          <p:cNvPr id="11" name="TextBox 10"/>
          <p:cNvSpPr txBox="1"/>
          <p:nvPr/>
        </p:nvSpPr>
        <p:spPr>
          <a:xfrm>
            <a:off x="6196891" y="5301209"/>
            <a:ext cx="2664296" cy="646331"/>
          </a:xfrm>
          <a:prstGeom prst="rect">
            <a:avLst/>
          </a:prstGeom>
          <a:noFill/>
        </p:spPr>
        <p:txBody>
          <a:bodyPr wrap="square" rtlCol="0">
            <a:spAutoFit/>
          </a:bodyPr>
          <a:lstStyle/>
          <a:p>
            <a:pPr algn="ctr"/>
            <a:r>
              <a:rPr lang="ru-RU" dirty="0" smtClean="0">
                <a:solidFill>
                  <a:srgbClr val="002060"/>
                </a:solidFill>
              </a:rPr>
              <a:t> Авторский макет Солнечной системы</a:t>
            </a:r>
            <a:endParaRPr lang="ru-RU" dirty="0">
              <a:solidFill>
                <a:srgbClr val="002060"/>
              </a:solidFill>
            </a:endParaRPr>
          </a:p>
        </p:txBody>
      </p:sp>
      <p:pic>
        <p:nvPicPr>
          <p:cNvPr id="14339" name="Picture 3" descr="C:\Users\andrey\Desktop\дошкольник\среда ясли\IMG_20200811_142638.jpg"/>
          <p:cNvPicPr>
            <a:picLocks noChangeAspect="1" noChangeArrowheads="1"/>
          </p:cNvPicPr>
          <p:nvPr/>
        </p:nvPicPr>
        <p:blipFill>
          <a:blip r:embed="rId6" cstate="print"/>
          <a:srcRect l="12039" t="-290" r="5410"/>
          <a:stretch>
            <a:fillRect/>
          </a:stretch>
        </p:blipFill>
        <p:spPr bwMode="auto">
          <a:xfrm>
            <a:off x="971600" y="4077072"/>
            <a:ext cx="2232248" cy="2028542"/>
          </a:xfrm>
          <a:prstGeom prst="rect">
            <a:avLst/>
          </a:prstGeom>
          <a:noFill/>
          <a:ln>
            <a:solidFill>
              <a:srgbClr val="7030A0"/>
            </a:solidFill>
          </a:ln>
        </p:spPr>
      </p:pic>
      <p:sp>
        <p:nvSpPr>
          <p:cNvPr id="14" name="TextBox 13"/>
          <p:cNvSpPr txBox="1"/>
          <p:nvPr/>
        </p:nvSpPr>
        <p:spPr>
          <a:xfrm>
            <a:off x="602567" y="6165304"/>
            <a:ext cx="3096344" cy="369332"/>
          </a:xfrm>
          <a:prstGeom prst="rect">
            <a:avLst/>
          </a:prstGeom>
          <a:noFill/>
        </p:spPr>
        <p:txBody>
          <a:bodyPr wrap="square" rtlCol="0">
            <a:spAutoFit/>
          </a:bodyPr>
          <a:lstStyle/>
          <a:p>
            <a:r>
              <a:rPr lang="ru-RU" dirty="0" smtClean="0">
                <a:solidFill>
                  <a:srgbClr val="002060"/>
                </a:solidFill>
              </a:rPr>
              <a:t>Круг </a:t>
            </a:r>
            <a:r>
              <a:rPr lang="ru-RU" dirty="0" err="1" smtClean="0">
                <a:solidFill>
                  <a:srgbClr val="002060"/>
                </a:solidFill>
              </a:rPr>
              <a:t>Луллия</a:t>
            </a:r>
            <a:r>
              <a:rPr lang="ru-RU" dirty="0" smtClean="0">
                <a:solidFill>
                  <a:srgbClr val="002060"/>
                </a:solidFill>
              </a:rPr>
              <a:t> «Кто где живет»</a:t>
            </a:r>
            <a:endParaRPr lang="ru-RU" dirty="0">
              <a:solidFill>
                <a:srgbClr val="002060"/>
              </a:solidFill>
            </a:endParaRPr>
          </a:p>
        </p:txBody>
      </p:sp>
      <p:pic>
        <p:nvPicPr>
          <p:cNvPr id="3074" name="Picture 2" descr="C:\Users\andrey\Desktop\по среде\IMG_20210531_124456.jpg"/>
          <p:cNvPicPr>
            <a:picLocks noChangeAspect="1" noChangeArrowheads="1"/>
          </p:cNvPicPr>
          <p:nvPr/>
        </p:nvPicPr>
        <p:blipFill>
          <a:blip r:embed="rId7" cstate="print"/>
          <a:srcRect t="4851" r="1001" b="17450"/>
          <a:stretch>
            <a:fillRect/>
          </a:stretch>
        </p:blipFill>
        <p:spPr bwMode="auto">
          <a:xfrm>
            <a:off x="3779912" y="3680157"/>
            <a:ext cx="2232248" cy="2171189"/>
          </a:xfrm>
          <a:prstGeom prst="rect">
            <a:avLst/>
          </a:prstGeom>
          <a:noFill/>
          <a:ln>
            <a:solidFill>
              <a:schemeClr val="accent1"/>
            </a:solidFill>
          </a:ln>
        </p:spPr>
      </p:pic>
      <p:sp>
        <p:nvSpPr>
          <p:cNvPr id="13" name="TextBox 12"/>
          <p:cNvSpPr txBox="1"/>
          <p:nvPr/>
        </p:nvSpPr>
        <p:spPr>
          <a:xfrm>
            <a:off x="3779912" y="5782448"/>
            <a:ext cx="2304256" cy="646331"/>
          </a:xfrm>
          <a:prstGeom prst="rect">
            <a:avLst/>
          </a:prstGeom>
          <a:noFill/>
        </p:spPr>
        <p:txBody>
          <a:bodyPr wrap="square" rtlCol="0">
            <a:spAutoFit/>
          </a:bodyPr>
          <a:lstStyle/>
          <a:p>
            <a:pPr algn="ctr"/>
            <a:r>
              <a:rPr lang="ru-RU" dirty="0" smtClean="0">
                <a:solidFill>
                  <a:srgbClr val="002060"/>
                </a:solidFill>
              </a:rPr>
              <a:t>Авторский макет из фетра «Аквариум»</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flipH="1">
            <a:off x="4283968" y="692696"/>
            <a:ext cx="4464496" cy="5940088"/>
          </a:xfrm>
          <a:prstGeom prst="rect">
            <a:avLst/>
          </a:prstGeom>
        </p:spPr>
        <p:txBody>
          <a:bodyPr wrap="square">
            <a:spAutoFit/>
          </a:bodyPr>
          <a:lstStyle/>
          <a:p>
            <a:pPr algn="just"/>
            <a:r>
              <a:rPr lang="ru-RU" sz="2000" b="1" i="1" dirty="0" smtClean="0">
                <a:solidFill>
                  <a:srgbClr val="C00000"/>
                </a:solidFill>
                <a:cs typeface="Arial" pitchFamily="34" charset="0"/>
              </a:rPr>
              <a:t>В «Нравственно-патриотическом» Центре</a:t>
            </a:r>
            <a:r>
              <a:rPr lang="ru-RU" sz="2000" b="1" i="1" dirty="0" smtClean="0">
                <a:solidFill>
                  <a:srgbClr val="002060"/>
                </a:solidFill>
                <a:cs typeface="Arial" pitchFamily="34" charset="0"/>
              </a:rPr>
              <a:t> </a:t>
            </a:r>
            <a:r>
              <a:rPr lang="ru-RU" sz="2000" b="1" dirty="0" smtClean="0">
                <a:solidFill>
                  <a:srgbClr val="002060"/>
                </a:solidFill>
                <a:cs typeface="Arial" pitchFamily="34" charset="0"/>
              </a:rPr>
              <a:t>помещена  государственная символика родного города,  Нижегородской области и России. В нем находятся пособия, отражающие многонациональность нашей Родины, иллюстрационный материал по ознакомлению детей с климатическими зонами России, образцы народного декоративно-прикладного искусства и т. д. Оформлен уголок родного края, в котором дети могут познакомиться с традициями, культурой и бытом жителей  Нижегородской области. В уголок родного края входит  художественная литература по краеведению, оформлены различные альбомы .</a:t>
            </a:r>
            <a:endParaRPr lang="ru-RU" sz="2000" b="1" dirty="0">
              <a:solidFill>
                <a:srgbClr val="002060"/>
              </a:solidFill>
              <a:cs typeface="Arial" pitchFamily="34" charset="0"/>
            </a:endParaRPr>
          </a:p>
        </p:txBody>
      </p:sp>
      <p:pic>
        <p:nvPicPr>
          <p:cNvPr id="4" name="Picture 2" descr="C:\Users\andrey\Desktop\среда атесация 2\IMG_20190226_134449.jpg"/>
          <p:cNvPicPr>
            <a:picLocks noChangeAspect="1" noChangeArrowheads="1"/>
          </p:cNvPicPr>
          <p:nvPr/>
        </p:nvPicPr>
        <p:blipFill>
          <a:blip r:embed="rId3" cstate="print"/>
          <a:srcRect r="871" b="2751"/>
          <a:stretch>
            <a:fillRect/>
          </a:stretch>
        </p:blipFill>
        <p:spPr bwMode="auto">
          <a:xfrm>
            <a:off x="395536" y="764704"/>
            <a:ext cx="3678593" cy="4824536"/>
          </a:xfrm>
          <a:prstGeom prst="rect">
            <a:avLst/>
          </a:prstGeom>
          <a:noFill/>
          <a:ln w="28575">
            <a:solidFill>
              <a:srgbClr val="FFFF00"/>
            </a:solidFill>
          </a:ln>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5842" name="Picture 2" descr="F:\среда радуга\IMG_20191004_152836.jpg"/>
          <p:cNvPicPr>
            <a:picLocks noChangeAspect="1" noChangeArrowheads="1"/>
          </p:cNvPicPr>
          <p:nvPr/>
        </p:nvPicPr>
        <p:blipFill>
          <a:blip r:embed="rId3" cstate="print"/>
          <a:srcRect/>
          <a:stretch>
            <a:fillRect/>
          </a:stretch>
        </p:blipFill>
        <p:spPr bwMode="auto">
          <a:xfrm rot="5400000">
            <a:off x="1129269" y="3328914"/>
            <a:ext cx="2304257" cy="3080493"/>
          </a:xfrm>
          <a:prstGeom prst="rect">
            <a:avLst/>
          </a:prstGeom>
          <a:noFill/>
          <a:ln w="28575">
            <a:solidFill>
              <a:srgbClr val="7030A0"/>
            </a:solidFill>
          </a:ln>
        </p:spPr>
      </p:pic>
      <p:pic>
        <p:nvPicPr>
          <p:cNvPr id="3" name="Picture 4" descr="C:\Users\andrey\Desktop\среда атесация 2\IMG_20190227_103202.jpg"/>
          <p:cNvPicPr>
            <a:picLocks noChangeAspect="1" noChangeArrowheads="1"/>
          </p:cNvPicPr>
          <p:nvPr/>
        </p:nvPicPr>
        <p:blipFill>
          <a:blip r:embed="rId4" cstate="print"/>
          <a:srcRect/>
          <a:stretch>
            <a:fillRect/>
          </a:stretch>
        </p:blipFill>
        <p:spPr bwMode="auto">
          <a:xfrm>
            <a:off x="4792825" y="3140968"/>
            <a:ext cx="3672408" cy="2747018"/>
          </a:xfrm>
          <a:prstGeom prst="rect">
            <a:avLst/>
          </a:prstGeom>
          <a:noFill/>
          <a:ln w="19050">
            <a:solidFill>
              <a:srgbClr val="7030A0"/>
            </a:solidFill>
          </a:ln>
        </p:spPr>
      </p:pic>
      <p:pic>
        <p:nvPicPr>
          <p:cNvPr id="35844" name="Picture 4" descr="C:\Users\andrey\Desktop\дошкольник\поделки мои открытки прс\IMG_20180411_184128.jpg"/>
          <p:cNvPicPr>
            <a:picLocks noChangeAspect="1" noChangeArrowheads="1"/>
          </p:cNvPicPr>
          <p:nvPr/>
        </p:nvPicPr>
        <p:blipFill>
          <a:blip r:embed="rId5" cstate="print"/>
          <a:srcRect/>
          <a:stretch>
            <a:fillRect/>
          </a:stretch>
        </p:blipFill>
        <p:spPr bwMode="auto">
          <a:xfrm>
            <a:off x="549695" y="441648"/>
            <a:ext cx="3463406" cy="2880320"/>
          </a:xfrm>
          <a:prstGeom prst="rect">
            <a:avLst/>
          </a:prstGeom>
          <a:noFill/>
          <a:ln>
            <a:solidFill>
              <a:srgbClr val="7030A0"/>
            </a:solidFill>
          </a:ln>
        </p:spPr>
      </p:pic>
      <p:pic>
        <p:nvPicPr>
          <p:cNvPr id="35845" name="Picture 5" descr="C:\Users\andrey\Desktop\дошкольник\поделки мои открытки прс\IMG_20190729_145207.jpg"/>
          <p:cNvPicPr>
            <a:picLocks noChangeAspect="1" noChangeArrowheads="1"/>
          </p:cNvPicPr>
          <p:nvPr/>
        </p:nvPicPr>
        <p:blipFill>
          <a:blip r:embed="rId6" cstate="print"/>
          <a:srcRect l="5901" t="-133" b="48947"/>
          <a:stretch>
            <a:fillRect/>
          </a:stretch>
        </p:blipFill>
        <p:spPr bwMode="auto">
          <a:xfrm>
            <a:off x="4398505" y="476672"/>
            <a:ext cx="4424362" cy="1800200"/>
          </a:xfrm>
          <a:prstGeom prst="rect">
            <a:avLst/>
          </a:prstGeom>
          <a:noFill/>
          <a:ln w="28575">
            <a:solidFill>
              <a:srgbClr val="7030A0"/>
            </a:solidFill>
          </a:ln>
        </p:spPr>
      </p:pic>
      <p:sp>
        <p:nvSpPr>
          <p:cNvPr id="6" name="TextBox 5"/>
          <p:cNvSpPr txBox="1"/>
          <p:nvPr/>
        </p:nvSpPr>
        <p:spPr>
          <a:xfrm>
            <a:off x="971600" y="3284984"/>
            <a:ext cx="2736304" cy="369332"/>
          </a:xfrm>
          <a:prstGeom prst="rect">
            <a:avLst/>
          </a:prstGeom>
          <a:noFill/>
        </p:spPr>
        <p:txBody>
          <a:bodyPr wrap="square" rtlCol="0">
            <a:spAutoFit/>
          </a:bodyPr>
          <a:lstStyle/>
          <a:p>
            <a:r>
              <a:rPr lang="ru-RU" dirty="0" smtClean="0">
                <a:solidFill>
                  <a:srgbClr val="002060"/>
                </a:solidFill>
              </a:rPr>
              <a:t>Макет русской избы</a:t>
            </a:r>
            <a:endParaRPr lang="ru-RU" dirty="0">
              <a:solidFill>
                <a:srgbClr val="002060"/>
              </a:solidFill>
            </a:endParaRPr>
          </a:p>
        </p:txBody>
      </p:sp>
      <p:sp>
        <p:nvSpPr>
          <p:cNvPr id="7" name="TextBox 6"/>
          <p:cNvSpPr txBox="1"/>
          <p:nvPr/>
        </p:nvSpPr>
        <p:spPr>
          <a:xfrm>
            <a:off x="4648809" y="2317862"/>
            <a:ext cx="3960440" cy="646331"/>
          </a:xfrm>
          <a:prstGeom prst="rect">
            <a:avLst/>
          </a:prstGeom>
          <a:noFill/>
        </p:spPr>
        <p:txBody>
          <a:bodyPr wrap="square" rtlCol="0">
            <a:spAutoFit/>
          </a:bodyPr>
          <a:lstStyle/>
          <a:p>
            <a:pPr algn="ctr"/>
            <a:r>
              <a:rPr lang="ru-RU" dirty="0" smtClean="0">
                <a:solidFill>
                  <a:srgbClr val="002060"/>
                </a:solidFill>
              </a:rPr>
              <a:t>Макеты жилищ представителей разных национальностей</a:t>
            </a:r>
            <a:endParaRPr lang="ru-RU" dirty="0">
              <a:solidFill>
                <a:srgbClr val="002060"/>
              </a:solidFill>
            </a:endParaRPr>
          </a:p>
        </p:txBody>
      </p:sp>
      <p:sp>
        <p:nvSpPr>
          <p:cNvPr id="8" name="TextBox 7"/>
          <p:cNvSpPr txBox="1"/>
          <p:nvPr/>
        </p:nvSpPr>
        <p:spPr>
          <a:xfrm>
            <a:off x="708696" y="6021289"/>
            <a:ext cx="3528392" cy="646331"/>
          </a:xfrm>
          <a:prstGeom prst="rect">
            <a:avLst/>
          </a:prstGeom>
          <a:noFill/>
        </p:spPr>
        <p:txBody>
          <a:bodyPr wrap="square" rtlCol="0">
            <a:spAutoFit/>
          </a:bodyPr>
          <a:lstStyle/>
          <a:p>
            <a:r>
              <a:rPr lang="ru-RU" dirty="0" smtClean="0">
                <a:solidFill>
                  <a:srgbClr val="002060"/>
                </a:solidFill>
              </a:rPr>
              <a:t>Авторская  игра – </a:t>
            </a:r>
            <a:r>
              <a:rPr lang="ru-RU" dirty="0" err="1" smtClean="0">
                <a:solidFill>
                  <a:srgbClr val="002060"/>
                </a:solidFill>
              </a:rPr>
              <a:t>бродилка</a:t>
            </a:r>
            <a:endParaRPr lang="ru-RU" dirty="0" smtClean="0">
              <a:solidFill>
                <a:srgbClr val="002060"/>
              </a:solidFill>
            </a:endParaRPr>
          </a:p>
          <a:p>
            <a:r>
              <a:rPr lang="ru-RU" dirty="0" smtClean="0">
                <a:solidFill>
                  <a:srgbClr val="002060"/>
                </a:solidFill>
              </a:rPr>
              <a:t> «Прогулка по родному району»</a:t>
            </a:r>
            <a:endParaRPr lang="ru-RU" dirty="0">
              <a:solidFill>
                <a:srgbClr val="002060"/>
              </a:solidFill>
            </a:endParaRPr>
          </a:p>
        </p:txBody>
      </p:sp>
      <p:sp>
        <p:nvSpPr>
          <p:cNvPr id="9" name="TextBox 8"/>
          <p:cNvSpPr txBox="1"/>
          <p:nvPr/>
        </p:nvSpPr>
        <p:spPr>
          <a:xfrm>
            <a:off x="5004048" y="5949280"/>
            <a:ext cx="3456384" cy="369332"/>
          </a:xfrm>
          <a:prstGeom prst="rect">
            <a:avLst/>
          </a:prstGeom>
          <a:noFill/>
        </p:spPr>
        <p:txBody>
          <a:bodyPr wrap="square" rtlCol="0">
            <a:spAutoFit/>
          </a:bodyPr>
          <a:lstStyle/>
          <a:p>
            <a:r>
              <a:rPr lang="ru-RU" dirty="0" smtClean="0">
                <a:solidFill>
                  <a:srgbClr val="002060"/>
                </a:solidFill>
              </a:rPr>
              <a:t>Авторский </a:t>
            </a:r>
            <a:r>
              <a:rPr lang="ru-RU" dirty="0" err="1" smtClean="0">
                <a:solidFill>
                  <a:srgbClr val="002060"/>
                </a:solidFill>
              </a:rPr>
              <a:t>лепбук</a:t>
            </a:r>
            <a:r>
              <a:rPr lang="ru-RU" dirty="0" smtClean="0">
                <a:solidFill>
                  <a:srgbClr val="002060"/>
                </a:solidFill>
              </a:rPr>
              <a:t> «Мой район»</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6867" name="Picture 3" descr="F:\среда радуга\IMG_20200624_160220.jpg"/>
          <p:cNvPicPr>
            <a:picLocks noChangeAspect="1" noChangeArrowheads="1"/>
          </p:cNvPicPr>
          <p:nvPr/>
        </p:nvPicPr>
        <p:blipFill>
          <a:blip r:embed="rId3" cstate="print"/>
          <a:srcRect t="17450" r="2274" b="10101"/>
          <a:stretch>
            <a:fillRect/>
          </a:stretch>
        </p:blipFill>
        <p:spPr bwMode="auto">
          <a:xfrm rot="5400000">
            <a:off x="1032703" y="414825"/>
            <a:ext cx="2447748" cy="2425939"/>
          </a:xfrm>
          <a:prstGeom prst="rect">
            <a:avLst/>
          </a:prstGeom>
          <a:noFill/>
          <a:ln>
            <a:solidFill>
              <a:srgbClr val="7030A0"/>
            </a:solidFill>
          </a:ln>
        </p:spPr>
      </p:pic>
      <p:pic>
        <p:nvPicPr>
          <p:cNvPr id="8" name="Picture 7" descr="C:\Users\andrey\Desktop\среда атесация 2\IMG_20190226_172853.jpg"/>
          <p:cNvPicPr>
            <a:picLocks noChangeAspect="1" noChangeArrowheads="1"/>
          </p:cNvPicPr>
          <p:nvPr/>
        </p:nvPicPr>
        <p:blipFill>
          <a:blip r:embed="rId4" cstate="print"/>
          <a:srcRect l="14563" t="2625" r="5900" b="4731"/>
          <a:stretch>
            <a:fillRect/>
          </a:stretch>
        </p:blipFill>
        <p:spPr bwMode="auto">
          <a:xfrm>
            <a:off x="5273730" y="404664"/>
            <a:ext cx="2751983" cy="2084070"/>
          </a:xfrm>
          <a:prstGeom prst="rect">
            <a:avLst/>
          </a:prstGeom>
          <a:noFill/>
          <a:ln w="19050">
            <a:solidFill>
              <a:srgbClr val="7030A0"/>
            </a:solidFill>
          </a:ln>
        </p:spPr>
      </p:pic>
      <p:pic>
        <p:nvPicPr>
          <p:cNvPr id="6146" name="Picture 2" descr="C:\Users\andrey\Desktop\по среде\IMG_20210528_143927.jpg"/>
          <p:cNvPicPr>
            <a:picLocks noChangeAspect="1" noChangeArrowheads="1"/>
          </p:cNvPicPr>
          <p:nvPr/>
        </p:nvPicPr>
        <p:blipFill>
          <a:blip r:embed="rId5" cstate="print"/>
          <a:srcRect/>
          <a:stretch>
            <a:fillRect/>
          </a:stretch>
        </p:blipFill>
        <p:spPr bwMode="auto">
          <a:xfrm>
            <a:off x="5273730" y="2864825"/>
            <a:ext cx="2751983" cy="3044965"/>
          </a:xfrm>
          <a:prstGeom prst="rect">
            <a:avLst/>
          </a:prstGeom>
          <a:noFill/>
          <a:ln>
            <a:solidFill>
              <a:srgbClr val="7030A0"/>
            </a:solidFill>
          </a:ln>
        </p:spPr>
      </p:pic>
      <p:pic>
        <p:nvPicPr>
          <p:cNvPr id="6147" name="Picture 3" descr="C:\Users\andrey\Desktop\по среде\IMG_20210528_144311.jpg"/>
          <p:cNvPicPr>
            <a:picLocks noChangeAspect="1" noChangeArrowheads="1"/>
          </p:cNvPicPr>
          <p:nvPr/>
        </p:nvPicPr>
        <p:blipFill>
          <a:blip r:embed="rId6" cstate="print"/>
          <a:srcRect l="5113" t="19551" r="9838"/>
          <a:stretch>
            <a:fillRect/>
          </a:stretch>
        </p:blipFill>
        <p:spPr bwMode="auto">
          <a:xfrm>
            <a:off x="501827" y="3332238"/>
            <a:ext cx="3891874" cy="2761058"/>
          </a:xfrm>
          <a:prstGeom prst="rect">
            <a:avLst/>
          </a:prstGeom>
          <a:noFill/>
          <a:ln>
            <a:solidFill>
              <a:srgbClr val="7030A0"/>
            </a:solidFill>
          </a:ln>
        </p:spPr>
      </p:pic>
      <p:sp>
        <p:nvSpPr>
          <p:cNvPr id="7" name="TextBox 6"/>
          <p:cNvSpPr txBox="1"/>
          <p:nvPr/>
        </p:nvSpPr>
        <p:spPr>
          <a:xfrm>
            <a:off x="384369" y="2864826"/>
            <a:ext cx="3744416" cy="369332"/>
          </a:xfrm>
          <a:prstGeom prst="rect">
            <a:avLst/>
          </a:prstGeom>
          <a:noFill/>
        </p:spPr>
        <p:txBody>
          <a:bodyPr wrap="square" rtlCol="0">
            <a:spAutoFit/>
          </a:bodyPr>
          <a:lstStyle/>
          <a:p>
            <a:pPr algn="ctr"/>
            <a:r>
              <a:rPr lang="ru-RU" dirty="0" smtClean="0">
                <a:solidFill>
                  <a:srgbClr val="002060"/>
                </a:solidFill>
              </a:rPr>
              <a:t>Авторское пособие «Часы времени»</a:t>
            </a:r>
            <a:endParaRPr lang="ru-RU" dirty="0">
              <a:solidFill>
                <a:srgbClr val="002060"/>
              </a:solidFill>
            </a:endParaRPr>
          </a:p>
        </p:txBody>
      </p:sp>
      <p:sp>
        <p:nvSpPr>
          <p:cNvPr id="9" name="TextBox 8"/>
          <p:cNvSpPr txBox="1"/>
          <p:nvPr/>
        </p:nvSpPr>
        <p:spPr>
          <a:xfrm>
            <a:off x="5580112" y="2492896"/>
            <a:ext cx="2160240" cy="369332"/>
          </a:xfrm>
          <a:prstGeom prst="rect">
            <a:avLst/>
          </a:prstGeom>
          <a:noFill/>
        </p:spPr>
        <p:txBody>
          <a:bodyPr wrap="square" rtlCol="0">
            <a:spAutoFit/>
          </a:bodyPr>
          <a:lstStyle/>
          <a:p>
            <a:pPr algn="ctr"/>
            <a:r>
              <a:rPr lang="ru-RU" dirty="0" smtClean="0">
                <a:solidFill>
                  <a:srgbClr val="002060"/>
                </a:solidFill>
              </a:rPr>
              <a:t>Макеты</a:t>
            </a:r>
            <a:endParaRPr lang="ru-RU" dirty="0">
              <a:solidFill>
                <a:srgbClr val="002060"/>
              </a:solidFill>
            </a:endParaRPr>
          </a:p>
        </p:txBody>
      </p:sp>
      <p:sp>
        <p:nvSpPr>
          <p:cNvPr id="10" name="TextBox 9"/>
          <p:cNvSpPr txBox="1"/>
          <p:nvPr/>
        </p:nvSpPr>
        <p:spPr>
          <a:xfrm>
            <a:off x="539552" y="6093296"/>
            <a:ext cx="3816424" cy="646331"/>
          </a:xfrm>
          <a:prstGeom prst="rect">
            <a:avLst/>
          </a:prstGeom>
          <a:noFill/>
        </p:spPr>
        <p:txBody>
          <a:bodyPr wrap="square" rtlCol="0">
            <a:spAutoFit/>
          </a:bodyPr>
          <a:lstStyle/>
          <a:p>
            <a:pPr algn="ctr"/>
            <a:r>
              <a:rPr lang="ru-RU" dirty="0" smtClean="0">
                <a:solidFill>
                  <a:srgbClr val="002060"/>
                </a:solidFill>
              </a:rPr>
              <a:t>Авторское пособие «Нижегородские промыслы»</a:t>
            </a:r>
            <a:endParaRPr lang="ru-RU" dirty="0">
              <a:solidFill>
                <a:srgbClr val="002060"/>
              </a:solidFill>
            </a:endParaRPr>
          </a:p>
        </p:txBody>
      </p:sp>
      <p:sp>
        <p:nvSpPr>
          <p:cNvPr id="11" name="TextBox 10"/>
          <p:cNvSpPr txBox="1"/>
          <p:nvPr/>
        </p:nvSpPr>
        <p:spPr>
          <a:xfrm>
            <a:off x="4932040" y="5816297"/>
            <a:ext cx="3672407" cy="923330"/>
          </a:xfrm>
          <a:prstGeom prst="rect">
            <a:avLst/>
          </a:prstGeom>
          <a:noFill/>
        </p:spPr>
        <p:txBody>
          <a:bodyPr wrap="square" rtlCol="0">
            <a:spAutoFit/>
          </a:bodyPr>
          <a:lstStyle/>
          <a:p>
            <a:pPr algn="ctr"/>
            <a:r>
              <a:rPr lang="ru-RU" dirty="0" smtClean="0">
                <a:solidFill>
                  <a:srgbClr val="002060"/>
                </a:solidFill>
              </a:rPr>
              <a:t>Авторское домино </a:t>
            </a:r>
          </a:p>
          <a:p>
            <a:pPr algn="ctr"/>
            <a:r>
              <a:rPr lang="ru-RU" dirty="0" smtClean="0">
                <a:solidFill>
                  <a:srgbClr val="002060"/>
                </a:solidFill>
              </a:rPr>
              <a:t>«Достопримечательности Нижнего Новгорода</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67544" y="332656"/>
            <a:ext cx="8424936" cy="2246769"/>
          </a:xfrm>
          <a:prstGeom prst="rect">
            <a:avLst/>
          </a:prstGeom>
        </p:spPr>
        <p:txBody>
          <a:bodyPr wrap="square">
            <a:spAutoFit/>
          </a:bodyPr>
          <a:lstStyle/>
          <a:p>
            <a:pPr algn="just"/>
            <a:r>
              <a:rPr lang="ru-RU" i="1" dirty="0" smtClean="0">
                <a:solidFill>
                  <a:srgbClr val="C00000"/>
                </a:solidFill>
              </a:rPr>
              <a:t> </a:t>
            </a:r>
            <a:r>
              <a:rPr lang="ru-RU" sz="2000" b="1" i="1" dirty="0" smtClean="0">
                <a:solidFill>
                  <a:srgbClr val="C00000"/>
                </a:solidFill>
              </a:rPr>
              <a:t>Театрализованный» Центр</a:t>
            </a:r>
            <a:r>
              <a:rPr lang="ru-RU" sz="2000" b="1" dirty="0" smtClean="0">
                <a:solidFill>
                  <a:srgbClr val="C00000"/>
                </a:solidFill>
              </a:rPr>
              <a:t> </a:t>
            </a:r>
            <a:r>
              <a:rPr lang="ru-RU" sz="2000" b="1" dirty="0" smtClean="0">
                <a:solidFill>
                  <a:srgbClr val="002060"/>
                </a:solidFill>
              </a:rPr>
              <a:t>- это важный объект развивающей среды, поскольку именно театрализованная деятельность помогает сплотить группу, объединить детей интересной идеей. Здесь размещаются ширма, различные виды театров. Он представлен различного вида театрами (кукольный, теневой, настольный, бибабо, пальчиковый). Здесь размещены маски, атрибуты для разыгрывания сказок, декорации дети изготавливают самостоятельно. </a:t>
            </a:r>
            <a:endParaRPr lang="ru-RU" sz="2000" b="1" dirty="0">
              <a:solidFill>
                <a:srgbClr val="002060"/>
              </a:solidFill>
            </a:endParaRPr>
          </a:p>
        </p:txBody>
      </p:sp>
      <p:pic>
        <p:nvPicPr>
          <p:cNvPr id="13313" name="Picture 1" descr="F:\среда радуга\IMG_20200624_150821.jpg"/>
          <p:cNvPicPr>
            <a:picLocks noChangeAspect="1" noChangeArrowheads="1"/>
          </p:cNvPicPr>
          <p:nvPr/>
        </p:nvPicPr>
        <p:blipFill>
          <a:blip r:embed="rId3" cstate="print"/>
          <a:srcRect/>
          <a:stretch>
            <a:fillRect/>
          </a:stretch>
        </p:blipFill>
        <p:spPr bwMode="auto">
          <a:xfrm>
            <a:off x="827584" y="2636912"/>
            <a:ext cx="4824536" cy="3608829"/>
          </a:xfrm>
          <a:prstGeom prst="rect">
            <a:avLst/>
          </a:prstGeom>
          <a:noFill/>
          <a:ln>
            <a:solidFill>
              <a:srgbClr val="002060"/>
            </a:solidFill>
          </a:ln>
        </p:spPr>
      </p:pic>
      <p:pic>
        <p:nvPicPr>
          <p:cNvPr id="1026" name="Picture 2" descr="C:\Users\andrey\Desktop\дошкольник\среда атесация 2\IMG_20190225_095944.jpg"/>
          <p:cNvPicPr>
            <a:picLocks noChangeAspect="1" noChangeArrowheads="1"/>
          </p:cNvPicPr>
          <p:nvPr/>
        </p:nvPicPr>
        <p:blipFill>
          <a:blip r:embed="rId4" cstate="print"/>
          <a:srcRect/>
          <a:stretch>
            <a:fillRect/>
          </a:stretch>
        </p:blipFill>
        <p:spPr bwMode="auto">
          <a:xfrm>
            <a:off x="5868144" y="3359099"/>
            <a:ext cx="2893593" cy="2164454"/>
          </a:xfrm>
          <a:prstGeom prst="rect">
            <a:avLst/>
          </a:prstGeom>
          <a:noFill/>
          <a:ln>
            <a:solidFill>
              <a:schemeClr val="accent1"/>
            </a:solidFill>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467544" y="404665"/>
            <a:ext cx="8352928" cy="2554545"/>
          </a:xfrm>
          <a:prstGeom prst="rect">
            <a:avLst/>
          </a:prstGeom>
        </p:spPr>
        <p:txBody>
          <a:bodyPr wrap="square">
            <a:spAutoFit/>
          </a:bodyPr>
          <a:lstStyle/>
          <a:p>
            <a:pPr algn="just"/>
            <a:r>
              <a:rPr lang="ru-RU" sz="2000" b="1" dirty="0" smtClean="0">
                <a:solidFill>
                  <a:srgbClr val="C00000"/>
                </a:solidFill>
                <a:cs typeface="Arial" panose="020B0604020202020204" pitchFamily="34" charset="0"/>
              </a:rPr>
              <a:t>Развивающая предметно – пространственная среда  подготовительной группы «Радуга» организована с учётом требований ФГОС, где чётко прослеживаются  образовательные области:</a:t>
            </a:r>
          </a:p>
          <a:p>
            <a:pPr marL="342900" indent="-342900" algn="just">
              <a:buFont typeface="Wingdings" pitchFamily="2" charset="2"/>
              <a:buChar char="Ø"/>
            </a:pPr>
            <a:r>
              <a:rPr lang="ru-RU" sz="2000" b="1" dirty="0" smtClean="0">
                <a:solidFill>
                  <a:srgbClr val="002060"/>
                </a:solidFill>
                <a:cs typeface="Arial" panose="020B0604020202020204" pitchFamily="34" charset="0"/>
              </a:rPr>
              <a:t>социально-коммуникативное развитие</a:t>
            </a:r>
          </a:p>
          <a:p>
            <a:pPr marL="342900" indent="-342900" algn="just">
              <a:buFont typeface="Wingdings" pitchFamily="2" charset="2"/>
              <a:buChar char="Ø"/>
            </a:pPr>
            <a:r>
              <a:rPr lang="ru-RU" sz="2000" b="1" dirty="0" smtClean="0">
                <a:solidFill>
                  <a:srgbClr val="002060"/>
                </a:solidFill>
                <a:cs typeface="Arial" panose="020B0604020202020204" pitchFamily="34" charset="0"/>
              </a:rPr>
              <a:t>познавательное развитие</a:t>
            </a:r>
          </a:p>
          <a:p>
            <a:pPr marL="342900" indent="-342900" algn="just">
              <a:buFont typeface="Wingdings" pitchFamily="2" charset="2"/>
              <a:buChar char="Ø"/>
            </a:pPr>
            <a:r>
              <a:rPr lang="ru-RU" sz="2000" b="1" dirty="0" smtClean="0">
                <a:solidFill>
                  <a:srgbClr val="002060"/>
                </a:solidFill>
                <a:cs typeface="Arial" panose="020B0604020202020204" pitchFamily="34" charset="0"/>
              </a:rPr>
              <a:t>речевое развитие</a:t>
            </a:r>
          </a:p>
          <a:p>
            <a:pPr marL="342900" indent="-342900" algn="just">
              <a:buFont typeface="Wingdings" pitchFamily="2" charset="2"/>
              <a:buChar char="Ø"/>
            </a:pPr>
            <a:r>
              <a:rPr lang="ru-RU" sz="2000" b="1" dirty="0" smtClean="0">
                <a:solidFill>
                  <a:srgbClr val="002060"/>
                </a:solidFill>
                <a:cs typeface="Arial" panose="020B0604020202020204" pitchFamily="34" charset="0"/>
              </a:rPr>
              <a:t>художественно-эстетическое развитие</a:t>
            </a:r>
          </a:p>
          <a:p>
            <a:pPr marL="342900" indent="-342900" algn="just">
              <a:buFont typeface="Wingdings" pitchFamily="2" charset="2"/>
              <a:buChar char="Ø"/>
            </a:pPr>
            <a:r>
              <a:rPr lang="ru-RU" sz="2000" b="1" dirty="0" smtClean="0">
                <a:solidFill>
                  <a:srgbClr val="002060"/>
                </a:solidFill>
                <a:cs typeface="Arial" panose="020B0604020202020204" pitchFamily="34" charset="0"/>
              </a:rPr>
              <a:t>физическое развитие</a:t>
            </a:r>
            <a:r>
              <a:rPr lang="ru-RU" sz="2000" dirty="0" smtClean="0">
                <a:solidFill>
                  <a:srgbClr val="002060"/>
                </a:solidFill>
                <a:cs typeface="Arial" panose="020B0604020202020204" pitchFamily="34" charset="0"/>
              </a:rPr>
              <a:t> </a:t>
            </a:r>
            <a:endParaRPr lang="ru-RU" sz="2000" dirty="0">
              <a:solidFill>
                <a:srgbClr val="002060"/>
              </a:solidFill>
              <a:cs typeface="Arial" panose="020B0604020202020204" pitchFamily="34" charset="0"/>
            </a:endParaRPr>
          </a:p>
        </p:txBody>
      </p:sp>
      <p:sp>
        <p:nvSpPr>
          <p:cNvPr id="8" name="Прямоугольник 7"/>
          <p:cNvSpPr/>
          <p:nvPr/>
        </p:nvSpPr>
        <p:spPr>
          <a:xfrm>
            <a:off x="3491880" y="3140968"/>
            <a:ext cx="5184576" cy="2831544"/>
          </a:xfrm>
          <a:prstGeom prst="rect">
            <a:avLst/>
          </a:prstGeom>
        </p:spPr>
        <p:txBody>
          <a:bodyPr wrap="square">
            <a:spAutoFit/>
          </a:bodyPr>
          <a:lstStyle/>
          <a:p>
            <a:endParaRPr lang="ru-RU" b="1" dirty="0" smtClean="0">
              <a:solidFill>
                <a:srgbClr val="C00000"/>
              </a:solidFill>
              <a:latin typeface="Arial" pitchFamily="34" charset="0"/>
              <a:cs typeface="Arial" pitchFamily="34" charset="0"/>
            </a:endParaRPr>
          </a:p>
          <a:p>
            <a:r>
              <a:rPr lang="ru-RU" sz="2000" b="1" dirty="0" smtClean="0">
                <a:solidFill>
                  <a:srgbClr val="C00000"/>
                </a:solidFill>
                <a:cs typeface="Arial" pitchFamily="34" charset="0"/>
              </a:rPr>
              <a:t>При построении предметно-развивающей среды мы учитывали следующие принципы:</a:t>
            </a:r>
            <a:r>
              <a:rPr lang="ru-RU" sz="2000" dirty="0" smtClean="0"/>
              <a:t/>
            </a:r>
            <a:br>
              <a:rPr lang="ru-RU" sz="2000" dirty="0" smtClean="0"/>
            </a:br>
            <a:r>
              <a:rPr lang="ru-RU" sz="2000" b="1" dirty="0" smtClean="0">
                <a:solidFill>
                  <a:srgbClr val="002060"/>
                </a:solidFill>
                <a:cs typeface="Arial" pitchFamily="34" charset="0"/>
              </a:rPr>
              <a:t> -принцип открытости и доступности;</a:t>
            </a:r>
            <a:br>
              <a:rPr lang="ru-RU" sz="2000" b="1" dirty="0" smtClean="0">
                <a:solidFill>
                  <a:srgbClr val="002060"/>
                </a:solidFill>
                <a:cs typeface="Arial" pitchFamily="34" charset="0"/>
              </a:rPr>
            </a:br>
            <a:r>
              <a:rPr lang="ru-RU" sz="2000" b="1" dirty="0" smtClean="0">
                <a:solidFill>
                  <a:srgbClr val="002060"/>
                </a:solidFill>
                <a:cs typeface="Arial" pitchFamily="34" charset="0"/>
              </a:rPr>
              <a:t>- </a:t>
            </a:r>
            <a:r>
              <a:rPr lang="ru-RU" sz="2000" b="1" dirty="0" err="1" smtClean="0">
                <a:solidFill>
                  <a:srgbClr val="002060"/>
                </a:solidFill>
                <a:cs typeface="Arial" pitchFamily="34" charset="0"/>
              </a:rPr>
              <a:t>трансформируемости</a:t>
            </a:r>
            <a:r>
              <a:rPr lang="ru-RU" sz="2000" b="1" dirty="0" smtClean="0">
                <a:solidFill>
                  <a:srgbClr val="002060"/>
                </a:solidFill>
                <a:cs typeface="Arial" pitchFamily="34" charset="0"/>
              </a:rPr>
              <a:t>;</a:t>
            </a:r>
            <a:br>
              <a:rPr lang="ru-RU" sz="2000" b="1" dirty="0" smtClean="0">
                <a:solidFill>
                  <a:srgbClr val="002060"/>
                </a:solidFill>
                <a:cs typeface="Arial" pitchFamily="34" charset="0"/>
              </a:rPr>
            </a:br>
            <a:r>
              <a:rPr lang="ru-RU" sz="2000" b="1" dirty="0" smtClean="0">
                <a:solidFill>
                  <a:srgbClr val="002060"/>
                </a:solidFill>
                <a:cs typeface="Arial" pitchFamily="34" charset="0"/>
              </a:rPr>
              <a:t>- вариативности;</a:t>
            </a:r>
            <a:br>
              <a:rPr lang="ru-RU" sz="2000" b="1" dirty="0" smtClean="0">
                <a:solidFill>
                  <a:srgbClr val="002060"/>
                </a:solidFill>
                <a:cs typeface="Arial" pitchFamily="34" charset="0"/>
              </a:rPr>
            </a:br>
            <a:r>
              <a:rPr lang="ru-RU" sz="2000" b="1" dirty="0" smtClean="0">
                <a:solidFill>
                  <a:srgbClr val="002060"/>
                </a:solidFill>
                <a:cs typeface="Arial" pitchFamily="34" charset="0"/>
              </a:rPr>
              <a:t>- </a:t>
            </a:r>
            <a:r>
              <a:rPr lang="ru-RU" sz="2000" b="1" dirty="0" err="1" smtClean="0">
                <a:solidFill>
                  <a:srgbClr val="002060"/>
                </a:solidFill>
                <a:cs typeface="Arial" pitchFamily="34" charset="0"/>
              </a:rPr>
              <a:t>полифункциональности</a:t>
            </a:r>
            <a:r>
              <a:rPr lang="ru-RU" sz="2000" b="1" dirty="0" smtClean="0">
                <a:solidFill>
                  <a:srgbClr val="002060"/>
                </a:solidFill>
                <a:cs typeface="Arial" pitchFamily="34" charset="0"/>
              </a:rPr>
              <a:t>;</a:t>
            </a:r>
            <a:br>
              <a:rPr lang="ru-RU" sz="2000" b="1" dirty="0" smtClean="0">
                <a:solidFill>
                  <a:srgbClr val="002060"/>
                </a:solidFill>
                <a:cs typeface="Arial" pitchFamily="34" charset="0"/>
              </a:rPr>
            </a:br>
            <a:r>
              <a:rPr lang="ru-RU" sz="2000" b="1" dirty="0" smtClean="0">
                <a:solidFill>
                  <a:srgbClr val="002060"/>
                </a:solidFill>
                <a:cs typeface="Arial" pitchFamily="34" charset="0"/>
              </a:rPr>
              <a:t> -безопасности;  </a:t>
            </a:r>
            <a:br>
              <a:rPr lang="ru-RU" sz="2000" b="1" dirty="0" smtClean="0">
                <a:solidFill>
                  <a:srgbClr val="002060"/>
                </a:solidFill>
                <a:cs typeface="Arial" pitchFamily="34" charset="0"/>
              </a:rPr>
            </a:br>
            <a:r>
              <a:rPr lang="ru-RU" sz="2000" b="1" dirty="0" smtClean="0">
                <a:solidFill>
                  <a:srgbClr val="002060"/>
                </a:solidFill>
                <a:cs typeface="Arial" pitchFamily="34" charset="0"/>
              </a:rPr>
              <a:t>- насыщенности</a:t>
            </a:r>
            <a:endParaRPr lang="ru-RU" sz="2000" b="1" dirty="0">
              <a:solidFill>
                <a:srgbClr val="002060"/>
              </a:solidFill>
              <a:cs typeface="Arial" pitchFamily="34" charset="0"/>
            </a:endParaRPr>
          </a:p>
        </p:txBody>
      </p:sp>
      <p:pic>
        <p:nvPicPr>
          <p:cNvPr id="2051" name="Picture 3" descr="F:\среда радуга\IMG_20200615_131722.jpg"/>
          <p:cNvPicPr>
            <a:picLocks noChangeAspect="1" noChangeArrowheads="1"/>
          </p:cNvPicPr>
          <p:nvPr/>
        </p:nvPicPr>
        <p:blipFill>
          <a:blip r:embed="rId3" cstate="print"/>
          <a:srcRect l="35701" t="7208" r="2949" b="12261"/>
          <a:stretch>
            <a:fillRect/>
          </a:stretch>
        </p:blipFill>
        <p:spPr bwMode="auto">
          <a:xfrm>
            <a:off x="611560" y="4005064"/>
            <a:ext cx="2232248" cy="2232248"/>
          </a:xfrm>
          <a:prstGeom prst="rect">
            <a:avLst/>
          </a:prstGeom>
          <a:noFill/>
          <a:ln>
            <a:solidFill>
              <a:srgbClr val="7030A0"/>
            </a:solidFill>
          </a:ln>
        </p:spPr>
      </p:pic>
      <p:pic>
        <p:nvPicPr>
          <p:cNvPr id="2053" name="Picture 5" descr="F:\среда радуга\IMG_20200624_161029.jpg"/>
          <p:cNvPicPr>
            <a:picLocks noChangeAspect="1" noChangeArrowheads="1"/>
          </p:cNvPicPr>
          <p:nvPr/>
        </p:nvPicPr>
        <p:blipFill>
          <a:blip r:embed="rId4" cstate="print"/>
          <a:srcRect/>
          <a:stretch>
            <a:fillRect/>
          </a:stretch>
        </p:blipFill>
        <p:spPr bwMode="auto">
          <a:xfrm>
            <a:off x="6012160" y="1412776"/>
            <a:ext cx="2592288" cy="1939072"/>
          </a:xfrm>
          <a:prstGeom prst="rect">
            <a:avLst/>
          </a:prstGeom>
          <a:noFill/>
          <a:ln>
            <a:solidFill>
              <a:srgbClr val="7030A0"/>
            </a:solidFill>
          </a:ln>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7890" name="Picture 2" descr="F:\среда радуга\IMG_20200624_150944.jpg"/>
          <p:cNvPicPr>
            <a:picLocks noChangeAspect="1" noChangeArrowheads="1"/>
          </p:cNvPicPr>
          <p:nvPr/>
        </p:nvPicPr>
        <p:blipFill>
          <a:blip r:embed="rId3" cstate="print"/>
          <a:srcRect b="38420"/>
          <a:stretch>
            <a:fillRect/>
          </a:stretch>
        </p:blipFill>
        <p:spPr bwMode="auto">
          <a:xfrm>
            <a:off x="611560" y="836712"/>
            <a:ext cx="4283968" cy="1973332"/>
          </a:xfrm>
          <a:prstGeom prst="rect">
            <a:avLst/>
          </a:prstGeom>
          <a:noFill/>
          <a:ln>
            <a:solidFill>
              <a:srgbClr val="002060"/>
            </a:solidFill>
          </a:ln>
        </p:spPr>
      </p:pic>
      <p:pic>
        <p:nvPicPr>
          <p:cNvPr id="37892" name="Picture 4" descr="F:\среда радуга\IMG_20200624_151447.jpg"/>
          <p:cNvPicPr>
            <a:picLocks noChangeAspect="1" noChangeArrowheads="1"/>
          </p:cNvPicPr>
          <p:nvPr/>
        </p:nvPicPr>
        <p:blipFill>
          <a:blip r:embed="rId4" cstate="print"/>
          <a:srcRect l="24167" r="6688" b="5850"/>
          <a:stretch>
            <a:fillRect/>
          </a:stretch>
        </p:blipFill>
        <p:spPr bwMode="auto">
          <a:xfrm rot="16200000">
            <a:off x="5166067" y="818710"/>
            <a:ext cx="1944214" cy="1980219"/>
          </a:xfrm>
          <a:prstGeom prst="rect">
            <a:avLst/>
          </a:prstGeom>
          <a:noFill/>
          <a:ln>
            <a:solidFill>
              <a:srgbClr val="002060"/>
            </a:solidFill>
          </a:ln>
        </p:spPr>
      </p:pic>
      <p:pic>
        <p:nvPicPr>
          <p:cNvPr id="37893" name="Picture 5" descr="F:\среда радуга\IMG_20200624_151334.jpg"/>
          <p:cNvPicPr>
            <a:picLocks noChangeAspect="1" noChangeArrowheads="1"/>
          </p:cNvPicPr>
          <p:nvPr/>
        </p:nvPicPr>
        <p:blipFill>
          <a:blip r:embed="rId5" cstate="print"/>
          <a:srcRect/>
          <a:stretch>
            <a:fillRect/>
          </a:stretch>
        </p:blipFill>
        <p:spPr bwMode="auto">
          <a:xfrm>
            <a:off x="7326450" y="812455"/>
            <a:ext cx="1472449" cy="1968472"/>
          </a:xfrm>
          <a:prstGeom prst="rect">
            <a:avLst/>
          </a:prstGeom>
          <a:noFill/>
          <a:ln>
            <a:solidFill>
              <a:srgbClr val="002060"/>
            </a:solidFill>
          </a:ln>
        </p:spPr>
      </p:pic>
      <p:sp>
        <p:nvSpPr>
          <p:cNvPr id="8" name="TextBox 7"/>
          <p:cNvSpPr txBox="1"/>
          <p:nvPr/>
        </p:nvSpPr>
        <p:spPr>
          <a:xfrm>
            <a:off x="899592" y="2924944"/>
            <a:ext cx="3384376" cy="646331"/>
          </a:xfrm>
          <a:prstGeom prst="rect">
            <a:avLst/>
          </a:prstGeom>
          <a:noFill/>
        </p:spPr>
        <p:txBody>
          <a:bodyPr wrap="square" rtlCol="0">
            <a:spAutoFit/>
          </a:bodyPr>
          <a:lstStyle/>
          <a:p>
            <a:pPr algn="ctr"/>
            <a:r>
              <a:rPr lang="ru-RU" dirty="0" smtClean="0">
                <a:solidFill>
                  <a:srgbClr val="002060"/>
                </a:solidFill>
              </a:rPr>
              <a:t>Авторский вязаный театр «Золотой ключик»</a:t>
            </a:r>
            <a:endParaRPr lang="ru-RU" dirty="0">
              <a:solidFill>
                <a:srgbClr val="002060"/>
              </a:solidFill>
            </a:endParaRPr>
          </a:p>
        </p:txBody>
      </p:sp>
      <p:sp>
        <p:nvSpPr>
          <p:cNvPr id="13" name="TextBox 12"/>
          <p:cNvSpPr txBox="1"/>
          <p:nvPr/>
        </p:nvSpPr>
        <p:spPr>
          <a:xfrm flipH="1">
            <a:off x="5220072" y="2852936"/>
            <a:ext cx="3600400" cy="369332"/>
          </a:xfrm>
          <a:prstGeom prst="rect">
            <a:avLst/>
          </a:prstGeom>
          <a:noFill/>
        </p:spPr>
        <p:txBody>
          <a:bodyPr wrap="square" rtlCol="0">
            <a:spAutoFit/>
          </a:bodyPr>
          <a:lstStyle/>
          <a:p>
            <a:pPr algn="ctr"/>
            <a:r>
              <a:rPr lang="ru-RU" dirty="0" smtClean="0">
                <a:solidFill>
                  <a:srgbClr val="002060"/>
                </a:solidFill>
              </a:rPr>
              <a:t>Авторские маски</a:t>
            </a:r>
            <a:endParaRPr lang="ru-RU" dirty="0">
              <a:solidFill>
                <a:srgbClr val="002060"/>
              </a:solidFill>
            </a:endParaRPr>
          </a:p>
        </p:txBody>
      </p:sp>
      <p:pic>
        <p:nvPicPr>
          <p:cNvPr id="1027" name="Picture 3" descr="C:\Users\andrey\Desktop\по среде\IMG_20210531_130321.jpg"/>
          <p:cNvPicPr>
            <a:picLocks noChangeAspect="1" noChangeArrowheads="1"/>
          </p:cNvPicPr>
          <p:nvPr/>
        </p:nvPicPr>
        <p:blipFill>
          <a:blip r:embed="rId6" cstate="print"/>
          <a:srcRect b="16400"/>
          <a:stretch>
            <a:fillRect/>
          </a:stretch>
        </p:blipFill>
        <p:spPr bwMode="auto">
          <a:xfrm>
            <a:off x="2771800" y="4005064"/>
            <a:ext cx="3330531" cy="2088232"/>
          </a:xfrm>
          <a:prstGeom prst="rect">
            <a:avLst/>
          </a:prstGeom>
          <a:noFill/>
          <a:ln>
            <a:solidFill>
              <a:schemeClr val="accent1"/>
            </a:solidFill>
          </a:ln>
        </p:spPr>
      </p:pic>
      <p:pic>
        <p:nvPicPr>
          <p:cNvPr id="1028" name="Picture 4" descr="C:\Users\andrey\Desktop\по среде\IMG_20210531_130036.jpg"/>
          <p:cNvPicPr>
            <a:picLocks noChangeAspect="1" noChangeArrowheads="1"/>
          </p:cNvPicPr>
          <p:nvPr/>
        </p:nvPicPr>
        <p:blipFill>
          <a:blip r:embed="rId7" cstate="print"/>
          <a:srcRect l="6601" t="2751" r="15000" b="11150"/>
          <a:stretch>
            <a:fillRect/>
          </a:stretch>
        </p:blipFill>
        <p:spPr bwMode="auto">
          <a:xfrm>
            <a:off x="6588224" y="3501008"/>
            <a:ext cx="1770343" cy="2592288"/>
          </a:xfrm>
          <a:prstGeom prst="rect">
            <a:avLst/>
          </a:prstGeom>
          <a:noFill/>
          <a:ln>
            <a:solidFill>
              <a:schemeClr val="accent1"/>
            </a:solidFill>
          </a:ln>
        </p:spPr>
      </p:pic>
      <p:pic>
        <p:nvPicPr>
          <p:cNvPr id="1030" name="Picture 6" descr="C:\Users\andrey\Desktop\по среде\IMG_20210531_131511.jpg"/>
          <p:cNvPicPr>
            <a:picLocks noChangeAspect="1" noChangeArrowheads="1"/>
          </p:cNvPicPr>
          <p:nvPr/>
        </p:nvPicPr>
        <p:blipFill>
          <a:blip r:embed="rId8" cstate="print"/>
          <a:srcRect l="9401" t="4851" r="12201" b="12200"/>
          <a:stretch>
            <a:fillRect/>
          </a:stretch>
        </p:blipFill>
        <p:spPr bwMode="auto">
          <a:xfrm>
            <a:off x="539552" y="3573016"/>
            <a:ext cx="1800200" cy="2539568"/>
          </a:xfrm>
          <a:prstGeom prst="rect">
            <a:avLst/>
          </a:prstGeom>
          <a:noFill/>
          <a:ln>
            <a:solidFill>
              <a:schemeClr val="accent1"/>
            </a:solidFill>
          </a:ln>
        </p:spPr>
      </p:pic>
      <p:sp>
        <p:nvSpPr>
          <p:cNvPr id="15" name="TextBox 14"/>
          <p:cNvSpPr txBox="1"/>
          <p:nvPr/>
        </p:nvSpPr>
        <p:spPr>
          <a:xfrm>
            <a:off x="539552" y="6141249"/>
            <a:ext cx="1800200" cy="369332"/>
          </a:xfrm>
          <a:prstGeom prst="rect">
            <a:avLst/>
          </a:prstGeom>
          <a:noFill/>
        </p:spPr>
        <p:txBody>
          <a:bodyPr wrap="square" rtlCol="0">
            <a:spAutoFit/>
          </a:bodyPr>
          <a:lstStyle/>
          <a:p>
            <a:pPr algn="ctr"/>
            <a:r>
              <a:rPr lang="ru-RU" dirty="0" smtClean="0">
                <a:solidFill>
                  <a:srgbClr val="002060"/>
                </a:solidFill>
              </a:rPr>
              <a:t>Театр теней</a:t>
            </a:r>
            <a:endParaRPr lang="ru-RU" dirty="0">
              <a:solidFill>
                <a:srgbClr val="002060"/>
              </a:solidFill>
            </a:endParaRPr>
          </a:p>
        </p:txBody>
      </p:sp>
      <p:sp>
        <p:nvSpPr>
          <p:cNvPr id="16" name="TextBox 15"/>
          <p:cNvSpPr txBox="1"/>
          <p:nvPr/>
        </p:nvSpPr>
        <p:spPr>
          <a:xfrm>
            <a:off x="2555776" y="6093297"/>
            <a:ext cx="3816424" cy="646331"/>
          </a:xfrm>
          <a:prstGeom prst="rect">
            <a:avLst/>
          </a:prstGeom>
          <a:noFill/>
        </p:spPr>
        <p:txBody>
          <a:bodyPr wrap="square" rtlCol="0">
            <a:spAutoFit/>
          </a:bodyPr>
          <a:lstStyle/>
          <a:p>
            <a:pPr algn="ctr"/>
            <a:r>
              <a:rPr lang="ru-RU" dirty="0" smtClean="0">
                <a:solidFill>
                  <a:srgbClr val="002060"/>
                </a:solidFill>
              </a:rPr>
              <a:t>Авторский вязаный театр «</a:t>
            </a:r>
            <a:r>
              <a:rPr lang="ru-RU" dirty="0" err="1" smtClean="0">
                <a:solidFill>
                  <a:srgbClr val="002060"/>
                </a:solidFill>
              </a:rPr>
              <a:t>Простоквашино</a:t>
            </a:r>
            <a:r>
              <a:rPr lang="ru-RU" dirty="0" smtClean="0">
                <a:solidFill>
                  <a:srgbClr val="002060"/>
                </a:solidFill>
              </a:rPr>
              <a:t>»</a:t>
            </a:r>
            <a:endParaRPr lang="ru-RU" dirty="0">
              <a:solidFill>
                <a:srgbClr val="002060"/>
              </a:solidFill>
            </a:endParaRPr>
          </a:p>
        </p:txBody>
      </p:sp>
      <p:sp>
        <p:nvSpPr>
          <p:cNvPr id="17" name="TextBox 16"/>
          <p:cNvSpPr txBox="1"/>
          <p:nvPr/>
        </p:nvSpPr>
        <p:spPr>
          <a:xfrm>
            <a:off x="6444208" y="6093297"/>
            <a:ext cx="2304256" cy="646331"/>
          </a:xfrm>
          <a:prstGeom prst="rect">
            <a:avLst/>
          </a:prstGeom>
          <a:noFill/>
        </p:spPr>
        <p:txBody>
          <a:bodyPr wrap="square" rtlCol="0">
            <a:spAutoFit/>
          </a:bodyPr>
          <a:lstStyle/>
          <a:p>
            <a:pPr algn="ctr"/>
            <a:r>
              <a:rPr lang="ru-RU" dirty="0" smtClean="0">
                <a:solidFill>
                  <a:srgbClr val="002060"/>
                </a:solidFill>
              </a:rPr>
              <a:t>Театр  «По щучьему велению»</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611560" y="548680"/>
            <a:ext cx="8136904" cy="1015663"/>
          </a:xfrm>
          <a:prstGeom prst="rect">
            <a:avLst/>
          </a:prstGeom>
        </p:spPr>
        <p:txBody>
          <a:bodyPr wrap="square">
            <a:spAutoFit/>
          </a:bodyPr>
          <a:lstStyle/>
          <a:p>
            <a:pPr algn="just"/>
            <a:r>
              <a:rPr lang="ru-RU" sz="2000" b="1" dirty="0" smtClean="0">
                <a:solidFill>
                  <a:srgbClr val="002060"/>
                </a:solidFill>
              </a:rPr>
              <a:t>Музыкальное развитие ребёнка сводится не только к занятиям с педагогом, но и возможностью самостоятельно играть, импровизировать, свободно музицировать.</a:t>
            </a:r>
            <a:endParaRPr lang="ru-RU" sz="2000" b="1" dirty="0">
              <a:solidFill>
                <a:srgbClr val="002060"/>
              </a:solidFill>
            </a:endParaRPr>
          </a:p>
        </p:txBody>
      </p:sp>
      <p:pic>
        <p:nvPicPr>
          <p:cNvPr id="38914" name="Picture 2" descr="F:\среда радуга\IMG_20200615_131658.jpg"/>
          <p:cNvPicPr>
            <a:picLocks noChangeAspect="1" noChangeArrowheads="1"/>
          </p:cNvPicPr>
          <p:nvPr/>
        </p:nvPicPr>
        <p:blipFill>
          <a:blip r:embed="rId3" cstate="print"/>
          <a:srcRect l="3538" t="6836" r="11413" b="23681"/>
          <a:stretch>
            <a:fillRect/>
          </a:stretch>
        </p:blipFill>
        <p:spPr bwMode="auto">
          <a:xfrm>
            <a:off x="605014" y="1628800"/>
            <a:ext cx="4831082" cy="2952328"/>
          </a:xfrm>
          <a:prstGeom prst="rect">
            <a:avLst/>
          </a:prstGeom>
          <a:noFill/>
          <a:ln>
            <a:solidFill>
              <a:srgbClr val="002060"/>
            </a:solidFill>
          </a:ln>
        </p:spPr>
      </p:pic>
      <p:pic>
        <p:nvPicPr>
          <p:cNvPr id="38916" name="Picture 4" descr="F:\среда радуга\IMG_20200624_150558.jpg"/>
          <p:cNvPicPr>
            <a:picLocks noChangeAspect="1" noChangeArrowheads="1"/>
          </p:cNvPicPr>
          <p:nvPr/>
        </p:nvPicPr>
        <p:blipFill>
          <a:blip r:embed="rId4" cstate="print"/>
          <a:srcRect t="-133" r="5901" b="28945"/>
          <a:stretch>
            <a:fillRect/>
          </a:stretch>
        </p:blipFill>
        <p:spPr bwMode="auto">
          <a:xfrm>
            <a:off x="5724128" y="1628800"/>
            <a:ext cx="2799448" cy="1584176"/>
          </a:xfrm>
          <a:prstGeom prst="rect">
            <a:avLst/>
          </a:prstGeom>
          <a:noFill/>
          <a:ln>
            <a:solidFill>
              <a:srgbClr val="002060"/>
            </a:solidFill>
          </a:ln>
        </p:spPr>
      </p:pic>
      <p:pic>
        <p:nvPicPr>
          <p:cNvPr id="38917" name="Picture 5" descr="F:\среда радуга\IMG_20200624_150647.jpg"/>
          <p:cNvPicPr>
            <a:picLocks noChangeAspect="1" noChangeArrowheads="1"/>
          </p:cNvPicPr>
          <p:nvPr/>
        </p:nvPicPr>
        <p:blipFill>
          <a:blip r:embed="rId5" cstate="print"/>
          <a:srcRect l="20075" r="7476" b="31050"/>
          <a:stretch>
            <a:fillRect/>
          </a:stretch>
        </p:blipFill>
        <p:spPr bwMode="auto">
          <a:xfrm>
            <a:off x="1763688" y="4654313"/>
            <a:ext cx="2384596" cy="1697565"/>
          </a:xfrm>
          <a:prstGeom prst="rect">
            <a:avLst/>
          </a:prstGeom>
          <a:noFill/>
          <a:ln>
            <a:solidFill>
              <a:srgbClr val="002060"/>
            </a:solidFill>
          </a:ln>
        </p:spPr>
      </p:pic>
      <p:pic>
        <p:nvPicPr>
          <p:cNvPr id="8194" name="Picture 2" descr="C:\Users\andrey\Desktop\по среде\IMG_20210528_143152.jpg"/>
          <p:cNvPicPr>
            <a:picLocks noChangeAspect="1" noChangeArrowheads="1"/>
          </p:cNvPicPr>
          <p:nvPr/>
        </p:nvPicPr>
        <p:blipFill>
          <a:blip r:embed="rId6" cstate="print"/>
          <a:srcRect l="9401" t="24800" r="8001" b="15351"/>
          <a:stretch>
            <a:fillRect/>
          </a:stretch>
        </p:blipFill>
        <p:spPr bwMode="auto">
          <a:xfrm rot="16200000">
            <a:off x="5937615" y="3787740"/>
            <a:ext cx="2372474" cy="2292051"/>
          </a:xfrm>
          <a:prstGeom prst="rect">
            <a:avLst/>
          </a:prstGeom>
          <a:noFill/>
          <a:ln>
            <a:solidFill>
              <a:srgbClr val="002060"/>
            </a:solidFill>
          </a:ln>
        </p:spPr>
      </p:pic>
      <p:sp>
        <p:nvSpPr>
          <p:cNvPr id="7" name="TextBox 6"/>
          <p:cNvSpPr txBox="1"/>
          <p:nvPr/>
        </p:nvSpPr>
        <p:spPr>
          <a:xfrm>
            <a:off x="5436096" y="3212976"/>
            <a:ext cx="3456384" cy="369332"/>
          </a:xfrm>
          <a:prstGeom prst="rect">
            <a:avLst/>
          </a:prstGeom>
          <a:noFill/>
        </p:spPr>
        <p:txBody>
          <a:bodyPr wrap="square" rtlCol="0">
            <a:spAutoFit/>
          </a:bodyPr>
          <a:lstStyle/>
          <a:p>
            <a:pPr algn="ctr"/>
            <a:r>
              <a:rPr lang="ru-RU" dirty="0" smtClean="0">
                <a:solidFill>
                  <a:srgbClr val="002060"/>
                </a:solidFill>
              </a:rPr>
              <a:t>Авторские коробочки -</a:t>
            </a:r>
            <a:r>
              <a:rPr lang="ru-RU" dirty="0" err="1" smtClean="0">
                <a:solidFill>
                  <a:srgbClr val="002060"/>
                </a:solidFill>
              </a:rPr>
              <a:t>шумелки</a:t>
            </a:r>
            <a:endParaRPr lang="ru-RU" dirty="0">
              <a:solidFill>
                <a:srgbClr val="002060"/>
              </a:solidFill>
            </a:endParaRPr>
          </a:p>
        </p:txBody>
      </p:sp>
      <p:sp>
        <p:nvSpPr>
          <p:cNvPr id="8" name="TextBox 7"/>
          <p:cNvSpPr txBox="1"/>
          <p:nvPr/>
        </p:nvSpPr>
        <p:spPr>
          <a:xfrm>
            <a:off x="827584" y="6351878"/>
            <a:ext cx="4032448" cy="369332"/>
          </a:xfrm>
          <a:prstGeom prst="rect">
            <a:avLst/>
          </a:prstGeom>
          <a:noFill/>
        </p:spPr>
        <p:txBody>
          <a:bodyPr wrap="square" rtlCol="0">
            <a:spAutoFit/>
          </a:bodyPr>
          <a:lstStyle/>
          <a:p>
            <a:pPr algn="ctr"/>
            <a:r>
              <a:rPr lang="ru-RU" dirty="0" smtClean="0">
                <a:solidFill>
                  <a:srgbClr val="002060"/>
                </a:solidFill>
              </a:rPr>
              <a:t>Авторские баночки –</a:t>
            </a:r>
            <a:r>
              <a:rPr lang="ru-RU" dirty="0" err="1" smtClean="0">
                <a:solidFill>
                  <a:srgbClr val="002060"/>
                </a:solidFill>
              </a:rPr>
              <a:t>шумелки</a:t>
            </a:r>
            <a:r>
              <a:rPr lang="ru-RU" dirty="0" smtClean="0">
                <a:solidFill>
                  <a:srgbClr val="002060"/>
                </a:solidFill>
              </a:rPr>
              <a:t> </a:t>
            </a:r>
            <a:endParaRPr lang="ru-RU" dirty="0">
              <a:solidFill>
                <a:srgbClr val="002060"/>
              </a:solidFill>
            </a:endParaRPr>
          </a:p>
        </p:txBody>
      </p:sp>
      <p:sp>
        <p:nvSpPr>
          <p:cNvPr id="9" name="TextBox 8"/>
          <p:cNvSpPr txBox="1"/>
          <p:nvPr/>
        </p:nvSpPr>
        <p:spPr>
          <a:xfrm>
            <a:off x="5323652" y="6167212"/>
            <a:ext cx="3600400" cy="369332"/>
          </a:xfrm>
          <a:prstGeom prst="rect">
            <a:avLst/>
          </a:prstGeom>
          <a:noFill/>
        </p:spPr>
        <p:txBody>
          <a:bodyPr wrap="square" rtlCol="0">
            <a:spAutoFit/>
          </a:bodyPr>
          <a:lstStyle/>
          <a:p>
            <a:pPr algn="ctr"/>
            <a:r>
              <a:rPr lang="ru-RU" dirty="0" smtClean="0">
                <a:solidFill>
                  <a:srgbClr val="002060"/>
                </a:solidFill>
              </a:rPr>
              <a:t>Авторское пособие «Кастаньеты»</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683568" y="476672"/>
            <a:ext cx="7776864" cy="1631216"/>
          </a:xfrm>
          <a:prstGeom prst="rect">
            <a:avLst/>
          </a:prstGeom>
        </p:spPr>
        <p:txBody>
          <a:bodyPr wrap="square">
            <a:spAutoFit/>
          </a:bodyPr>
          <a:lstStyle/>
          <a:p>
            <a:pPr algn="just"/>
            <a:r>
              <a:rPr lang="ru-RU" sz="2000" dirty="0" smtClean="0">
                <a:solidFill>
                  <a:srgbClr val="C00000"/>
                </a:solidFill>
              </a:rPr>
              <a:t>В </a:t>
            </a:r>
            <a:r>
              <a:rPr lang="ru-RU" sz="2000" i="1" dirty="0" smtClean="0">
                <a:solidFill>
                  <a:srgbClr val="C00000"/>
                </a:solidFill>
              </a:rPr>
              <a:t>Центре «ИКТ»</a:t>
            </a:r>
            <a:r>
              <a:rPr lang="ru-RU" sz="2000" dirty="0" smtClean="0">
                <a:solidFill>
                  <a:srgbClr val="002060"/>
                </a:solidFill>
              </a:rPr>
              <a:t> </a:t>
            </a:r>
            <a:r>
              <a:rPr lang="ru-RU" sz="2000" b="1" dirty="0" smtClean="0">
                <a:solidFill>
                  <a:srgbClr val="002060"/>
                </a:solidFill>
              </a:rPr>
              <a:t>размещены  интерактивная панель магнитола, коллекция дисков и записей с музыкой и сказками.  Интерактивная доска  используется для воспроизведения видео, иллюстраций и презентаций ,  а также как интерактивный тренажер для индивидуальных занятий с детьми.</a:t>
            </a:r>
            <a:endParaRPr lang="ru-RU" sz="2000" b="1" dirty="0">
              <a:solidFill>
                <a:srgbClr val="002060"/>
              </a:solidFill>
            </a:endParaRPr>
          </a:p>
        </p:txBody>
      </p:sp>
      <p:pic>
        <p:nvPicPr>
          <p:cNvPr id="12290" name="Picture 2" descr="F:\среда радуга\IMG_20200624_145658.jpg"/>
          <p:cNvPicPr>
            <a:picLocks noChangeAspect="1" noChangeArrowheads="1"/>
          </p:cNvPicPr>
          <p:nvPr/>
        </p:nvPicPr>
        <p:blipFill>
          <a:blip r:embed="rId3" cstate="print"/>
          <a:srcRect l="41172" t="18558" r="41201" b="57826"/>
          <a:stretch>
            <a:fillRect/>
          </a:stretch>
        </p:blipFill>
        <p:spPr bwMode="auto">
          <a:xfrm>
            <a:off x="1034111" y="2107888"/>
            <a:ext cx="2827305" cy="2833280"/>
          </a:xfrm>
          <a:prstGeom prst="rect">
            <a:avLst/>
          </a:prstGeom>
          <a:noFill/>
          <a:ln>
            <a:solidFill>
              <a:srgbClr val="002060"/>
            </a:solidFill>
          </a:ln>
        </p:spPr>
      </p:pic>
      <p:pic>
        <p:nvPicPr>
          <p:cNvPr id="9218" name="Picture 2" descr="C:\Users\andrey\Desktop\по среде\IMG_20210528_112435.jpg"/>
          <p:cNvPicPr>
            <a:picLocks noChangeAspect="1" noChangeArrowheads="1"/>
          </p:cNvPicPr>
          <p:nvPr/>
        </p:nvPicPr>
        <p:blipFill>
          <a:blip r:embed="rId4" cstate="print"/>
          <a:srcRect l="24013" t="58400" r="15350" b="15350"/>
          <a:stretch>
            <a:fillRect/>
          </a:stretch>
        </p:blipFill>
        <p:spPr bwMode="auto">
          <a:xfrm>
            <a:off x="548882" y="5044037"/>
            <a:ext cx="3816424" cy="1239099"/>
          </a:xfrm>
          <a:prstGeom prst="rect">
            <a:avLst/>
          </a:prstGeom>
          <a:noFill/>
          <a:ln>
            <a:solidFill>
              <a:srgbClr val="002060"/>
            </a:solidFill>
          </a:ln>
        </p:spPr>
      </p:pic>
      <p:pic>
        <p:nvPicPr>
          <p:cNvPr id="1026" name="Picture 2" descr="C:\Users\andrey\Desktop\по среде\Screenshot_20210530_232427_com.android.chrome.jpg"/>
          <p:cNvPicPr>
            <a:picLocks noChangeAspect="1" noChangeArrowheads="1"/>
          </p:cNvPicPr>
          <p:nvPr/>
        </p:nvPicPr>
        <p:blipFill>
          <a:blip r:embed="rId5" cstate="print"/>
          <a:srcRect t="31100" r="13601" b="24800"/>
          <a:stretch>
            <a:fillRect/>
          </a:stretch>
        </p:blipFill>
        <p:spPr bwMode="auto">
          <a:xfrm>
            <a:off x="4355976" y="2107888"/>
            <a:ext cx="2135899" cy="2229729"/>
          </a:xfrm>
          <a:prstGeom prst="rect">
            <a:avLst/>
          </a:prstGeom>
          <a:noFill/>
          <a:ln>
            <a:solidFill>
              <a:schemeClr val="accent1"/>
            </a:solidFill>
          </a:ln>
        </p:spPr>
      </p:pic>
      <p:pic>
        <p:nvPicPr>
          <p:cNvPr id="3075" name="Picture 3" descr="C:\Users\andrey\Desktop\по среде\Screenshot_20210530_225847_com.android.chrome.jpg"/>
          <p:cNvPicPr>
            <a:picLocks noChangeAspect="1" noChangeArrowheads="1"/>
          </p:cNvPicPr>
          <p:nvPr/>
        </p:nvPicPr>
        <p:blipFill>
          <a:blip r:embed="rId6" cstate="print"/>
          <a:srcRect l="2721" t="22449" b="28571"/>
          <a:stretch>
            <a:fillRect/>
          </a:stretch>
        </p:blipFill>
        <p:spPr bwMode="auto">
          <a:xfrm flipH="1">
            <a:off x="6372199" y="3762856"/>
            <a:ext cx="2310257" cy="2520280"/>
          </a:xfrm>
          <a:prstGeom prst="rect">
            <a:avLst/>
          </a:prstGeom>
          <a:noFill/>
          <a:ln>
            <a:solidFill>
              <a:schemeClr val="accent1"/>
            </a:solidFill>
          </a:ln>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611560" y="476672"/>
            <a:ext cx="8064896" cy="2554545"/>
          </a:xfrm>
          <a:prstGeom prst="rect">
            <a:avLst/>
          </a:prstGeom>
        </p:spPr>
        <p:txBody>
          <a:bodyPr wrap="square">
            <a:spAutoFit/>
          </a:bodyPr>
          <a:lstStyle/>
          <a:p>
            <a:pPr algn="just"/>
            <a:r>
              <a:rPr lang="ru-RU" dirty="0" smtClean="0"/>
              <a:t> </a:t>
            </a:r>
            <a:r>
              <a:rPr lang="ru-RU" sz="2000" b="1" dirty="0" smtClean="0">
                <a:solidFill>
                  <a:srgbClr val="C00000"/>
                </a:solidFill>
              </a:rPr>
              <a:t>Центр «Безопасности»</a:t>
            </a:r>
            <a:r>
              <a:rPr lang="ru-RU" sz="2000" dirty="0" smtClean="0"/>
              <a:t> </a:t>
            </a:r>
            <a:r>
              <a:rPr lang="ru-RU" sz="2000" b="1" dirty="0" smtClean="0">
                <a:solidFill>
                  <a:srgbClr val="002060"/>
                </a:solidFill>
              </a:rPr>
              <a:t>отражает безопасность дома, на улице (ПДД) и пожарную безопасность. Он оснащён необходимыми атрибутами, игрушками, дидактическими играми. Хорошим дидактическим пособием служит  пособие с разметкой улиц и дорог, и дополнительным набором мелкого строительного материала и дорожных знаков. Центр безопасности в группе помогает детям в ознакомление с правилами и нормами безопасного поведения, и формированию ценностей здорового образа жизни.</a:t>
            </a:r>
            <a:endParaRPr lang="ru-RU" sz="2000" b="1" dirty="0">
              <a:solidFill>
                <a:srgbClr val="002060"/>
              </a:solidFill>
            </a:endParaRPr>
          </a:p>
        </p:txBody>
      </p:sp>
      <p:pic>
        <p:nvPicPr>
          <p:cNvPr id="11265" name="Picture 1" descr="F:\среда радуга\IMG_20200615_131704.jpg"/>
          <p:cNvPicPr>
            <a:picLocks noChangeAspect="1" noChangeArrowheads="1"/>
          </p:cNvPicPr>
          <p:nvPr/>
        </p:nvPicPr>
        <p:blipFill>
          <a:blip r:embed="rId3" cstate="print"/>
          <a:srcRect l="9838" r="2751" b="34209"/>
          <a:stretch>
            <a:fillRect/>
          </a:stretch>
        </p:blipFill>
        <p:spPr bwMode="auto">
          <a:xfrm>
            <a:off x="467544" y="3240830"/>
            <a:ext cx="5437325" cy="3061250"/>
          </a:xfrm>
          <a:prstGeom prst="rect">
            <a:avLst/>
          </a:prstGeom>
          <a:noFill/>
          <a:ln>
            <a:solidFill>
              <a:srgbClr val="0070C0"/>
            </a:solidFill>
          </a:ln>
        </p:spPr>
      </p:pic>
      <p:pic>
        <p:nvPicPr>
          <p:cNvPr id="10242" name="Picture 2" descr="G:\фото для презентации антропова\P8022315.JPG"/>
          <p:cNvPicPr>
            <a:picLocks noChangeAspect="1" noChangeArrowheads="1"/>
          </p:cNvPicPr>
          <p:nvPr/>
        </p:nvPicPr>
        <p:blipFill>
          <a:blip r:embed="rId4" cstate="print"/>
          <a:srcRect/>
          <a:stretch>
            <a:fillRect/>
          </a:stretch>
        </p:blipFill>
        <p:spPr bwMode="auto">
          <a:xfrm>
            <a:off x="6192012" y="3116962"/>
            <a:ext cx="2481740" cy="3308987"/>
          </a:xfrm>
          <a:prstGeom prst="rect">
            <a:avLst/>
          </a:prstGeom>
          <a:noFill/>
          <a:ln>
            <a:solidFill>
              <a:srgbClr val="0070C0"/>
            </a:solidFill>
          </a:ln>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9939" name="Picture 3" descr="F:\среда радуга\IMG_20200624_145829.jpg"/>
          <p:cNvPicPr>
            <a:picLocks noChangeAspect="1" noChangeArrowheads="1"/>
          </p:cNvPicPr>
          <p:nvPr/>
        </p:nvPicPr>
        <p:blipFill>
          <a:blip r:embed="rId3" cstate="print"/>
          <a:srcRect l="5901" b="24733"/>
          <a:stretch>
            <a:fillRect/>
          </a:stretch>
        </p:blipFill>
        <p:spPr bwMode="auto">
          <a:xfrm>
            <a:off x="677463" y="548681"/>
            <a:ext cx="4467376" cy="2672872"/>
          </a:xfrm>
          <a:prstGeom prst="rect">
            <a:avLst/>
          </a:prstGeom>
          <a:noFill/>
          <a:ln>
            <a:solidFill>
              <a:srgbClr val="002060"/>
            </a:solidFill>
          </a:ln>
        </p:spPr>
      </p:pic>
      <p:pic>
        <p:nvPicPr>
          <p:cNvPr id="39940" name="Picture 4" descr="F:\среда радуга\IMG_20200624_150014.jpg"/>
          <p:cNvPicPr>
            <a:picLocks noChangeAspect="1" noChangeArrowheads="1"/>
          </p:cNvPicPr>
          <p:nvPr/>
        </p:nvPicPr>
        <p:blipFill>
          <a:blip r:embed="rId4" cstate="print"/>
          <a:srcRect r="5082" b="12201"/>
          <a:stretch>
            <a:fillRect/>
          </a:stretch>
        </p:blipFill>
        <p:spPr bwMode="auto">
          <a:xfrm>
            <a:off x="5630823" y="541176"/>
            <a:ext cx="2664296" cy="3294686"/>
          </a:xfrm>
          <a:prstGeom prst="rect">
            <a:avLst/>
          </a:prstGeom>
          <a:noFill/>
          <a:ln>
            <a:solidFill>
              <a:srgbClr val="002060"/>
            </a:solidFill>
          </a:ln>
        </p:spPr>
      </p:pic>
      <p:pic>
        <p:nvPicPr>
          <p:cNvPr id="39942" name="Picture 6" descr="F:\среда радуга\IMG_20200624_150414.jpg"/>
          <p:cNvPicPr>
            <a:picLocks noChangeAspect="1" noChangeArrowheads="1"/>
          </p:cNvPicPr>
          <p:nvPr/>
        </p:nvPicPr>
        <p:blipFill>
          <a:blip r:embed="rId5" cstate="print"/>
          <a:srcRect l="43376" t="34876" r="3314" b="27215"/>
          <a:stretch>
            <a:fillRect/>
          </a:stretch>
        </p:blipFill>
        <p:spPr bwMode="auto">
          <a:xfrm>
            <a:off x="677463" y="3645024"/>
            <a:ext cx="4467376" cy="2376264"/>
          </a:xfrm>
          <a:prstGeom prst="rect">
            <a:avLst/>
          </a:prstGeom>
          <a:noFill/>
          <a:ln>
            <a:solidFill>
              <a:srgbClr val="002060"/>
            </a:solidFill>
          </a:ln>
        </p:spPr>
      </p:pic>
      <p:sp>
        <p:nvSpPr>
          <p:cNvPr id="6" name="TextBox 5"/>
          <p:cNvSpPr txBox="1"/>
          <p:nvPr/>
        </p:nvSpPr>
        <p:spPr>
          <a:xfrm>
            <a:off x="1115616" y="3212976"/>
            <a:ext cx="3456384" cy="369332"/>
          </a:xfrm>
          <a:prstGeom prst="rect">
            <a:avLst/>
          </a:prstGeom>
          <a:noFill/>
        </p:spPr>
        <p:txBody>
          <a:bodyPr wrap="square" rtlCol="0">
            <a:spAutoFit/>
          </a:bodyPr>
          <a:lstStyle/>
          <a:p>
            <a:pPr algn="ctr"/>
            <a:r>
              <a:rPr lang="ru-RU" dirty="0" smtClean="0">
                <a:solidFill>
                  <a:srgbClr val="002060"/>
                </a:solidFill>
              </a:rPr>
              <a:t>Авторская  магнитная ширма </a:t>
            </a:r>
            <a:endParaRPr lang="ru-RU" dirty="0">
              <a:solidFill>
                <a:srgbClr val="002060"/>
              </a:solidFill>
            </a:endParaRPr>
          </a:p>
        </p:txBody>
      </p:sp>
      <p:sp>
        <p:nvSpPr>
          <p:cNvPr id="7" name="TextBox 6"/>
          <p:cNvSpPr txBox="1"/>
          <p:nvPr/>
        </p:nvSpPr>
        <p:spPr>
          <a:xfrm>
            <a:off x="5364088" y="3789040"/>
            <a:ext cx="3312368" cy="369332"/>
          </a:xfrm>
          <a:prstGeom prst="rect">
            <a:avLst/>
          </a:prstGeom>
          <a:noFill/>
        </p:spPr>
        <p:txBody>
          <a:bodyPr wrap="square" rtlCol="0">
            <a:spAutoFit/>
          </a:bodyPr>
          <a:lstStyle/>
          <a:p>
            <a:r>
              <a:rPr lang="ru-RU" dirty="0" smtClean="0">
                <a:solidFill>
                  <a:srgbClr val="002060"/>
                </a:solidFill>
              </a:rPr>
              <a:t> Авторский «Куб безопасности»</a:t>
            </a:r>
            <a:endParaRPr lang="ru-RU" dirty="0">
              <a:solidFill>
                <a:srgbClr val="002060"/>
              </a:solidFill>
            </a:endParaRPr>
          </a:p>
        </p:txBody>
      </p:sp>
      <p:sp>
        <p:nvSpPr>
          <p:cNvPr id="8" name="TextBox 7"/>
          <p:cNvSpPr txBox="1"/>
          <p:nvPr/>
        </p:nvSpPr>
        <p:spPr>
          <a:xfrm>
            <a:off x="1187624" y="6093296"/>
            <a:ext cx="2952328" cy="369332"/>
          </a:xfrm>
          <a:prstGeom prst="rect">
            <a:avLst/>
          </a:prstGeom>
          <a:noFill/>
        </p:spPr>
        <p:txBody>
          <a:bodyPr wrap="square" rtlCol="0">
            <a:spAutoFit/>
          </a:bodyPr>
          <a:lstStyle/>
          <a:p>
            <a:pPr algn="ctr"/>
            <a:r>
              <a:rPr lang="ru-RU" dirty="0" smtClean="0">
                <a:solidFill>
                  <a:srgbClr val="002060"/>
                </a:solidFill>
              </a:rPr>
              <a:t>Макет перекрестка </a:t>
            </a:r>
            <a:endParaRPr lang="ru-RU" dirty="0">
              <a:solidFill>
                <a:srgbClr val="002060"/>
              </a:solidFill>
            </a:endParaRPr>
          </a:p>
        </p:txBody>
      </p:sp>
      <p:pic>
        <p:nvPicPr>
          <p:cNvPr id="1026" name="Picture 2" descr="F:\среда радуга\IMG_20200624_145803.jpg"/>
          <p:cNvPicPr>
            <a:picLocks noChangeAspect="1" noChangeArrowheads="1"/>
          </p:cNvPicPr>
          <p:nvPr/>
        </p:nvPicPr>
        <p:blipFill>
          <a:blip r:embed="rId6" cstate="print"/>
          <a:srcRect l="23330" t="32150" r="34559" b="35300"/>
          <a:stretch>
            <a:fillRect/>
          </a:stretch>
        </p:blipFill>
        <p:spPr bwMode="auto">
          <a:xfrm>
            <a:off x="6010999" y="4132274"/>
            <a:ext cx="1946538" cy="2011422"/>
          </a:xfrm>
          <a:prstGeom prst="rect">
            <a:avLst/>
          </a:prstGeom>
          <a:noFill/>
        </p:spPr>
      </p:pic>
      <p:sp>
        <p:nvSpPr>
          <p:cNvPr id="11" name="TextBox 10"/>
          <p:cNvSpPr txBox="1"/>
          <p:nvPr/>
        </p:nvSpPr>
        <p:spPr>
          <a:xfrm>
            <a:off x="5342791" y="6139462"/>
            <a:ext cx="3240360" cy="646331"/>
          </a:xfrm>
          <a:prstGeom prst="rect">
            <a:avLst/>
          </a:prstGeom>
          <a:noFill/>
        </p:spPr>
        <p:txBody>
          <a:bodyPr wrap="square" rtlCol="0">
            <a:spAutoFit/>
          </a:bodyPr>
          <a:lstStyle/>
          <a:p>
            <a:pPr algn="ctr"/>
            <a:r>
              <a:rPr lang="ru-RU" dirty="0" smtClean="0">
                <a:solidFill>
                  <a:srgbClr val="002060"/>
                </a:solidFill>
              </a:rPr>
              <a:t> Авторское пособие «Пожарный щит»</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499992" y="548680"/>
            <a:ext cx="4320480" cy="5940088"/>
          </a:xfrm>
          <a:prstGeom prst="rect">
            <a:avLst/>
          </a:prstGeom>
        </p:spPr>
        <p:txBody>
          <a:bodyPr wrap="square">
            <a:spAutoFit/>
          </a:bodyPr>
          <a:lstStyle/>
          <a:p>
            <a:pPr algn="just"/>
            <a:r>
              <a:rPr lang="ru-RU" sz="2000" dirty="0" smtClean="0"/>
              <a:t> </a:t>
            </a:r>
            <a:r>
              <a:rPr lang="ru-RU" sz="2000" b="1" dirty="0" smtClean="0">
                <a:solidFill>
                  <a:srgbClr val="C00000"/>
                </a:solidFill>
              </a:rPr>
              <a:t>Центр Физического развития </a:t>
            </a:r>
            <a:r>
              <a:rPr lang="ru-RU" sz="2000" dirty="0" smtClean="0">
                <a:solidFill>
                  <a:srgbClr val="C00000"/>
                </a:solidFill>
              </a:rPr>
              <a:t> </a:t>
            </a:r>
            <a:r>
              <a:rPr lang="ru-RU" sz="2000" b="1" dirty="0" smtClean="0">
                <a:solidFill>
                  <a:srgbClr val="002060"/>
                </a:solidFill>
              </a:rPr>
              <a:t>содержит в себе как традиционное физкультурное оборудование, так и нетрадиционное (нестандартное), изготовленное руками педагогов и родителей. Данное оборудование направлено на развитие физических качеств детей - ловкости, меткости, глазомера, быстроты реакции, силовых качеств.  Данный Центр пользуется популярностью у детей, поскольку реализует их потребность в двигательной активности. Увеличение двигательной активности оказывает благоприятное влияние на физическое и умственное развитие, состояние здоровья детей.</a:t>
            </a:r>
            <a:endParaRPr lang="ru-RU" sz="2000" b="1" dirty="0">
              <a:solidFill>
                <a:srgbClr val="002060"/>
              </a:solidFill>
            </a:endParaRPr>
          </a:p>
        </p:txBody>
      </p:sp>
      <p:pic>
        <p:nvPicPr>
          <p:cNvPr id="6" name="Picture 3" descr="F:\среда радуга\IMG_20200624_154239.jpg"/>
          <p:cNvPicPr>
            <a:picLocks noChangeAspect="1" noChangeArrowheads="1"/>
          </p:cNvPicPr>
          <p:nvPr/>
        </p:nvPicPr>
        <p:blipFill>
          <a:blip r:embed="rId3" cstate="print"/>
          <a:srcRect/>
          <a:stretch>
            <a:fillRect/>
          </a:stretch>
        </p:blipFill>
        <p:spPr bwMode="auto">
          <a:xfrm>
            <a:off x="611560" y="764704"/>
            <a:ext cx="3749935" cy="5013176"/>
          </a:xfrm>
          <a:prstGeom prst="rect">
            <a:avLst/>
          </a:prstGeom>
          <a:noFill/>
          <a:ln>
            <a:solidFill>
              <a:srgbClr val="002060"/>
            </a:solidFill>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0966" name="Picture 6" descr="F:\среда радуга\IMG_20200624_154739.jpg"/>
          <p:cNvPicPr>
            <a:picLocks noChangeAspect="1" noChangeArrowheads="1"/>
          </p:cNvPicPr>
          <p:nvPr/>
        </p:nvPicPr>
        <p:blipFill>
          <a:blip r:embed="rId3" cstate="print"/>
          <a:srcRect/>
          <a:stretch>
            <a:fillRect/>
          </a:stretch>
        </p:blipFill>
        <p:spPr bwMode="auto">
          <a:xfrm>
            <a:off x="3635896" y="404664"/>
            <a:ext cx="1992936" cy="2664296"/>
          </a:xfrm>
          <a:prstGeom prst="rect">
            <a:avLst/>
          </a:prstGeom>
          <a:noFill/>
          <a:ln>
            <a:solidFill>
              <a:srgbClr val="002060"/>
            </a:solidFill>
          </a:ln>
        </p:spPr>
      </p:pic>
      <p:pic>
        <p:nvPicPr>
          <p:cNvPr id="40968" name="Picture 8" descr="C:\Users\andrey\Desktop\дошкольник\поделки мои открытки прс\IMG_20190729_145907.jpg"/>
          <p:cNvPicPr>
            <a:picLocks noChangeAspect="1" noChangeArrowheads="1"/>
          </p:cNvPicPr>
          <p:nvPr/>
        </p:nvPicPr>
        <p:blipFill>
          <a:blip r:embed="rId4" cstate="print"/>
          <a:srcRect l="5789" t="-1553" r="18247"/>
          <a:stretch>
            <a:fillRect/>
          </a:stretch>
        </p:blipFill>
        <p:spPr bwMode="auto">
          <a:xfrm rot="5400000">
            <a:off x="683568" y="404665"/>
            <a:ext cx="2520280" cy="2520280"/>
          </a:xfrm>
          <a:prstGeom prst="rect">
            <a:avLst/>
          </a:prstGeom>
          <a:noFill/>
          <a:ln>
            <a:solidFill>
              <a:srgbClr val="002060"/>
            </a:solidFill>
          </a:ln>
        </p:spPr>
      </p:pic>
      <p:pic>
        <p:nvPicPr>
          <p:cNvPr id="40969" name="Picture 9" descr="F:\среда радуга\IMG_20200624_155223.jpg"/>
          <p:cNvPicPr>
            <a:picLocks noChangeAspect="1" noChangeArrowheads="1"/>
          </p:cNvPicPr>
          <p:nvPr/>
        </p:nvPicPr>
        <p:blipFill>
          <a:blip r:embed="rId5" cstate="print"/>
          <a:srcRect l="5082" t="2751" r="13504" b="23750"/>
          <a:stretch>
            <a:fillRect/>
          </a:stretch>
        </p:blipFill>
        <p:spPr bwMode="auto">
          <a:xfrm>
            <a:off x="1043608" y="3566496"/>
            <a:ext cx="2016224" cy="2433372"/>
          </a:xfrm>
          <a:prstGeom prst="rect">
            <a:avLst/>
          </a:prstGeom>
          <a:noFill/>
          <a:ln>
            <a:solidFill>
              <a:srgbClr val="002060"/>
            </a:solidFill>
          </a:ln>
        </p:spPr>
      </p:pic>
      <p:pic>
        <p:nvPicPr>
          <p:cNvPr id="40970" name="Picture 10" descr="C:\Users\andrey\Desktop\дошкольник\поделки мои открытки прс\IMG_20190729_150035.jpg"/>
          <p:cNvPicPr>
            <a:picLocks noChangeAspect="1" noChangeArrowheads="1"/>
          </p:cNvPicPr>
          <p:nvPr/>
        </p:nvPicPr>
        <p:blipFill>
          <a:blip r:embed="rId6" cstate="print"/>
          <a:srcRect l="58423" r="6485"/>
          <a:stretch>
            <a:fillRect/>
          </a:stretch>
        </p:blipFill>
        <p:spPr bwMode="auto">
          <a:xfrm>
            <a:off x="7812360" y="1844824"/>
            <a:ext cx="937904" cy="3573016"/>
          </a:xfrm>
          <a:prstGeom prst="rect">
            <a:avLst/>
          </a:prstGeom>
          <a:noFill/>
          <a:ln>
            <a:solidFill>
              <a:srgbClr val="002060"/>
            </a:solidFill>
          </a:ln>
        </p:spPr>
      </p:pic>
      <p:pic>
        <p:nvPicPr>
          <p:cNvPr id="40972" name="Picture 12" descr="F:\среда радуга\IMG_20200624_154404.jpg"/>
          <p:cNvPicPr>
            <a:picLocks noChangeAspect="1" noChangeArrowheads="1"/>
          </p:cNvPicPr>
          <p:nvPr/>
        </p:nvPicPr>
        <p:blipFill>
          <a:blip r:embed="rId7" cstate="print"/>
          <a:srcRect l="18906" t="2264" r="22075" b="17365"/>
          <a:stretch>
            <a:fillRect/>
          </a:stretch>
        </p:blipFill>
        <p:spPr bwMode="auto">
          <a:xfrm>
            <a:off x="6084168" y="404664"/>
            <a:ext cx="1512168" cy="2752922"/>
          </a:xfrm>
          <a:prstGeom prst="rect">
            <a:avLst/>
          </a:prstGeom>
          <a:noFill/>
          <a:ln>
            <a:solidFill>
              <a:srgbClr val="002060"/>
            </a:solidFill>
          </a:ln>
        </p:spPr>
      </p:pic>
      <p:pic>
        <p:nvPicPr>
          <p:cNvPr id="40974" name="Picture 14" descr="F:\среда радуга\IMG_20200624_154454.jpg"/>
          <p:cNvPicPr>
            <a:picLocks noChangeAspect="1" noChangeArrowheads="1"/>
          </p:cNvPicPr>
          <p:nvPr/>
        </p:nvPicPr>
        <p:blipFill>
          <a:blip r:embed="rId8" cstate="print"/>
          <a:srcRect t="25850" r="13504" b="16401"/>
          <a:stretch>
            <a:fillRect/>
          </a:stretch>
        </p:blipFill>
        <p:spPr bwMode="auto">
          <a:xfrm>
            <a:off x="4067944" y="3759239"/>
            <a:ext cx="2857032" cy="2550082"/>
          </a:xfrm>
          <a:prstGeom prst="rect">
            <a:avLst/>
          </a:prstGeom>
          <a:noFill/>
          <a:ln>
            <a:solidFill>
              <a:srgbClr val="002060"/>
            </a:solidFill>
          </a:ln>
        </p:spPr>
      </p:pic>
      <p:sp>
        <p:nvSpPr>
          <p:cNvPr id="8" name="TextBox 7"/>
          <p:cNvSpPr txBox="1"/>
          <p:nvPr/>
        </p:nvSpPr>
        <p:spPr>
          <a:xfrm>
            <a:off x="0" y="2924945"/>
            <a:ext cx="3707904" cy="646331"/>
          </a:xfrm>
          <a:prstGeom prst="rect">
            <a:avLst/>
          </a:prstGeom>
          <a:noFill/>
        </p:spPr>
        <p:txBody>
          <a:bodyPr wrap="square" rtlCol="0">
            <a:spAutoFit/>
          </a:bodyPr>
          <a:lstStyle/>
          <a:p>
            <a:pPr algn="ctr"/>
            <a:r>
              <a:rPr lang="ru-RU" dirty="0" smtClean="0">
                <a:solidFill>
                  <a:srgbClr val="002060"/>
                </a:solidFill>
              </a:rPr>
              <a:t>Авторское пособие- </a:t>
            </a:r>
            <a:r>
              <a:rPr lang="ru-RU" dirty="0" err="1" smtClean="0">
                <a:solidFill>
                  <a:srgbClr val="002060"/>
                </a:solidFill>
              </a:rPr>
              <a:t>моталочка</a:t>
            </a:r>
            <a:r>
              <a:rPr lang="ru-RU" dirty="0" smtClean="0">
                <a:solidFill>
                  <a:srgbClr val="002060"/>
                </a:solidFill>
              </a:rPr>
              <a:t>  «Паутина»</a:t>
            </a:r>
            <a:endParaRPr lang="ru-RU" dirty="0">
              <a:solidFill>
                <a:srgbClr val="002060"/>
              </a:solidFill>
            </a:endParaRPr>
          </a:p>
        </p:txBody>
      </p:sp>
      <p:sp>
        <p:nvSpPr>
          <p:cNvPr id="9" name="TextBox 8"/>
          <p:cNvSpPr txBox="1"/>
          <p:nvPr/>
        </p:nvSpPr>
        <p:spPr>
          <a:xfrm>
            <a:off x="3203848" y="3068960"/>
            <a:ext cx="3024336" cy="646331"/>
          </a:xfrm>
          <a:prstGeom prst="rect">
            <a:avLst/>
          </a:prstGeom>
          <a:noFill/>
        </p:spPr>
        <p:txBody>
          <a:bodyPr wrap="square" rtlCol="0">
            <a:spAutoFit/>
          </a:bodyPr>
          <a:lstStyle/>
          <a:p>
            <a:pPr algn="ctr"/>
            <a:r>
              <a:rPr lang="ru-RU" dirty="0" smtClean="0">
                <a:solidFill>
                  <a:srgbClr val="002060"/>
                </a:solidFill>
              </a:rPr>
              <a:t>Авторская стойка </a:t>
            </a:r>
          </a:p>
          <a:p>
            <a:pPr algn="ctr"/>
            <a:r>
              <a:rPr lang="ru-RU" dirty="0" smtClean="0">
                <a:solidFill>
                  <a:srgbClr val="002060"/>
                </a:solidFill>
              </a:rPr>
              <a:t>«Ловкие ребята»</a:t>
            </a:r>
            <a:endParaRPr lang="ru-RU" dirty="0">
              <a:solidFill>
                <a:srgbClr val="002060"/>
              </a:solidFill>
            </a:endParaRPr>
          </a:p>
        </p:txBody>
      </p:sp>
      <p:sp>
        <p:nvSpPr>
          <p:cNvPr id="10" name="TextBox 9"/>
          <p:cNvSpPr txBox="1"/>
          <p:nvPr/>
        </p:nvSpPr>
        <p:spPr>
          <a:xfrm>
            <a:off x="6012160" y="3140968"/>
            <a:ext cx="1512168" cy="646331"/>
          </a:xfrm>
          <a:prstGeom prst="rect">
            <a:avLst/>
          </a:prstGeom>
          <a:noFill/>
        </p:spPr>
        <p:txBody>
          <a:bodyPr wrap="square" rtlCol="0">
            <a:spAutoFit/>
          </a:bodyPr>
          <a:lstStyle/>
          <a:p>
            <a:pPr algn="ctr"/>
            <a:r>
              <a:rPr lang="ru-RU" dirty="0" smtClean="0">
                <a:solidFill>
                  <a:srgbClr val="002060"/>
                </a:solidFill>
              </a:rPr>
              <a:t>Лошадки для прыжков </a:t>
            </a:r>
            <a:endParaRPr lang="ru-RU" dirty="0">
              <a:solidFill>
                <a:srgbClr val="002060"/>
              </a:solidFill>
            </a:endParaRPr>
          </a:p>
        </p:txBody>
      </p:sp>
      <p:sp>
        <p:nvSpPr>
          <p:cNvPr id="11" name="TextBox 10"/>
          <p:cNvSpPr txBox="1"/>
          <p:nvPr/>
        </p:nvSpPr>
        <p:spPr>
          <a:xfrm>
            <a:off x="467544" y="5949280"/>
            <a:ext cx="3312368" cy="646331"/>
          </a:xfrm>
          <a:prstGeom prst="rect">
            <a:avLst/>
          </a:prstGeom>
          <a:noFill/>
        </p:spPr>
        <p:txBody>
          <a:bodyPr wrap="square" rtlCol="0">
            <a:spAutoFit/>
          </a:bodyPr>
          <a:lstStyle/>
          <a:p>
            <a:pPr algn="ctr"/>
            <a:r>
              <a:rPr lang="ru-RU" dirty="0" smtClean="0">
                <a:solidFill>
                  <a:srgbClr val="002060"/>
                </a:solidFill>
              </a:rPr>
              <a:t>Авторская дорожка на ориентировку в пространстве</a:t>
            </a:r>
            <a:endParaRPr lang="ru-RU" dirty="0">
              <a:solidFill>
                <a:srgbClr val="002060"/>
              </a:solidFill>
            </a:endParaRPr>
          </a:p>
        </p:txBody>
      </p:sp>
      <p:sp>
        <p:nvSpPr>
          <p:cNvPr id="12" name="TextBox 11"/>
          <p:cNvSpPr txBox="1"/>
          <p:nvPr/>
        </p:nvSpPr>
        <p:spPr>
          <a:xfrm>
            <a:off x="4355976" y="6309320"/>
            <a:ext cx="2880320" cy="369332"/>
          </a:xfrm>
          <a:prstGeom prst="rect">
            <a:avLst/>
          </a:prstGeom>
          <a:noFill/>
        </p:spPr>
        <p:txBody>
          <a:bodyPr wrap="square" rtlCol="0">
            <a:spAutoFit/>
          </a:bodyPr>
          <a:lstStyle/>
          <a:p>
            <a:r>
              <a:rPr lang="ru-RU" dirty="0" smtClean="0"/>
              <a:t>  </a:t>
            </a:r>
            <a:r>
              <a:rPr lang="ru-RU" dirty="0" smtClean="0">
                <a:solidFill>
                  <a:srgbClr val="002060"/>
                </a:solidFill>
              </a:rPr>
              <a:t>Авторский</a:t>
            </a:r>
            <a:r>
              <a:rPr lang="ru-RU" dirty="0" smtClean="0"/>
              <a:t> </a:t>
            </a:r>
            <a:r>
              <a:rPr lang="ru-RU" dirty="0" err="1" smtClean="0">
                <a:solidFill>
                  <a:srgbClr val="002060"/>
                </a:solidFill>
              </a:rPr>
              <a:t>Кольцеброс</a:t>
            </a:r>
            <a:r>
              <a:rPr lang="ru-RU" dirty="0" smtClean="0">
                <a:solidFill>
                  <a:srgbClr val="002060"/>
                </a:solidFill>
              </a:rPr>
              <a:t> </a:t>
            </a:r>
            <a:endParaRPr lang="ru-RU" dirty="0">
              <a:solidFill>
                <a:srgbClr val="002060"/>
              </a:solidFill>
            </a:endParaRPr>
          </a:p>
        </p:txBody>
      </p:sp>
      <p:sp>
        <p:nvSpPr>
          <p:cNvPr id="13" name="TextBox 12"/>
          <p:cNvSpPr txBox="1"/>
          <p:nvPr/>
        </p:nvSpPr>
        <p:spPr>
          <a:xfrm>
            <a:off x="7499840" y="5463631"/>
            <a:ext cx="1461809" cy="646331"/>
          </a:xfrm>
          <a:prstGeom prst="rect">
            <a:avLst/>
          </a:prstGeom>
          <a:noFill/>
        </p:spPr>
        <p:txBody>
          <a:bodyPr wrap="square" rtlCol="0">
            <a:spAutoFit/>
          </a:bodyPr>
          <a:lstStyle/>
          <a:p>
            <a:pPr algn="ctr"/>
            <a:r>
              <a:rPr lang="ru-RU" dirty="0" smtClean="0">
                <a:solidFill>
                  <a:srgbClr val="002060"/>
                </a:solidFill>
              </a:rPr>
              <a:t>Дорожка здоровья </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descr="F:\среда радуга\IMG_20200624_155030.jpg"/>
          <p:cNvPicPr>
            <a:picLocks noChangeAspect="1" noChangeArrowheads="1"/>
          </p:cNvPicPr>
          <p:nvPr/>
        </p:nvPicPr>
        <p:blipFill>
          <a:blip r:embed="rId3" cstate="print"/>
          <a:srcRect l="7476" t="8942" r="1963" b="29997"/>
          <a:stretch>
            <a:fillRect/>
          </a:stretch>
        </p:blipFill>
        <p:spPr bwMode="auto">
          <a:xfrm>
            <a:off x="3059832" y="692696"/>
            <a:ext cx="3669925" cy="1850919"/>
          </a:xfrm>
          <a:prstGeom prst="rect">
            <a:avLst/>
          </a:prstGeom>
          <a:noFill/>
          <a:ln>
            <a:solidFill>
              <a:srgbClr val="002060"/>
            </a:solidFill>
          </a:ln>
        </p:spPr>
      </p:pic>
      <p:pic>
        <p:nvPicPr>
          <p:cNvPr id="1027" name="Picture 3" descr="F:\среда радуга\IMG_20200624_155530.jpg"/>
          <p:cNvPicPr>
            <a:picLocks noChangeAspect="1" noChangeArrowheads="1"/>
          </p:cNvPicPr>
          <p:nvPr/>
        </p:nvPicPr>
        <p:blipFill>
          <a:blip r:embed="rId4" cstate="print"/>
          <a:srcRect l="6579" t="11208" r="1199" b="21542"/>
          <a:stretch>
            <a:fillRect/>
          </a:stretch>
        </p:blipFill>
        <p:spPr bwMode="auto">
          <a:xfrm rot="16200000">
            <a:off x="-66515" y="1946835"/>
            <a:ext cx="3300368" cy="1800202"/>
          </a:xfrm>
          <a:prstGeom prst="rect">
            <a:avLst/>
          </a:prstGeom>
          <a:noFill/>
          <a:ln>
            <a:solidFill>
              <a:srgbClr val="002060"/>
            </a:solidFill>
          </a:ln>
        </p:spPr>
      </p:pic>
      <p:pic>
        <p:nvPicPr>
          <p:cNvPr id="1028" name="Picture 4" descr="F:\среда радуга\IMG_20200624_154528.jpg"/>
          <p:cNvPicPr>
            <a:picLocks noChangeAspect="1" noChangeArrowheads="1"/>
          </p:cNvPicPr>
          <p:nvPr/>
        </p:nvPicPr>
        <p:blipFill>
          <a:blip r:embed="rId5" cstate="print"/>
          <a:srcRect l="21896" r="21695" b="6491"/>
          <a:stretch>
            <a:fillRect/>
          </a:stretch>
        </p:blipFill>
        <p:spPr bwMode="auto">
          <a:xfrm rot="10800000">
            <a:off x="6876256" y="764704"/>
            <a:ext cx="1872208" cy="4149080"/>
          </a:xfrm>
          <a:prstGeom prst="rect">
            <a:avLst/>
          </a:prstGeom>
          <a:noFill/>
          <a:ln>
            <a:solidFill>
              <a:srgbClr val="002060"/>
            </a:solidFill>
          </a:ln>
        </p:spPr>
      </p:pic>
      <p:pic>
        <p:nvPicPr>
          <p:cNvPr id="1029" name="Picture 5" descr="F:\среда радуга\IMG_20200624_155412.jpg"/>
          <p:cNvPicPr>
            <a:picLocks noChangeAspect="1" noChangeArrowheads="1"/>
          </p:cNvPicPr>
          <p:nvPr/>
        </p:nvPicPr>
        <p:blipFill>
          <a:blip r:embed="rId6" cstate="print"/>
          <a:srcRect l="7476" t="12101" r="2750" b="14206"/>
          <a:stretch>
            <a:fillRect/>
          </a:stretch>
        </p:blipFill>
        <p:spPr bwMode="auto">
          <a:xfrm>
            <a:off x="2771800" y="3284984"/>
            <a:ext cx="3987185" cy="2448272"/>
          </a:xfrm>
          <a:prstGeom prst="rect">
            <a:avLst/>
          </a:prstGeom>
          <a:noFill/>
          <a:ln>
            <a:solidFill>
              <a:srgbClr val="002060"/>
            </a:solidFill>
          </a:ln>
        </p:spPr>
      </p:pic>
      <p:sp>
        <p:nvSpPr>
          <p:cNvPr id="6" name="TextBox 5"/>
          <p:cNvSpPr txBox="1"/>
          <p:nvPr/>
        </p:nvSpPr>
        <p:spPr>
          <a:xfrm>
            <a:off x="7092280" y="5013176"/>
            <a:ext cx="1656184" cy="646331"/>
          </a:xfrm>
          <a:prstGeom prst="rect">
            <a:avLst/>
          </a:prstGeom>
          <a:noFill/>
        </p:spPr>
        <p:txBody>
          <a:bodyPr wrap="square" rtlCol="0">
            <a:spAutoFit/>
          </a:bodyPr>
          <a:lstStyle/>
          <a:p>
            <a:pPr algn="ctr"/>
            <a:r>
              <a:rPr lang="ru-RU" dirty="0" smtClean="0">
                <a:solidFill>
                  <a:srgbClr val="002060"/>
                </a:solidFill>
              </a:rPr>
              <a:t>Дорожка здоровья </a:t>
            </a:r>
            <a:endParaRPr lang="ru-RU" dirty="0">
              <a:solidFill>
                <a:srgbClr val="002060"/>
              </a:solidFill>
            </a:endParaRPr>
          </a:p>
        </p:txBody>
      </p:sp>
      <p:sp>
        <p:nvSpPr>
          <p:cNvPr id="7" name="TextBox 6"/>
          <p:cNvSpPr txBox="1"/>
          <p:nvPr/>
        </p:nvSpPr>
        <p:spPr>
          <a:xfrm>
            <a:off x="323528" y="4653136"/>
            <a:ext cx="2304256" cy="646331"/>
          </a:xfrm>
          <a:prstGeom prst="rect">
            <a:avLst/>
          </a:prstGeom>
          <a:noFill/>
        </p:spPr>
        <p:txBody>
          <a:bodyPr wrap="square" rtlCol="0">
            <a:spAutoFit/>
          </a:bodyPr>
          <a:lstStyle/>
          <a:p>
            <a:pPr algn="ctr"/>
            <a:r>
              <a:rPr lang="ru-RU" dirty="0" smtClean="0">
                <a:solidFill>
                  <a:srgbClr val="002060"/>
                </a:solidFill>
              </a:rPr>
              <a:t>Пособие «Накорми яблоко»</a:t>
            </a:r>
            <a:endParaRPr lang="ru-RU" dirty="0">
              <a:solidFill>
                <a:srgbClr val="002060"/>
              </a:solidFill>
            </a:endParaRPr>
          </a:p>
        </p:txBody>
      </p:sp>
      <p:sp>
        <p:nvSpPr>
          <p:cNvPr id="8" name="TextBox 7"/>
          <p:cNvSpPr txBox="1"/>
          <p:nvPr/>
        </p:nvSpPr>
        <p:spPr>
          <a:xfrm>
            <a:off x="3059832" y="2636912"/>
            <a:ext cx="3528392" cy="646331"/>
          </a:xfrm>
          <a:prstGeom prst="rect">
            <a:avLst/>
          </a:prstGeom>
          <a:noFill/>
        </p:spPr>
        <p:txBody>
          <a:bodyPr wrap="square" rtlCol="0">
            <a:spAutoFit/>
          </a:bodyPr>
          <a:lstStyle/>
          <a:p>
            <a:pPr algn="ctr"/>
            <a:r>
              <a:rPr lang="ru-RU" dirty="0" smtClean="0">
                <a:solidFill>
                  <a:srgbClr val="002060"/>
                </a:solidFill>
              </a:rPr>
              <a:t>Пособие на координацию движений</a:t>
            </a:r>
            <a:endParaRPr lang="ru-RU" dirty="0">
              <a:solidFill>
                <a:srgbClr val="002060"/>
              </a:solidFill>
            </a:endParaRPr>
          </a:p>
        </p:txBody>
      </p:sp>
      <p:sp>
        <p:nvSpPr>
          <p:cNvPr id="10" name="TextBox 9"/>
          <p:cNvSpPr txBox="1"/>
          <p:nvPr/>
        </p:nvSpPr>
        <p:spPr>
          <a:xfrm>
            <a:off x="2771800" y="5805264"/>
            <a:ext cx="3888432" cy="646331"/>
          </a:xfrm>
          <a:prstGeom prst="rect">
            <a:avLst/>
          </a:prstGeom>
          <a:noFill/>
        </p:spPr>
        <p:txBody>
          <a:bodyPr wrap="square" rtlCol="0">
            <a:spAutoFit/>
          </a:bodyPr>
          <a:lstStyle/>
          <a:p>
            <a:pPr algn="ctr"/>
            <a:r>
              <a:rPr lang="ru-RU" dirty="0" smtClean="0">
                <a:solidFill>
                  <a:srgbClr val="002060"/>
                </a:solidFill>
              </a:rPr>
              <a:t>Дорожка для развития координации движений</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827584" y="476672"/>
            <a:ext cx="7344816" cy="707886"/>
          </a:xfrm>
          <a:prstGeom prst="rect">
            <a:avLst/>
          </a:prstGeom>
        </p:spPr>
        <p:txBody>
          <a:bodyPr wrap="square">
            <a:spAutoFit/>
          </a:bodyPr>
          <a:lstStyle/>
          <a:p>
            <a:r>
              <a:rPr lang="ru-RU" sz="2000" b="1" dirty="0" smtClean="0">
                <a:solidFill>
                  <a:srgbClr val="C00000"/>
                </a:solidFill>
              </a:rPr>
              <a:t>В шумном пространстве игровой комнаты обязательно должен быть островок тишины и спокойствия. </a:t>
            </a:r>
            <a:endParaRPr lang="ru-RU" sz="2000" b="1" dirty="0">
              <a:solidFill>
                <a:srgbClr val="C00000"/>
              </a:solidFill>
            </a:endParaRPr>
          </a:p>
        </p:txBody>
      </p:sp>
      <p:pic>
        <p:nvPicPr>
          <p:cNvPr id="9217" name="Picture 1" descr="F:\среда радуга\IMG_20200624_153203.jpg"/>
          <p:cNvPicPr>
            <a:picLocks noChangeAspect="1" noChangeArrowheads="1"/>
          </p:cNvPicPr>
          <p:nvPr/>
        </p:nvPicPr>
        <p:blipFill>
          <a:blip r:embed="rId3" cstate="print"/>
          <a:srcRect l="14908" t="3801"/>
          <a:stretch>
            <a:fillRect/>
          </a:stretch>
        </p:blipFill>
        <p:spPr bwMode="auto">
          <a:xfrm>
            <a:off x="850368" y="1340768"/>
            <a:ext cx="3217575" cy="4862947"/>
          </a:xfrm>
          <a:prstGeom prst="rect">
            <a:avLst/>
          </a:prstGeom>
          <a:noFill/>
          <a:ln>
            <a:solidFill>
              <a:srgbClr val="002060"/>
            </a:solidFill>
          </a:ln>
        </p:spPr>
      </p:pic>
      <p:pic>
        <p:nvPicPr>
          <p:cNvPr id="9218" name="Picture 2" descr="F:\среда радуга\IMG_20200624_153245.jpg"/>
          <p:cNvPicPr>
            <a:picLocks noChangeAspect="1" noChangeArrowheads="1"/>
          </p:cNvPicPr>
          <p:nvPr/>
        </p:nvPicPr>
        <p:blipFill>
          <a:blip r:embed="rId4" cstate="print"/>
          <a:srcRect l="2963" r="746" b="8899"/>
          <a:stretch>
            <a:fillRect/>
          </a:stretch>
        </p:blipFill>
        <p:spPr bwMode="auto">
          <a:xfrm>
            <a:off x="4239204" y="2249316"/>
            <a:ext cx="4303919" cy="3045850"/>
          </a:xfrm>
          <a:prstGeom prst="rect">
            <a:avLst/>
          </a:prstGeom>
          <a:noFill/>
          <a:ln>
            <a:solidFill>
              <a:srgbClr val="002060"/>
            </a:solidFill>
          </a:ln>
        </p:spPr>
      </p:pic>
      <p:sp>
        <p:nvSpPr>
          <p:cNvPr id="5" name="TextBox 4"/>
          <p:cNvSpPr txBox="1"/>
          <p:nvPr/>
        </p:nvSpPr>
        <p:spPr>
          <a:xfrm>
            <a:off x="5220072" y="5404574"/>
            <a:ext cx="2736304" cy="369332"/>
          </a:xfrm>
          <a:prstGeom prst="rect">
            <a:avLst/>
          </a:prstGeom>
          <a:noFill/>
          <a:ln>
            <a:noFill/>
          </a:ln>
        </p:spPr>
        <p:txBody>
          <a:bodyPr wrap="square" rtlCol="0">
            <a:spAutoFit/>
          </a:bodyPr>
          <a:lstStyle/>
          <a:p>
            <a:pPr algn="ctr"/>
            <a:r>
              <a:rPr lang="ru-RU" dirty="0" smtClean="0">
                <a:solidFill>
                  <a:srgbClr val="002060"/>
                </a:solidFill>
              </a:rPr>
              <a:t>Ширма для уединения</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3" descr="F:\среда радуга\IMG_20200624_155833.jpg"/>
          <p:cNvPicPr>
            <a:picLocks noChangeAspect="1" noChangeArrowheads="1"/>
          </p:cNvPicPr>
          <p:nvPr/>
        </p:nvPicPr>
        <p:blipFill>
          <a:blip r:embed="rId3" cstate="print"/>
          <a:srcRect t="9995" r="4326" b="31050"/>
          <a:stretch>
            <a:fillRect/>
          </a:stretch>
        </p:blipFill>
        <p:spPr bwMode="auto">
          <a:xfrm>
            <a:off x="1187624" y="4653136"/>
            <a:ext cx="3593119" cy="1656184"/>
          </a:xfrm>
          <a:prstGeom prst="rect">
            <a:avLst/>
          </a:prstGeom>
          <a:noFill/>
          <a:ln>
            <a:solidFill>
              <a:srgbClr val="002060"/>
            </a:solidFill>
          </a:ln>
        </p:spPr>
      </p:pic>
      <p:pic>
        <p:nvPicPr>
          <p:cNvPr id="41986" name="Picture 2" descr="C:\Users\andrey\Desktop\дошкольник\поделки мои открытки прс\IMG_20190729_145942.jpg"/>
          <p:cNvPicPr>
            <a:picLocks noChangeAspect="1" noChangeArrowheads="1"/>
          </p:cNvPicPr>
          <p:nvPr/>
        </p:nvPicPr>
        <p:blipFill>
          <a:blip r:embed="rId4" cstate="print"/>
          <a:srcRect t="20600" r="4549" b="27950"/>
          <a:stretch>
            <a:fillRect/>
          </a:stretch>
        </p:blipFill>
        <p:spPr bwMode="auto">
          <a:xfrm>
            <a:off x="539552" y="476672"/>
            <a:ext cx="4896544" cy="3528392"/>
          </a:xfrm>
          <a:prstGeom prst="rect">
            <a:avLst/>
          </a:prstGeom>
          <a:noFill/>
          <a:ln>
            <a:solidFill>
              <a:srgbClr val="002060"/>
            </a:solidFill>
          </a:ln>
        </p:spPr>
      </p:pic>
      <p:pic>
        <p:nvPicPr>
          <p:cNvPr id="41987" name="Picture 3" descr="C:\Users\andrey\Desktop\дошкольник\поделки мои открытки прс\1485947971831.jpg"/>
          <p:cNvPicPr>
            <a:picLocks noChangeAspect="1" noChangeArrowheads="1"/>
          </p:cNvPicPr>
          <p:nvPr/>
        </p:nvPicPr>
        <p:blipFill>
          <a:blip r:embed="rId5" cstate="print"/>
          <a:srcRect l="29328" t="16531" r="17516" b="4719"/>
          <a:stretch>
            <a:fillRect/>
          </a:stretch>
        </p:blipFill>
        <p:spPr bwMode="auto">
          <a:xfrm>
            <a:off x="5868144" y="2132856"/>
            <a:ext cx="2592288" cy="2880320"/>
          </a:xfrm>
          <a:prstGeom prst="rect">
            <a:avLst/>
          </a:prstGeom>
          <a:noFill/>
          <a:ln>
            <a:solidFill>
              <a:srgbClr val="002060"/>
            </a:solidFill>
          </a:ln>
        </p:spPr>
      </p:pic>
      <p:sp>
        <p:nvSpPr>
          <p:cNvPr id="5" name="TextBox 4"/>
          <p:cNvSpPr txBox="1"/>
          <p:nvPr/>
        </p:nvSpPr>
        <p:spPr>
          <a:xfrm>
            <a:off x="1043608" y="4077072"/>
            <a:ext cx="4248472" cy="369332"/>
          </a:xfrm>
          <a:prstGeom prst="rect">
            <a:avLst/>
          </a:prstGeom>
          <a:noFill/>
        </p:spPr>
        <p:txBody>
          <a:bodyPr wrap="square" rtlCol="0">
            <a:spAutoFit/>
          </a:bodyPr>
          <a:lstStyle/>
          <a:p>
            <a:pPr algn="ctr"/>
            <a:r>
              <a:rPr lang="ru-RU" dirty="0" smtClean="0">
                <a:solidFill>
                  <a:srgbClr val="002060"/>
                </a:solidFill>
              </a:rPr>
              <a:t>Авторский стенд «Остров примирения»</a:t>
            </a:r>
            <a:endParaRPr lang="ru-RU" dirty="0">
              <a:solidFill>
                <a:srgbClr val="002060"/>
              </a:solidFill>
            </a:endParaRPr>
          </a:p>
        </p:txBody>
      </p:sp>
      <p:sp>
        <p:nvSpPr>
          <p:cNvPr id="7" name="TextBox 6"/>
          <p:cNvSpPr txBox="1"/>
          <p:nvPr/>
        </p:nvSpPr>
        <p:spPr>
          <a:xfrm>
            <a:off x="5796136" y="5157192"/>
            <a:ext cx="2592288" cy="646331"/>
          </a:xfrm>
          <a:prstGeom prst="rect">
            <a:avLst/>
          </a:prstGeom>
          <a:noFill/>
        </p:spPr>
        <p:txBody>
          <a:bodyPr wrap="square" rtlCol="0">
            <a:spAutoFit/>
          </a:bodyPr>
          <a:lstStyle/>
          <a:p>
            <a:pPr algn="ctr"/>
            <a:r>
              <a:rPr lang="ru-RU" dirty="0" smtClean="0">
                <a:solidFill>
                  <a:srgbClr val="002060"/>
                </a:solidFill>
              </a:rPr>
              <a:t>Коробочка –</a:t>
            </a:r>
            <a:r>
              <a:rPr lang="ru-RU" dirty="0" err="1" smtClean="0">
                <a:solidFill>
                  <a:srgbClr val="002060"/>
                </a:solidFill>
              </a:rPr>
              <a:t>мирилочка</a:t>
            </a:r>
            <a:r>
              <a:rPr lang="ru-RU" dirty="0" smtClean="0">
                <a:solidFill>
                  <a:srgbClr val="002060"/>
                </a:solidFill>
              </a:rPr>
              <a:t>»</a:t>
            </a:r>
            <a:endParaRPr lang="ru-RU" dirty="0">
              <a:solidFill>
                <a:srgbClr val="002060"/>
              </a:solidFill>
            </a:endParaRPr>
          </a:p>
        </p:txBody>
      </p:sp>
      <p:sp>
        <p:nvSpPr>
          <p:cNvPr id="8" name="TextBox 7"/>
          <p:cNvSpPr txBox="1"/>
          <p:nvPr/>
        </p:nvSpPr>
        <p:spPr>
          <a:xfrm>
            <a:off x="1187624" y="6309320"/>
            <a:ext cx="3456384" cy="369332"/>
          </a:xfrm>
          <a:prstGeom prst="rect">
            <a:avLst/>
          </a:prstGeom>
          <a:noFill/>
        </p:spPr>
        <p:txBody>
          <a:bodyPr wrap="square" rtlCol="0">
            <a:spAutoFit/>
          </a:bodyPr>
          <a:lstStyle/>
          <a:p>
            <a:pPr algn="ctr"/>
            <a:r>
              <a:rPr lang="ru-RU" dirty="0" smtClean="0">
                <a:solidFill>
                  <a:srgbClr val="002060"/>
                </a:solidFill>
              </a:rPr>
              <a:t>Маски «Мое настроение»</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67544" y="3429000"/>
            <a:ext cx="8352928" cy="3139321"/>
          </a:xfrm>
          <a:prstGeom prst="rect">
            <a:avLst/>
          </a:prstGeom>
        </p:spPr>
        <p:txBody>
          <a:bodyPr wrap="square">
            <a:spAutoFit/>
          </a:bodyPr>
          <a:lstStyle/>
          <a:p>
            <a:pPr algn="just"/>
            <a:r>
              <a:rPr lang="ru-RU" b="1" dirty="0" smtClean="0">
                <a:solidFill>
                  <a:srgbClr val="002060"/>
                </a:solidFill>
              </a:rPr>
              <a:t>Направление деятельности и развитие ребенка зависит от нас, взрослых – от того, как устроена предметно-пространственная организация их жизни, из каких игрушек и дидактических пособий она состоит, каков их развивающий потенциал и даже от того, как они расположены. Все что окружает ребенка формирует его психику, является источником его знаний и социального опыта. Поэтому именно мы, взрослые, берем на себя ответственность создать условия, которые способствую полной реализации развития детей, их возможностей, способностей по всем психофизиологическим параметрам, т.е. организации предметно-развивающей среды. Мы, как педагоги, стремимся создать в группе условия, как для совестной деятельности детей, так и для индивидуальной деятельности, учитывая каждого дошкольника.</a:t>
            </a:r>
            <a:endParaRPr lang="ru-RU" b="1" dirty="0">
              <a:solidFill>
                <a:srgbClr val="002060"/>
              </a:solidFill>
            </a:endParaRPr>
          </a:p>
        </p:txBody>
      </p:sp>
      <p:pic>
        <p:nvPicPr>
          <p:cNvPr id="13314" name="Picture 2" descr="F:\среда радуга\IMG_20200624_154239.jpg"/>
          <p:cNvPicPr>
            <a:picLocks noChangeAspect="1" noChangeArrowheads="1"/>
          </p:cNvPicPr>
          <p:nvPr/>
        </p:nvPicPr>
        <p:blipFill>
          <a:blip r:embed="rId3" cstate="print"/>
          <a:srcRect/>
          <a:stretch>
            <a:fillRect/>
          </a:stretch>
        </p:blipFill>
        <p:spPr bwMode="auto">
          <a:xfrm>
            <a:off x="755575" y="620688"/>
            <a:ext cx="1992935" cy="2664296"/>
          </a:xfrm>
          <a:prstGeom prst="rect">
            <a:avLst/>
          </a:prstGeom>
          <a:noFill/>
          <a:ln>
            <a:solidFill>
              <a:srgbClr val="7030A0"/>
            </a:solidFill>
          </a:ln>
        </p:spPr>
      </p:pic>
      <p:pic>
        <p:nvPicPr>
          <p:cNvPr id="13315" name="Picture 3" descr="F:\среда радуга\IMG_20200626_133040.jpg"/>
          <p:cNvPicPr>
            <a:picLocks noChangeAspect="1" noChangeArrowheads="1"/>
          </p:cNvPicPr>
          <p:nvPr/>
        </p:nvPicPr>
        <p:blipFill>
          <a:blip r:embed="rId4" cstate="print"/>
          <a:srcRect t="9051" r="-533"/>
          <a:stretch>
            <a:fillRect/>
          </a:stretch>
        </p:blipFill>
        <p:spPr bwMode="auto">
          <a:xfrm>
            <a:off x="6372200" y="620688"/>
            <a:ext cx="2202936" cy="2664296"/>
          </a:xfrm>
          <a:prstGeom prst="rect">
            <a:avLst/>
          </a:prstGeom>
          <a:noFill/>
          <a:ln>
            <a:solidFill>
              <a:srgbClr val="7030A0"/>
            </a:solidFill>
          </a:ln>
        </p:spPr>
      </p:pic>
      <p:pic>
        <p:nvPicPr>
          <p:cNvPr id="13317" name="Picture 5" descr="F:\среда радуга\IMG_20200624_145803.jpg"/>
          <p:cNvPicPr>
            <a:picLocks noChangeAspect="1" noChangeArrowheads="1"/>
          </p:cNvPicPr>
          <p:nvPr/>
        </p:nvPicPr>
        <p:blipFill>
          <a:blip r:embed="rId5" cstate="print"/>
          <a:srcRect t="27950" r="6485"/>
          <a:stretch>
            <a:fillRect/>
          </a:stretch>
        </p:blipFill>
        <p:spPr bwMode="auto">
          <a:xfrm>
            <a:off x="3275856" y="620755"/>
            <a:ext cx="2588763" cy="2666457"/>
          </a:xfrm>
          <a:prstGeom prst="rect">
            <a:avLst/>
          </a:prstGeom>
          <a:noFill/>
          <a:ln>
            <a:solidFill>
              <a:srgbClr val="7030A0"/>
            </a:solidFill>
          </a:ln>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923928" y="260648"/>
            <a:ext cx="4896544" cy="6186309"/>
          </a:xfrm>
          <a:prstGeom prst="rect">
            <a:avLst/>
          </a:prstGeom>
        </p:spPr>
        <p:txBody>
          <a:bodyPr wrap="square">
            <a:spAutoFit/>
          </a:bodyPr>
          <a:lstStyle/>
          <a:p>
            <a:pPr algn="just"/>
            <a:r>
              <a:rPr lang="ru-RU" b="1" dirty="0" smtClean="0">
                <a:solidFill>
                  <a:srgbClr val="C00000"/>
                </a:solidFill>
                <a:cs typeface="Arial" pitchFamily="34" charset="0"/>
              </a:rPr>
              <a:t>Центр «Творческая мастерская»</a:t>
            </a:r>
            <a:r>
              <a:rPr lang="ru-RU" dirty="0" smtClean="0">
                <a:cs typeface="Arial" pitchFamily="34" charset="0"/>
              </a:rPr>
              <a:t> </a:t>
            </a:r>
            <a:r>
              <a:rPr lang="ru-RU" b="1" dirty="0" smtClean="0">
                <a:solidFill>
                  <a:srgbClr val="002060"/>
                </a:solidFill>
                <a:cs typeface="Arial" pitchFamily="34" charset="0"/>
              </a:rPr>
              <a:t>В центре искусства и творчества для развития  детей подобраны различные картинки, рисунки  с изображением поделок, варианты оформления изделий, схемы с изображением последовательности работы для изготовления разных поделок и т. п. Это дает детям новые идеи для своей продуктивной деятельности, а так же продолжить овладение умением работать по образцу. В рабочей зоне находится материал и оборудование для художественно-творческой деятельности: рисования, лепки и аппликации (бумага, картон, трафареты, краски, кисти, клей, карандаши, салфетки, ножницы, раскраски, глина, пластилин, дидактические игры  и т. п.). Большинство из перечисленных материалов помещается в специально отведенный шкаф. По желанию ребенок может воспользоваться необходимым для воплощения своих творческих замыслов, фантазии. К данному центру имеется свободный доступ.</a:t>
            </a:r>
            <a:endParaRPr lang="ru-RU" b="1" dirty="0">
              <a:solidFill>
                <a:srgbClr val="002060"/>
              </a:solidFill>
              <a:cs typeface="Arial" pitchFamily="34" charset="0"/>
            </a:endParaRPr>
          </a:p>
        </p:txBody>
      </p:sp>
      <p:pic>
        <p:nvPicPr>
          <p:cNvPr id="4" name="Picture 2" descr="G:\прс 2018\IMG_20180802_114800.jpg"/>
          <p:cNvPicPr>
            <a:picLocks noChangeAspect="1" noChangeArrowheads="1"/>
          </p:cNvPicPr>
          <p:nvPr/>
        </p:nvPicPr>
        <p:blipFill>
          <a:blip r:embed="rId3" cstate="print"/>
          <a:srcRect b="21575"/>
          <a:stretch>
            <a:fillRect/>
          </a:stretch>
        </p:blipFill>
        <p:spPr bwMode="auto">
          <a:xfrm>
            <a:off x="539552" y="4581128"/>
            <a:ext cx="3252068" cy="1907761"/>
          </a:xfrm>
          <a:prstGeom prst="rect">
            <a:avLst/>
          </a:prstGeom>
          <a:noFill/>
          <a:ln>
            <a:solidFill>
              <a:srgbClr val="002060"/>
            </a:solidFill>
          </a:ln>
        </p:spPr>
      </p:pic>
      <p:pic>
        <p:nvPicPr>
          <p:cNvPr id="2052" name="Picture 4" descr="G:\прс 2018\IMG_20180802_114748.jpg"/>
          <p:cNvPicPr>
            <a:picLocks noChangeAspect="1" noChangeArrowheads="1"/>
          </p:cNvPicPr>
          <p:nvPr/>
        </p:nvPicPr>
        <p:blipFill>
          <a:blip r:embed="rId4" cstate="print"/>
          <a:srcRect l="7889" t="12201" r="-533"/>
          <a:stretch>
            <a:fillRect/>
          </a:stretch>
        </p:blipFill>
        <p:spPr bwMode="auto">
          <a:xfrm>
            <a:off x="683568" y="404664"/>
            <a:ext cx="3096344" cy="3922961"/>
          </a:xfrm>
          <a:prstGeom prst="rect">
            <a:avLst/>
          </a:prstGeom>
          <a:noFill/>
          <a:ln>
            <a:solidFill>
              <a:srgbClr val="002060"/>
            </a:solidFill>
          </a:ln>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099" name="Picture 3" descr="C:\Users\andrey\Desktop\дошкольник\среда атесация 2\IMG_20190226_161902.jpg"/>
          <p:cNvPicPr>
            <a:picLocks noChangeAspect="1" noChangeArrowheads="1"/>
          </p:cNvPicPr>
          <p:nvPr/>
        </p:nvPicPr>
        <p:blipFill>
          <a:blip r:embed="rId3" cstate="print"/>
          <a:srcRect r="5113" b="7889"/>
          <a:stretch>
            <a:fillRect/>
          </a:stretch>
        </p:blipFill>
        <p:spPr bwMode="auto">
          <a:xfrm>
            <a:off x="683568" y="548680"/>
            <a:ext cx="3867497" cy="2808312"/>
          </a:xfrm>
          <a:prstGeom prst="rect">
            <a:avLst/>
          </a:prstGeom>
          <a:noFill/>
          <a:ln>
            <a:solidFill>
              <a:srgbClr val="002060"/>
            </a:solidFill>
          </a:ln>
        </p:spPr>
      </p:pic>
      <p:pic>
        <p:nvPicPr>
          <p:cNvPr id="4101" name="Picture 5" descr="F:\среда радуга\IMG_20200624_160245.jpg"/>
          <p:cNvPicPr>
            <a:picLocks noChangeAspect="1" noChangeArrowheads="1"/>
          </p:cNvPicPr>
          <p:nvPr/>
        </p:nvPicPr>
        <p:blipFill>
          <a:blip r:embed="rId4" cstate="print"/>
          <a:srcRect l="4326" t="5784" r="5113" b="14206"/>
          <a:stretch>
            <a:fillRect/>
          </a:stretch>
        </p:blipFill>
        <p:spPr bwMode="auto">
          <a:xfrm>
            <a:off x="5076056" y="3636993"/>
            <a:ext cx="3096344" cy="2046279"/>
          </a:xfrm>
          <a:prstGeom prst="rect">
            <a:avLst/>
          </a:prstGeom>
          <a:noFill/>
          <a:ln>
            <a:solidFill>
              <a:schemeClr val="accent1"/>
            </a:solidFill>
          </a:ln>
        </p:spPr>
      </p:pic>
      <p:sp>
        <p:nvSpPr>
          <p:cNvPr id="5" name="TextBox 4"/>
          <p:cNvSpPr txBox="1"/>
          <p:nvPr/>
        </p:nvSpPr>
        <p:spPr>
          <a:xfrm>
            <a:off x="611560" y="3429000"/>
            <a:ext cx="3960440" cy="369332"/>
          </a:xfrm>
          <a:prstGeom prst="rect">
            <a:avLst/>
          </a:prstGeom>
          <a:noFill/>
        </p:spPr>
        <p:txBody>
          <a:bodyPr wrap="square" rtlCol="0">
            <a:spAutoFit/>
          </a:bodyPr>
          <a:lstStyle/>
          <a:p>
            <a:pPr algn="ctr"/>
            <a:r>
              <a:rPr lang="ru-RU" dirty="0" err="1" smtClean="0">
                <a:solidFill>
                  <a:srgbClr val="002060"/>
                </a:solidFill>
              </a:rPr>
              <a:t>Лепбук</a:t>
            </a:r>
            <a:r>
              <a:rPr lang="ru-RU" dirty="0" smtClean="0">
                <a:solidFill>
                  <a:srgbClr val="002060"/>
                </a:solidFill>
              </a:rPr>
              <a:t> «Хохлома»</a:t>
            </a:r>
            <a:endParaRPr lang="ru-RU" dirty="0">
              <a:solidFill>
                <a:srgbClr val="002060"/>
              </a:solidFill>
            </a:endParaRPr>
          </a:p>
        </p:txBody>
      </p:sp>
      <p:sp>
        <p:nvSpPr>
          <p:cNvPr id="6" name="TextBox 5"/>
          <p:cNvSpPr txBox="1"/>
          <p:nvPr/>
        </p:nvSpPr>
        <p:spPr>
          <a:xfrm>
            <a:off x="5091810" y="5733256"/>
            <a:ext cx="3240360" cy="646331"/>
          </a:xfrm>
          <a:prstGeom prst="rect">
            <a:avLst/>
          </a:prstGeom>
          <a:noFill/>
        </p:spPr>
        <p:txBody>
          <a:bodyPr wrap="square" rtlCol="0">
            <a:spAutoFit/>
          </a:bodyPr>
          <a:lstStyle/>
          <a:p>
            <a:pPr algn="ctr"/>
            <a:r>
              <a:rPr lang="ru-RU" dirty="0" smtClean="0">
                <a:solidFill>
                  <a:srgbClr val="002060"/>
                </a:solidFill>
              </a:rPr>
              <a:t>Авторская игра «Промыслы Нижегородской области»</a:t>
            </a:r>
            <a:endParaRPr lang="ru-RU" dirty="0">
              <a:solidFill>
                <a:srgbClr val="002060"/>
              </a:solidFill>
            </a:endParaRPr>
          </a:p>
        </p:txBody>
      </p:sp>
      <p:pic>
        <p:nvPicPr>
          <p:cNvPr id="2050" name="Picture 2" descr="C:\Users\andrey\Desktop\по среде\IMG_20210531_070727.jpg"/>
          <p:cNvPicPr>
            <a:picLocks noChangeAspect="1" noChangeArrowheads="1"/>
          </p:cNvPicPr>
          <p:nvPr/>
        </p:nvPicPr>
        <p:blipFill>
          <a:blip r:embed="rId5" cstate="print"/>
          <a:srcRect l="7476" r="20075" b="5901"/>
          <a:stretch>
            <a:fillRect/>
          </a:stretch>
        </p:blipFill>
        <p:spPr bwMode="auto">
          <a:xfrm>
            <a:off x="5292080" y="548680"/>
            <a:ext cx="2664296" cy="2595364"/>
          </a:xfrm>
          <a:prstGeom prst="rect">
            <a:avLst/>
          </a:prstGeom>
          <a:noFill/>
          <a:ln>
            <a:solidFill>
              <a:schemeClr val="accent1"/>
            </a:solidFill>
          </a:ln>
        </p:spPr>
      </p:pic>
      <p:sp>
        <p:nvSpPr>
          <p:cNvPr id="9" name="TextBox 8"/>
          <p:cNvSpPr txBox="1"/>
          <p:nvPr/>
        </p:nvSpPr>
        <p:spPr>
          <a:xfrm>
            <a:off x="4932040" y="3140968"/>
            <a:ext cx="3384376" cy="369332"/>
          </a:xfrm>
          <a:prstGeom prst="rect">
            <a:avLst/>
          </a:prstGeom>
          <a:noFill/>
        </p:spPr>
        <p:txBody>
          <a:bodyPr wrap="square" rtlCol="0">
            <a:spAutoFit/>
          </a:bodyPr>
          <a:lstStyle/>
          <a:p>
            <a:pPr algn="ctr"/>
            <a:r>
              <a:rPr lang="ru-RU" dirty="0" smtClean="0">
                <a:solidFill>
                  <a:srgbClr val="002060"/>
                </a:solidFill>
              </a:rPr>
              <a:t>Авторская игра «Составь узор»</a:t>
            </a:r>
            <a:endParaRPr lang="ru-RU" dirty="0">
              <a:solidFill>
                <a:srgbClr val="002060"/>
              </a:solidFill>
            </a:endParaRPr>
          </a:p>
        </p:txBody>
      </p:sp>
      <p:pic>
        <p:nvPicPr>
          <p:cNvPr id="2051" name="Picture 3" descr="C:\Users\andrey\Desktop\по среде\IMG_20210531_071021.jpg"/>
          <p:cNvPicPr>
            <a:picLocks noChangeAspect="1" noChangeArrowheads="1"/>
          </p:cNvPicPr>
          <p:nvPr/>
        </p:nvPicPr>
        <p:blipFill>
          <a:blip r:embed="rId6" cstate="print"/>
          <a:srcRect l="2401" r="2401" b="13251"/>
          <a:stretch>
            <a:fillRect/>
          </a:stretch>
        </p:blipFill>
        <p:spPr bwMode="auto">
          <a:xfrm flipH="1">
            <a:off x="1643523" y="3789040"/>
            <a:ext cx="1896514" cy="2304257"/>
          </a:xfrm>
          <a:prstGeom prst="rect">
            <a:avLst/>
          </a:prstGeom>
          <a:noFill/>
          <a:ln>
            <a:solidFill>
              <a:schemeClr val="accent1"/>
            </a:solidFill>
          </a:ln>
        </p:spPr>
      </p:pic>
      <p:sp>
        <p:nvSpPr>
          <p:cNvPr id="11" name="TextBox 10"/>
          <p:cNvSpPr txBox="1"/>
          <p:nvPr/>
        </p:nvSpPr>
        <p:spPr>
          <a:xfrm>
            <a:off x="706319" y="6096504"/>
            <a:ext cx="3888432" cy="369332"/>
          </a:xfrm>
          <a:prstGeom prst="rect">
            <a:avLst/>
          </a:prstGeom>
          <a:noFill/>
        </p:spPr>
        <p:txBody>
          <a:bodyPr wrap="square" rtlCol="0">
            <a:spAutoFit/>
          </a:bodyPr>
          <a:lstStyle/>
          <a:p>
            <a:pPr algn="ctr"/>
            <a:r>
              <a:rPr lang="ru-RU" dirty="0" smtClean="0">
                <a:solidFill>
                  <a:srgbClr val="002060"/>
                </a:solidFill>
              </a:rPr>
              <a:t>Авторская игра ««Хохломские узоры»</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851920" y="188640"/>
            <a:ext cx="5040560" cy="6699657"/>
          </a:xfrm>
          <a:prstGeom prst="rect">
            <a:avLst/>
          </a:prstGeom>
        </p:spPr>
        <p:txBody>
          <a:bodyPr wrap="square">
            <a:spAutoFit/>
          </a:bodyPr>
          <a:lstStyle/>
          <a:p>
            <a:pPr algn="just"/>
            <a:r>
              <a:rPr lang="ru-RU" sz="2000" b="1" dirty="0" smtClean="0">
                <a:solidFill>
                  <a:srgbClr val="C00000"/>
                </a:solidFill>
              </a:rPr>
              <a:t>«Строительный» (конструктивный) Центр</a:t>
            </a:r>
            <a:r>
              <a:rPr lang="ru-RU" sz="2000" dirty="0" smtClean="0"/>
              <a:t>, </a:t>
            </a:r>
            <a:r>
              <a:rPr lang="ru-RU" sz="2000" b="1" dirty="0" smtClean="0">
                <a:solidFill>
                  <a:srgbClr val="002060"/>
                </a:solidFill>
              </a:rPr>
              <a:t>хоть и сосредоточен на одном месте и занимает немного пространства, он достаточно мобилен. Практичность его состоит в том, что с содержанием строительного уголка (конструктор различного вида, крупный и мелкий деревянный конструктор) можно перемещаться в любое место группы и организовывать данную деятельность как с подгруппой детей, так и индивидуально. В группе расположен центр строительно-конструктивных игр, в котором в большом разнообразии представлены различные виды и формы конструкторов. Центр дополнен мелкими игрушками для обыгрывания. Мобильность данного центра позволяет детям разворачивать сюжет игры за его пределами. Это позволяет нашим детям комфортно чувствовать себя в любом уголке группы.</a:t>
            </a:r>
            <a:endParaRPr lang="ru-RU" sz="2000" b="1" dirty="0">
              <a:solidFill>
                <a:srgbClr val="002060"/>
              </a:solidFill>
            </a:endParaRPr>
          </a:p>
        </p:txBody>
      </p:sp>
      <p:pic>
        <p:nvPicPr>
          <p:cNvPr id="5122" name="Picture 2" descr="F:\среда радуга\IMG_20200615_131722.jpg"/>
          <p:cNvPicPr>
            <a:picLocks noChangeAspect="1" noChangeArrowheads="1"/>
          </p:cNvPicPr>
          <p:nvPr/>
        </p:nvPicPr>
        <p:blipFill>
          <a:blip r:embed="rId3" cstate="print"/>
          <a:srcRect l="34250" t="44736" r="27950" b="13153"/>
          <a:stretch>
            <a:fillRect/>
          </a:stretch>
        </p:blipFill>
        <p:spPr bwMode="auto">
          <a:xfrm>
            <a:off x="611560" y="4077072"/>
            <a:ext cx="2477075" cy="2064229"/>
          </a:xfrm>
          <a:prstGeom prst="rect">
            <a:avLst/>
          </a:prstGeom>
          <a:noFill/>
          <a:ln>
            <a:solidFill>
              <a:srgbClr val="002060"/>
            </a:solidFill>
          </a:ln>
        </p:spPr>
      </p:pic>
      <p:pic>
        <p:nvPicPr>
          <p:cNvPr id="5123" name="Picture 3" descr="F:\среда радуга\IMG_20200624_151913.jpg"/>
          <p:cNvPicPr>
            <a:picLocks noChangeAspect="1" noChangeArrowheads="1"/>
          </p:cNvPicPr>
          <p:nvPr/>
        </p:nvPicPr>
        <p:blipFill>
          <a:blip r:embed="rId4" cstate="print"/>
          <a:srcRect t="8942" r="2751" b="7889"/>
          <a:stretch>
            <a:fillRect/>
          </a:stretch>
        </p:blipFill>
        <p:spPr bwMode="auto">
          <a:xfrm>
            <a:off x="179512" y="1196752"/>
            <a:ext cx="3602017" cy="2304256"/>
          </a:xfrm>
          <a:prstGeom prst="rect">
            <a:avLst/>
          </a:prstGeom>
          <a:noFill/>
          <a:ln>
            <a:solidFill>
              <a:srgbClr val="002060"/>
            </a:solidFill>
          </a:ln>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283968" y="260648"/>
            <a:ext cx="4608512" cy="6555641"/>
          </a:xfrm>
          <a:prstGeom prst="rect">
            <a:avLst/>
          </a:prstGeom>
        </p:spPr>
        <p:txBody>
          <a:bodyPr wrap="square">
            <a:spAutoFit/>
          </a:bodyPr>
          <a:lstStyle/>
          <a:p>
            <a:pPr algn="just"/>
            <a:r>
              <a:rPr lang="ru-RU" sz="2000" b="1" i="1" dirty="0" smtClean="0">
                <a:solidFill>
                  <a:srgbClr val="C00000"/>
                </a:solidFill>
              </a:rPr>
              <a:t>В Центре «Сюжетно – ролевых игр»</a:t>
            </a:r>
            <a:r>
              <a:rPr lang="ru-RU" sz="2000" b="1" dirty="0" smtClean="0">
                <a:solidFill>
                  <a:srgbClr val="C00000"/>
                </a:solidFill>
              </a:rPr>
              <a:t> </a:t>
            </a:r>
            <a:r>
              <a:rPr lang="ru-RU" sz="2000" b="1" dirty="0" smtClean="0">
                <a:solidFill>
                  <a:srgbClr val="002060"/>
                </a:solidFill>
              </a:rPr>
              <a:t>оборудование и пособия размещены таким образом, чтобы дети могли легко подбирать игрушки, комбинировать их «под свои игровые творческие замыслы». В связи с тем, что игровые замыслы детей 6 -7 лет весьма разнообразны, вся игровая стационарная мебель используется многофункционально для различных сюжетно-ролевых игр. Универсальные игровые макеты располагаются в местах, легкодоступных детям. Макеты переносные (чтобы играть на столе, на полу, в любом удобном для ребенка месте). Тематические наборы мелких фигурок-персонажей размещается в коробках, поблизости от макетов (так, чтобы универсальный макет мог быть легко и быстро «населен», по желанию играющих).</a:t>
            </a:r>
            <a:endParaRPr lang="ru-RU" sz="2000" b="1" dirty="0">
              <a:solidFill>
                <a:srgbClr val="002060"/>
              </a:solidFill>
            </a:endParaRPr>
          </a:p>
        </p:txBody>
      </p:sp>
      <p:pic>
        <p:nvPicPr>
          <p:cNvPr id="7172" name="Picture 4" descr="G:\прс 2018\IMG_20180802_114902.jpg"/>
          <p:cNvPicPr>
            <a:picLocks noChangeAspect="1" noChangeArrowheads="1"/>
          </p:cNvPicPr>
          <p:nvPr/>
        </p:nvPicPr>
        <p:blipFill>
          <a:blip r:embed="rId3" cstate="print"/>
          <a:srcRect l="5113" t="-133"/>
          <a:stretch>
            <a:fillRect/>
          </a:stretch>
        </p:blipFill>
        <p:spPr bwMode="auto">
          <a:xfrm>
            <a:off x="395536" y="332656"/>
            <a:ext cx="2554221" cy="2016224"/>
          </a:xfrm>
          <a:prstGeom prst="rect">
            <a:avLst/>
          </a:prstGeom>
          <a:noFill/>
          <a:ln>
            <a:solidFill>
              <a:srgbClr val="002060"/>
            </a:solidFill>
          </a:ln>
        </p:spPr>
      </p:pic>
      <p:pic>
        <p:nvPicPr>
          <p:cNvPr id="11266" name="Picture 2" descr="G:\фото для презентации антропова\P8080376.JPG"/>
          <p:cNvPicPr>
            <a:picLocks noChangeAspect="1" noChangeArrowheads="1"/>
          </p:cNvPicPr>
          <p:nvPr/>
        </p:nvPicPr>
        <p:blipFill>
          <a:blip r:embed="rId4" cstate="print"/>
          <a:srcRect l="8001" t="43700" r="13601" b="9051"/>
          <a:stretch>
            <a:fillRect/>
          </a:stretch>
        </p:blipFill>
        <p:spPr bwMode="auto">
          <a:xfrm>
            <a:off x="1636743" y="2204864"/>
            <a:ext cx="2598689" cy="2088232"/>
          </a:xfrm>
          <a:prstGeom prst="rect">
            <a:avLst/>
          </a:prstGeom>
          <a:noFill/>
          <a:ln>
            <a:solidFill>
              <a:srgbClr val="002060"/>
            </a:solidFill>
          </a:ln>
        </p:spPr>
      </p:pic>
      <p:pic>
        <p:nvPicPr>
          <p:cNvPr id="7173" name="Picture 5" descr="G:\прс 2018\IMG_20180802_114855.jpg"/>
          <p:cNvPicPr>
            <a:picLocks noChangeAspect="1" noChangeArrowheads="1"/>
          </p:cNvPicPr>
          <p:nvPr/>
        </p:nvPicPr>
        <p:blipFill>
          <a:blip r:embed="rId5" cstate="print"/>
          <a:srcRect l="23225" t="7889" r="20862" b="5784"/>
          <a:stretch>
            <a:fillRect/>
          </a:stretch>
        </p:blipFill>
        <p:spPr bwMode="auto">
          <a:xfrm>
            <a:off x="369773" y="4149080"/>
            <a:ext cx="2186003" cy="2384218"/>
          </a:xfrm>
          <a:prstGeom prst="rect">
            <a:avLst/>
          </a:prstGeom>
          <a:noFill/>
          <a:ln>
            <a:solidFill>
              <a:srgbClr val="002060"/>
            </a:solidFill>
          </a:ln>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148" name="Picture 4" descr="F:\среда радуга\IMG_20200624_160847.jpg"/>
          <p:cNvPicPr>
            <a:picLocks noChangeAspect="1" noChangeArrowheads="1"/>
          </p:cNvPicPr>
          <p:nvPr/>
        </p:nvPicPr>
        <p:blipFill>
          <a:blip r:embed="rId3" cstate="print"/>
          <a:srcRect/>
          <a:stretch>
            <a:fillRect/>
          </a:stretch>
        </p:blipFill>
        <p:spPr bwMode="auto">
          <a:xfrm>
            <a:off x="467544" y="764704"/>
            <a:ext cx="3608828" cy="4824536"/>
          </a:xfrm>
          <a:prstGeom prst="rect">
            <a:avLst/>
          </a:prstGeom>
          <a:noFill/>
          <a:ln>
            <a:solidFill>
              <a:srgbClr val="002060"/>
            </a:solidFill>
          </a:ln>
        </p:spPr>
      </p:pic>
      <p:pic>
        <p:nvPicPr>
          <p:cNvPr id="6150" name="Picture 6" descr="F:\среда радуга\IMG_20200624_161517.jpg"/>
          <p:cNvPicPr>
            <a:picLocks noChangeAspect="1" noChangeArrowheads="1"/>
          </p:cNvPicPr>
          <p:nvPr/>
        </p:nvPicPr>
        <p:blipFill>
          <a:blip r:embed="rId4" cstate="print"/>
          <a:srcRect l="4326" t="-133" r="12201" b="20523"/>
          <a:stretch>
            <a:fillRect/>
          </a:stretch>
        </p:blipFill>
        <p:spPr bwMode="auto">
          <a:xfrm>
            <a:off x="4427936" y="756376"/>
            <a:ext cx="4251041" cy="3032664"/>
          </a:xfrm>
          <a:prstGeom prst="rect">
            <a:avLst/>
          </a:prstGeom>
          <a:noFill/>
          <a:ln>
            <a:solidFill>
              <a:srgbClr val="002060"/>
            </a:solidFill>
          </a:ln>
        </p:spPr>
      </p:pic>
      <p:pic>
        <p:nvPicPr>
          <p:cNvPr id="6151" name="Picture 7" descr="F:\среда радуга\IMG_20200624_161449.jpg"/>
          <p:cNvPicPr>
            <a:picLocks noChangeAspect="1" noChangeArrowheads="1"/>
          </p:cNvPicPr>
          <p:nvPr/>
        </p:nvPicPr>
        <p:blipFill>
          <a:blip r:embed="rId5" cstate="print"/>
          <a:srcRect t="8001" r="-533" b="16400"/>
          <a:stretch>
            <a:fillRect/>
          </a:stretch>
        </p:blipFill>
        <p:spPr bwMode="auto">
          <a:xfrm>
            <a:off x="6374722" y="3930544"/>
            <a:ext cx="2304255" cy="2316471"/>
          </a:xfrm>
          <a:prstGeom prst="rect">
            <a:avLst/>
          </a:prstGeom>
          <a:noFill/>
          <a:ln>
            <a:solidFill>
              <a:srgbClr val="002060"/>
            </a:solidFill>
          </a:ln>
        </p:spPr>
      </p:pic>
      <p:sp>
        <p:nvSpPr>
          <p:cNvPr id="5" name="TextBox 4"/>
          <p:cNvSpPr txBox="1"/>
          <p:nvPr/>
        </p:nvSpPr>
        <p:spPr>
          <a:xfrm>
            <a:off x="467544" y="5600684"/>
            <a:ext cx="3384376" cy="646331"/>
          </a:xfrm>
          <a:prstGeom prst="rect">
            <a:avLst/>
          </a:prstGeom>
          <a:noFill/>
        </p:spPr>
        <p:txBody>
          <a:bodyPr wrap="square" rtlCol="0">
            <a:spAutoFit/>
          </a:bodyPr>
          <a:lstStyle/>
          <a:p>
            <a:pPr algn="ctr"/>
            <a:r>
              <a:rPr lang="ru-RU" dirty="0" smtClean="0">
                <a:solidFill>
                  <a:srgbClr val="002060"/>
                </a:solidFill>
              </a:rPr>
              <a:t>Авторское пособие «Салон сотовой связи»</a:t>
            </a:r>
            <a:endParaRPr lang="ru-RU" dirty="0">
              <a:solidFill>
                <a:srgbClr val="002060"/>
              </a:solidFill>
            </a:endParaRPr>
          </a:p>
        </p:txBody>
      </p:sp>
      <p:sp>
        <p:nvSpPr>
          <p:cNvPr id="6" name="TextBox 5"/>
          <p:cNvSpPr txBox="1"/>
          <p:nvPr/>
        </p:nvSpPr>
        <p:spPr>
          <a:xfrm>
            <a:off x="4427936" y="3944477"/>
            <a:ext cx="1944217" cy="923330"/>
          </a:xfrm>
          <a:prstGeom prst="rect">
            <a:avLst/>
          </a:prstGeom>
          <a:noFill/>
        </p:spPr>
        <p:txBody>
          <a:bodyPr wrap="square" rtlCol="0">
            <a:spAutoFit/>
          </a:bodyPr>
          <a:lstStyle/>
          <a:p>
            <a:pPr algn="ctr"/>
            <a:r>
              <a:rPr lang="ru-RU" dirty="0" smtClean="0">
                <a:solidFill>
                  <a:srgbClr val="002060"/>
                </a:solidFill>
              </a:rPr>
              <a:t>Авторское пособие «Телестудия»</a:t>
            </a:r>
            <a:endParaRPr lang="ru-RU"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Picture 3" descr="F:\среда радуга\IMG_20200624_151941.jpg"/>
          <p:cNvPicPr>
            <a:picLocks noChangeAspect="1" noChangeArrowheads="1"/>
          </p:cNvPicPr>
          <p:nvPr/>
        </p:nvPicPr>
        <p:blipFill>
          <a:blip r:embed="rId3" cstate="print"/>
          <a:srcRect l="27163" t="-133"/>
          <a:stretch>
            <a:fillRect/>
          </a:stretch>
        </p:blipFill>
        <p:spPr bwMode="auto">
          <a:xfrm>
            <a:off x="5573908" y="469234"/>
            <a:ext cx="2318028" cy="2383702"/>
          </a:xfrm>
          <a:prstGeom prst="rect">
            <a:avLst/>
          </a:prstGeom>
          <a:noFill/>
          <a:ln>
            <a:solidFill>
              <a:srgbClr val="002060"/>
            </a:solidFill>
          </a:ln>
        </p:spPr>
      </p:pic>
      <p:pic>
        <p:nvPicPr>
          <p:cNvPr id="4" name="Picture 5" descr="C:\Users\andrey\Desktop\среда атесация 2\IMG_20190227_094446.jpg"/>
          <p:cNvPicPr>
            <a:picLocks noChangeAspect="1" noChangeArrowheads="1"/>
          </p:cNvPicPr>
          <p:nvPr/>
        </p:nvPicPr>
        <p:blipFill>
          <a:blip r:embed="rId4" cstate="print"/>
          <a:srcRect r="9838" b="29997"/>
          <a:stretch>
            <a:fillRect/>
          </a:stretch>
        </p:blipFill>
        <p:spPr bwMode="auto">
          <a:xfrm>
            <a:off x="455992" y="476672"/>
            <a:ext cx="4091596" cy="2376264"/>
          </a:xfrm>
          <a:prstGeom prst="rect">
            <a:avLst/>
          </a:prstGeom>
          <a:noFill/>
          <a:ln>
            <a:solidFill>
              <a:srgbClr val="002060"/>
            </a:solidFill>
          </a:ln>
        </p:spPr>
      </p:pic>
      <p:sp>
        <p:nvSpPr>
          <p:cNvPr id="7" name="TextBox 6"/>
          <p:cNvSpPr txBox="1"/>
          <p:nvPr/>
        </p:nvSpPr>
        <p:spPr>
          <a:xfrm>
            <a:off x="5724810" y="2852936"/>
            <a:ext cx="2016224" cy="369332"/>
          </a:xfrm>
          <a:prstGeom prst="rect">
            <a:avLst/>
          </a:prstGeom>
          <a:noFill/>
        </p:spPr>
        <p:txBody>
          <a:bodyPr wrap="square" rtlCol="0">
            <a:spAutoFit/>
          </a:bodyPr>
          <a:lstStyle/>
          <a:p>
            <a:pPr algn="ctr"/>
            <a:r>
              <a:rPr lang="ru-RU" dirty="0" smtClean="0">
                <a:solidFill>
                  <a:srgbClr val="002060"/>
                </a:solidFill>
              </a:rPr>
              <a:t>Макет «Стройка»</a:t>
            </a:r>
            <a:endParaRPr lang="ru-RU" dirty="0">
              <a:solidFill>
                <a:srgbClr val="002060"/>
              </a:solidFill>
            </a:endParaRPr>
          </a:p>
        </p:txBody>
      </p:sp>
      <p:sp>
        <p:nvSpPr>
          <p:cNvPr id="8" name="TextBox 7"/>
          <p:cNvSpPr txBox="1"/>
          <p:nvPr/>
        </p:nvSpPr>
        <p:spPr>
          <a:xfrm>
            <a:off x="1078902" y="6102588"/>
            <a:ext cx="2592288" cy="369332"/>
          </a:xfrm>
          <a:prstGeom prst="rect">
            <a:avLst/>
          </a:prstGeom>
          <a:noFill/>
        </p:spPr>
        <p:txBody>
          <a:bodyPr wrap="square" rtlCol="0">
            <a:spAutoFit/>
          </a:bodyPr>
          <a:lstStyle/>
          <a:p>
            <a:pPr algn="ctr"/>
            <a:r>
              <a:rPr lang="ru-RU" dirty="0" smtClean="0">
                <a:solidFill>
                  <a:srgbClr val="002060"/>
                </a:solidFill>
              </a:rPr>
              <a:t>Макет «Автостоянка»</a:t>
            </a:r>
            <a:endParaRPr lang="ru-RU" dirty="0">
              <a:solidFill>
                <a:srgbClr val="002060"/>
              </a:solidFill>
            </a:endParaRPr>
          </a:p>
        </p:txBody>
      </p:sp>
      <p:sp>
        <p:nvSpPr>
          <p:cNvPr id="9" name="TextBox 8"/>
          <p:cNvSpPr txBox="1"/>
          <p:nvPr/>
        </p:nvSpPr>
        <p:spPr>
          <a:xfrm>
            <a:off x="4935999" y="6102588"/>
            <a:ext cx="3456384" cy="369332"/>
          </a:xfrm>
          <a:prstGeom prst="rect">
            <a:avLst/>
          </a:prstGeom>
          <a:noFill/>
        </p:spPr>
        <p:txBody>
          <a:bodyPr wrap="square" rtlCol="0">
            <a:spAutoFit/>
          </a:bodyPr>
          <a:lstStyle/>
          <a:p>
            <a:pPr algn="ctr"/>
            <a:r>
              <a:rPr lang="ru-RU" dirty="0" smtClean="0">
                <a:solidFill>
                  <a:srgbClr val="002060"/>
                </a:solidFill>
              </a:rPr>
              <a:t>Пособие «Диспетчерская»</a:t>
            </a:r>
            <a:endParaRPr lang="ru-RU" dirty="0">
              <a:solidFill>
                <a:srgbClr val="002060"/>
              </a:solidFill>
            </a:endParaRPr>
          </a:p>
        </p:txBody>
      </p:sp>
      <p:sp>
        <p:nvSpPr>
          <p:cNvPr id="10" name="TextBox 9"/>
          <p:cNvSpPr txBox="1"/>
          <p:nvPr/>
        </p:nvSpPr>
        <p:spPr>
          <a:xfrm>
            <a:off x="755576" y="2852936"/>
            <a:ext cx="2880320" cy="369332"/>
          </a:xfrm>
          <a:prstGeom prst="rect">
            <a:avLst/>
          </a:prstGeom>
          <a:noFill/>
        </p:spPr>
        <p:txBody>
          <a:bodyPr wrap="square" rtlCol="0">
            <a:spAutoFit/>
          </a:bodyPr>
          <a:lstStyle/>
          <a:p>
            <a:pPr algn="ctr"/>
            <a:r>
              <a:rPr lang="ru-RU" dirty="0" smtClean="0"/>
              <a:t> </a:t>
            </a:r>
            <a:r>
              <a:rPr lang="ru-RU" dirty="0" smtClean="0">
                <a:solidFill>
                  <a:srgbClr val="002060"/>
                </a:solidFill>
              </a:rPr>
              <a:t>Пособие «Профессии»</a:t>
            </a:r>
            <a:endParaRPr lang="ru-RU" dirty="0">
              <a:solidFill>
                <a:srgbClr val="002060"/>
              </a:solidFill>
            </a:endParaRPr>
          </a:p>
        </p:txBody>
      </p:sp>
      <p:pic>
        <p:nvPicPr>
          <p:cNvPr id="11" name="Picture 2" descr="C:\Users\andrey\Desktop\по среде\Screenshot_20210530_224629_com.android.chrome.jpg"/>
          <p:cNvPicPr>
            <a:picLocks noChangeAspect="1" noChangeArrowheads="1"/>
          </p:cNvPicPr>
          <p:nvPr/>
        </p:nvPicPr>
        <p:blipFill>
          <a:blip r:embed="rId5" cstate="print"/>
          <a:srcRect l="6278" t="38270" r="10009" b="29855"/>
          <a:stretch>
            <a:fillRect/>
          </a:stretch>
        </p:blipFill>
        <p:spPr bwMode="auto">
          <a:xfrm>
            <a:off x="754021" y="3280774"/>
            <a:ext cx="3420380" cy="2821814"/>
          </a:xfrm>
          <a:prstGeom prst="rect">
            <a:avLst/>
          </a:prstGeom>
          <a:noFill/>
          <a:ln>
            <a:solidFill>
              <a:schemeClr val="accent1"/>
            </a:solidFill>
          </a:ln>
        </p:spPr>
      </p:pic>
      <p:pic>
        <p:nvPicPr>
          <p:cNvPr id="2050" name="Picture 2" descr="C:\Users\andrey\Desktop\по среде\Screenshot_20210530_232515_com.android.chrome.jpg"/>
          <p:cNvPicPr>
            <a:picLocks noChangeAspect="1" noChangeArrowheads="1"/>
          </p:cNvPicPr>
          <p:nvPr/>
        </p:nvPicPr>
        <p:blipFill>
          <a:blip r:embed="rId6" cstate="print"/>
          <a:srcRect t="32103" r="1987" b="34334"/>
          <a:stretch>
            <a:fillRect/>
          </a:stretch>
        </p:blipFill>
        <p:spPr bwMode="auto">
          <a:xfrm>
            <a:off x="4935999" y="3436187"/>
            <a:ext cx="3593846" cy="2666401"/>
          </a:xfrm>
          <a:prstGeom prst="rect">
            <a:avLst/>
          </a:prstGeom>
          <a:noFill/>
          <a:ln>
            <a:solidFill>
              <a:schemeClr val="accent1"/>
            </a:solidFill>
          </a:ln>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67544" y="332657"/>
            <a:ext cx="8208912" cy="3170099"/>
          </a:xfrm>
          <a:prstGeom prst="rect">
            <a:avLst/>
          </a:prstGeom>
        </p:spPr>
        <p:txBody>
          <a:bodyPr wrap="square">
            <a:spAutoFit/>
          </a:bodyPr>
          <a:lstStyle/>
          <a:p>
            <a:pPr algn="just"/>
            <a:r>
              <a:rPr lang="ru-RU" sz="2000" b="1" dirty="0" smtClean="0">
                <a:solidFill>
                  <a:srgbClr val="002060"/>
                </a:solidFill>
              </a:rPr>
              <a:t>Создавая благоприятную среду развития для наших детей, мы хотим видеть их еще и такими: овладевшими основными культурными способами деятельности, обладающих установкой положительного отношения к миру, развитым воображением, умеющих выражать свои мысли, любознательных, выносливых и физически развитых, а главное счастливыми! Преимущество созданной среды в том, что появилась возможность приобщать всех детей к активной самостоятельной деятельности. Каждый ребенок выбирает занятие по интересам в любом центре, что обеспечивается разнообразием предметного содержания, доступностью и удобством размещения материалов. </a:t>
            </a:r>
            <a:endParaRPr lang="ru-RU" sz="2000" b="1" dirty="0">
              <a:solidFill>
                <a:srgbClr val="002060"/>
              </a:solidFill>
            </a:endParaRPr>
          </a:p>
        </p:txBody>
      </p:sp>
      <p:pic>
        <p:nvPicPr>
          <p:cNvPr id="2050" name="Picture 2" descr="https://avatars.mds.yandex.net/get-altay/492546/2a0000015eb450ae072c5eee04b568718f45/XX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59632" y="3429000"/>
            <a:ext cx="6405654" cy="3168352"/>
          </a:xfrm>
          <a:prstGeom prst="rect">
            <a:avLst/>
          </a:prstGeom>
          <a:noFill/>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76673"/>
            <a:ext cx="7774632" cy="2520280"/>
          </a:xfrm>
        </p:spPr>
        <p:txBody>
          <a:bodyPr>
            <a:normAutofit/>
          </a:bodyPr>
          <a:lstStyle/>
          <a:p>
            <a:pPr algn="just"/>
            <a:r>
              <a:rPr lang="ru-RU" sz="2000" b="1" dirty="0" smtClean="0">
                <a:solidFill>
                  <a:srgbClr val="002060"/>
                </a:solidFill>
              </a:rPr>
              <a:t>РППС должна иметь привлекательный вид, выступать в роли  естественного фона жизни снимать утомляемость, положительно влиять на эмоциональное состояние, помогать ребенку индивидуально познавать окружающий мир, давать  возможность ребенку   заниматься  самостоятельной деятельностью</a:t>
            </a:r>
            <a:endParaRPr lang="ru-RU" sz="2000" b="1" dirty="0">
              <a:solidFill>
                <a:srgbClr val="002060"/>
              </a:solidFill>
            </a:endParaRPr>
          </a:p>
        </p:txBody>
      </p:sp>
      <p:sp>
        <p:nvSpPr>
          <p:cNvPr id="3" name="Подзаголовок 2"/>
          <p:cNvSpPr>
            <a:spLocks noGrp="1"/>
          </p:cNvSpPr>
          <p:nvPr>
            <p:ph type="subTitle" idx="1"/>
          </p:nvPr>
        </p:nvSpPr>
        <p:spPr/>
        <p:txBody>
          <a:bodyPr/>
          <a:lstStyle/>
          <a:p>
            <a:r>
              <a:rPr lang="ru-RU" dirty="0" smtClean="0">
                <a:solidFill>
                  <a:srgbClr val="C00000"/>
                </a:solidFill>
              </a:rPr>
              <a:t> </a:t>
            </a:r>
            <a:endParaRPr lang="ru-RU" dirty="0">
              <a:solidFill>
                <a:srgbClr val="C00000"/>
              </a:solidFill>
            </a:endParaRPr>
          </a:p>
        </p:txBody>
      </p:sp>
      <p:pic>
        <p:nvPicPr>
          <p:cNvPr id="1027" name="Picture 3" descr="C:\Users\andrey\Desktop\IMG_20190228_155216.jpg"/>
          <p:cNvPicPr>
            <a:picLocks noChangeAspect="1" noChangeArrowheads="1"/>
          </p:cNvPicPr>
          <p:nvPr/>
        </p:nvPicPr>
        <p:blipFill>
          <a:blip r:embed="rId3" cstate="print"/>
          <a:srcRect/>
          <a:stretch>
            <a:fillRect/>
          </a:stretch>
        </p:blipFill>
        <p:spPr bwMode="auto">
          <a:xfrm>
            <a:off x="3347864" y="2636912"/>
            <a:ext cx="2952328" cy="3687525"/>
          </a:xfrm>
          <a:prstGeom prst="rect">
            <a:avLst/>
          </a:prstGeom>
          <a:noFill/>
          <a:ln>
            <a:solidFill>
              <a:srgbClr val="7030A0"/>
            </a:solidFill>
          </a:ln>
        </p:spPr>
      </p:pic>
      <p:pic>
        <p:nvPicPr>
          <p:cNvPr id="1028" name="Picture 4" descr="C:\Users\andrey\Desktop\IMG_20190226_170244.jpg"/>
          <p:cNvPicPr>
            <a:picLocks noChangeAspect="1" noChangeArrowheads="1"/>
          </p:cNvPicPr>
          <p:nvPr/>
        </p:nvPicPr>
        <p:blipFill>
          <a:blip r:embed="rId4" cstate="print"/>
          <a:srcRect l="24621"/>
          <a:stretch>
            <a:fillRect/>
          </a:stretch>
        </p:blipFill>
        <p:spPr bwMode="auto">
          <a:xfrm>
            <a:off x="467544" y="3284984"/>
            <a:ext cx="2601134" cy="2460251"/>
          </a:xfrm>
          <a:prstGeom prst="rect">
            <a:avLst/>
          </a:prstGeom>
          <a:noFill/>
          <a:ln>
            <a:solidFill>
              <a:srgbClr val="7030A0"/>
            </a:solidFill>
          </a:ln>
        </p:spPr>
      </p:pic>
      <p:pic>
        <p:nvPicPr>
          <p:cNvPr id="1029" name="Picture 5" descr="C:\Users\andrey\Desktop\IMG_20200124_164812.jpg"/>
          <p:cNvPicPr>
            <a:picLocks noChangeAspect="1" noChangeArrowheads="1"/>
          </p:cNvPicPr>
          <p:nvPr/>
        </p:nvPicPr>
        <p:blipFill>
          <a:blip r:embed="rId5" cstate="print"/>
          <a:srcRect/>
          <a:stretch>
            <a:fillRect/>
          </a:stretch>
        </p:blipFill>
        <p:spPr bwMode="auto">
          <a:xfrm>
            <a:off x="6516216" y="3573016"/>
            <a:ext cx="2333861" cy="1745765"/>
          </a:xfrm>
          <a:prstGeom prst="rect">
            <a:avLst/>
          </a:prstGeom>
          <a:noFill/>
          <a:ln>
            <a:solidFill>
              <a:srgbClr val="7030A0"/>
            </a:solidFill>
          </a:ln>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323528" y="260648"/>
            <a:ext cx="4536504" cy="5865515"/>
          </a:xfrm>
        </p:spPr>
        <p:txBody>
          <a:bodyPr>
            <a:normAutofit/>
          </a:bodyPr>
          <a:lstStyle/>
          <a:p>
            <a:pPr algn="just">
              <a:buNone/>
            </a:pPr>
            <a:r>
              <a:rPr lang="ru-RU" dirty="0" smtClean="0"/>
              <a:t>   </a:t>
            </a:r>
            <a:r>
              <a:rPr lang="ru-RU" sz="2000" b="1" dirty="0" smtClean="0">
                <a:solidFill>
                  <a:srgbClr val="002060"/>
                </a:solidFill>
              </a:rPr>
              <a:t>Как театр начинается с вешалки так и день в детском саду начинается с приемной – раздевалки. </a:t>
            </a:r>
          </a:p>
          <a:p>
            <a:pPr marL="0" lvl="0" indent="0" algn="ctr" fontAlgn="base">
              <a:spcBef>
                <a:spcPct val="0"/>
              </a:spcBef>
              <a:spcAft>
                <a:spcPct val="0"/>
              </a:spcAft>
              <a:buNone/>
            </a:pPr>
            <a:r>
              <a:rPr lang="ru-RU" sz="2000" b="1" dirty="0" smtClean="0">
                <a:solidFill>
                  <a:srgbClr val="002060"/>
                </a:solidFill>
                <a:ea typeface="Calibri" pitchFamily="34" charset="0"/>
                <a:cs typeface="Times New Roman" pitchFamily="18" charset="0"/>
              </a:rPr>
              <a:t>А вот и приемная наша,</a:t>
            </a:r>
            <a:br>
              <a:rPr lang="ru-RU" sz="2000" b="1" dirty="0" smtClean="0">
                <a:solidFill>
                  <a:srgbClr val="002060"/>
                </a:solidFill>
                <a:ea typeface="Calibri" pitchFamily="34" charset="0"/>
                <a:cs typeface="Times New Roman" pitchFamily="18" charset="0"/>
              </a:rPr>
            </a:br>
            <a:r>
              <a:rPr lang="ru-RU" sz="2000" b="1" dirty="0" smtClean="0">
                <a:solidFill>
                  <a:srgbClr val="002060"/>
                </a:solidFill>
                <a:ea typeface="Calibri" pitchFamily="34" charset="0"/>
                <a:cs typeface="Times New Roman" pitchFamily="18" charset="0"/>
              </a:rPr>
              <a:t>Хранит одежду всех детей. </a:t>
            </a:r>
            <a:endParaRPr lang="ru-RU" sz="2000" b="1" dirty="0" smtClean="0">
              <a:solidFill>
                <a:srgbClr val="002060"/>
              </a:solidFill>
              <a:cs typeface="Times New Roman" pitchFamily="18" charset="0"/>
            </a:endParaRPr>
          </a:p>
          <a:p>
            <a:pPr marL="0" lvl="0" indent="0" algn="ctr" eaLnBrk="0" fontAlgn="base" hangingPunct="0">
              <a:spcBef>
                <a:spcPct val="0"/>
              </a:spcBef>
              <a:spcAft>
                <a:spcPct val="0"/>
              </a:spcAft>
              <a:buNone/>
            </a:pPr>
            <a:r>
              <a:rPr lang="ru-RU" sz="2000" b="1" dirty="0" smtClean="0">
                <a:solidFill>
                  <a:srgbClr val="002060"/>
                </a:solidFill>
                <a:ea typeface="Calibri" pitchFamily="34" charset="0"/>
                <a:cs typeface="Times New Roman" pitchFamily="18" charset="0"/>
              </a:rPr>
              <a:t>Внутри порядок – ни пылинки!</a:t>
            </a:r>
            <a:br>
              <a:rPr lang="ru-RU" sz="2000" b="1" dirty="0" smtClean="0">
                <a:solidFill>
                  <a:srgbClr val="002060"/>
                </a:solidFill>
                <a:ea typeface="Calibri" pitchFamily="34" charset="0"/>
                <a:cs typeface="Times New Roman" pitchFamily="18" charset="0"/>
              </a:rPr>
            </a:br>
            <a:r>
              <a:rPr lang="ru-RU" sz="2000" b="1" dirty="0" smtClean="0">
                <a:solidFill>
                  <a:srgbClr val="002060"/>
                </a:solidFill>
                <a:ea typeface="Calibri" pitchFamily="34" charset="0"/>
                <a:cs typeface="Times New Roman" pitchFamily="18" charset="0"/>
              </a:rPr>
              <a:t>На каждом шкафчике - картинка!</a:t>
            </a:r>
          </a:p>
          <a:p>
            <a:pPr marL="0" lvl="0" indent="0" algn="ctr" eaLnBrk="0" fontAlgn="base" hangingPunct="0">
              <a:spcBef>
                <a:spcPct val="0"/>
              </a:spcBef>
              <a:spcAft>
                <a:spcPct val="0"/>
              </a:spcAft>
              <a:buNone/>
            </a:pPr>
            <a:r>
              <a:rPr lang="ru-RU" sz="2000" b="1" dirty="0" smtClean="0">
                <a:solidFill>
                  <a:srgbClr val="002060"/>
                </a:solidFill>
                <a:ea typeface="Calibri" pitchFamily="34" charset="0"/>
                <a:cs typeface="Times New Roman" pitchFamily="18" charset="0"/>
              </a:rPr>
              <a:t>И информация для мам и пап.</a:t>
            </a:r>
            <a:br>
              <a:rPr lang="ru-RU" sz="2000" b="1" dirty="0" smtClean="0">
                <a:solidFill>
                  <a:srgbClr val="002060"/>
                </a:solidFill>
                <a:ea typeface="Calibri" pitchFamily="34" charset="0"/>
                <a:cs typeface="Times New Roman" pitchFamily="18" charset="0"/>
              </a:rPr>
            </a:br>
            <a:r>
              <a:rPr lang="ru-RU" sz="2000" b="1" dirty="0" smtClean="0">
                <a:solidFill>
                  <a:srgbClr val="002060"/>
                </a:solidFill>
                <a:ea typeface="Calibri" pitchFamily="34" charset="0"/>
                <a:cs typeface="Times New Roman" pitchFamily="18" charset="0"/>
              </a:rPr>
              <a:t> </a:t>
            </a:r>
            <a:endParaRPr lang="ru-RU" sz="2000" b="1" dirty="0" smtClean="0">
              <a:solidFill>
                <a:srgbClr val="002060"/>
              </a:solidFill>
              <a:cs typeface="Times New Roman" pitchFamily="18" charset="0"/>
            </a:endParaRPr>
          </a:p>
          <a:p>
            <a:pPr algn="just">
              <a:buNone/>
            </a:pPr>
            <a:endParaRPr lang="ru-RU" sz="1900" b="1" dirty="0">
              <a:solidFill>
                <a:srgbClr val="7030A0"/>
              </a:solidFill>
            </a:endParaRPr>
          </a:p>
        </p:txBody>
      </p:sp>
      <p:sp>
        <p:nvSpPr>
          <p:cNvPr id="4" name="Прямоугольник 3"/>
          <p:cNvSpPr/>
          <p:nvPr/>
        </p:nvSpPr>
        <p:spPr>
          <a:xfrm>
            <a:off x="2411760" y="5445224"/>
            <a:ext cx="4248472" cy="1323439"/>
          </a:xfrm>
          <a:prstGeom prst="rect">
            <a:avLst/>
          </a:prstGeom>
        </p:spPr>
        <p:txBody>
          <a:bodyPr wrap="square">
            <a:spAutoFit/>
          </a:bodyPr>
          <a:lstStyle/>
          <a:p>
            <a:pPr lvl="0" fontAlgn="base">
              <a:spcBef>
                <a:spcPct val="0"/>
              </a:spcBef>
              <a:spcAft>
                <a:spcPct val="0"/>
              </a:spcAft>
            </a:pPr>
            <a:r>
              <a:rPr lang="ru-RU" sz="1600" b="1" dirty="0" smtClean="0">
                <a:solidFill>
                  <a:srgbClr val="002060"/>
                </a:solidFill>
                <a:cs typeface="Times New Roman" pitchFamily="18" charset="0"/>
              </a:rPr>
              <a:t>Не печалься, не грусти, -</a:t>
            </a:r>
            <a:br>
              <a:rPr lang="ru-RU" sz="1600" b="1" dirty="0" smtClean="0">
                <a:solidFill>
                  <a:srgbClr val="002060"/>
                </a:solidFill>
                <a:cs typeface="Times New Roman" pitchFamily="18" charset="0"/>
              </a:rPr>
            </a:br>
            <a:r>
              <a:rPr lang="ru-RU" sz="1600" b="1" dirty="0" smtClean="0">
                <a:solidFill>
                  <a:srgbClr val="002060"/>
                </a:solidFill>
                <a:cs typeface="Times New Roman" pitchFamily="18" charset="0"/>
              </a:rPr>
              <a:t>Настроение в пути!</a:t>
            </a:r>
            <a:br>
              <a:rPr lang="ru-RU" sz="1600" b="1" dirty="0" smtClean="0">
                <a:solidFill>
                  <a:srgbClr val="002060"/>
                </a:solidFill>
                <a:cs typeface="Times New Roman" pitchFamily="18" charset="0"/>
              </a:rPr>
            </a:br>
            <a:r>
              <a:rPr lang="ru-RU" sz="1600" b="1" dirty="0" smtClean="0">
                <a:solidFill>
                  <a:srgbClr val="002060"/>
                </a:solidFill>
                <a:cs typeface="Times New Roman" pitchFamily="18" charset="0"/>
              </a:rPr>
              <a:t>Мчится, ножек не щадя,</a:t>
            </a:r>
            <a:br>
              <a:rPr lang="ru-RU" sz="1600" b="1" dirty="0" smtClean="0">
                <a:solidFill>
                  <a:srgbClr val="002060"/>
                </a:solidFill>
                <a:cs typeface="Times New Roman" pitchFamily="18" charset="0"/>
              </a:rPr>
            </a:br>
            <a:r>
              <a:rPr lang="ru-RU" sz="1600" b="1" dirty="0" smtClean="0">
                <a:solidFill>
                  <a:srgbClr val="002060"/>
                </a:solidFill>
                <a:cs typeface="Times New Roman" pitchFamily="18" charset="0"/>
              </a:rPr>
              <a:t>Чтоб порадовать тебя!</a:t>
            </a:r>
            <a:r>
              <a:rPr lang="ru-RU" sz="1600" b="1" dirty="0" smtClean="0">
                <a:solidFill>
                  <a:srgbClr val="002060"/>
                </a:solidFill>
              </a:rPr>
              <a:t/>
            </a:r>
            <a:br>
              <a:rPr lang="ru-RU" sz="1600" b="1" dirty="0" smtClean="0">
                <a:solidFill>
                  <a:srgbClr val="002060"/>
                </a:solidFill>
              </a:rPr>
            </a:br>
            <a:endParaRPr lang="ru-RU" sz="1600" b="1" dirty="0" smtClean="0">
              <a:solidFill>
                <a:srgbClr val="002060"/>
              </a:solidFill>
              <a:cs typeface="Arial" pitchFamily="34" charset="0"/>
            </a:endParaRPr>
          </a:p>
        </p:txBody>
      </p:sp>
      <p:pic>
        <p:nvPicPr>
          <p:cNvPr id="1027" name="Picture 3" descr="F:\среда радуга\IMG_20200624_162012.jpg"/>
          <p:cNvPicPr>
            <a:picLocks noChangeAspect="1" noChangeArrowheads="1"/>
          </p:cNvPicPr>
          <p:nvPr/>
        </p:nvPicPr>
        <p:blipFill>
          <a:blip r:embed="rId3" cstate="print"/>
          <a:srcRect t="18670" r="2243"/>
          <a:stretch>
            <a:fillRect/>
          </a:stretch>
        </p:blipFill>
        <p:spPr bwMode="auto">
          <a:xfrm>
            <a:off x="5076056" y="692696"/>
            <a:ext cx="3528392" cy="2195792"/>
          </a:xfrm>
          <a:prstGeom prst="rect">
            <a:avLst/>
          </a:prstGeom>
          <a:noFill/>
          <a:ln>
            <a:solidFill>
              <a:srgbClr val="7030A0"/>
            </a:solidFill>
          </a:ln>
        </p:spPr>
      </p:pic>
      <p:pic>
        <p:nvPicPr>
          <p:cNvPr id="5" name="Picture 3" descr="C:\Users\andrey\Desktop\по среде\IMG_20210528_112703.jpg"/>
          <p:cNvPicPr>
            <a:picLocks noChangeAspect="1" noChangeArrowheads="1"/>
          </p:cNvPicPr>
          <p:nvPr/>
        </p:nvPicPr>
        <p:blipFill>
          <a:blip r:embed="rId4" cstate="print"/>
          <a:srcRect l="12201" t="4851" r="23400"/>
          <a:stretch>
            <a:fillRect/>
          </a:stretch>
        </p:blipFill>
        <p:spPr bwMode="auto">
          <a:xfrm>
            <a:off x="611560" y="3356992"/>
            <a:ext cx="1315886" cy="2592288"/>
          </a:xfrm>
          <a:prstGeom prst="rect">
            <a:avLst/>
          </a:prstGeom>
          <a:noFill/>
          <a:ln>
            <a:solidFill>
              <a:srgbClr val="7030A0"/>
            </a:solidFill>
          </a:ln>
        </p:spPr>
      </p:pic>
      <p:pic>
        <p:nvPicPr>
          <p:cNvPr id="1028" name="Picture 4" descr="C:\Users\andrey\Desktop\по среде\IMG_20210527_121642.jpg"/>
          <p:cNvPicPr>
            <a:picLocks noChangeAspect="1" noChangeArrowheads="1"/>
          </p:cNvPicPr>
          <p:nvPr/>
        </p:nvPicPr>
        <p:blipFill>
          <a:blip r:embed="rId5" cstate="print"/>
          <a:srcRect/>
          <a:stretch>
            <a:fillRect/>
          </a:stretch>
        </p:blipFill>
        <p:spPr bwMode="auto">
          <a:xfrm>
            <a:off x="2267744" y="3212976"/>
            <a:ext cx="2283483" cy="2144262"/>
          </a:xfrm>
          <a:prstGeom prst="rect">
            <a:avLst/>
          </a:prstGeom>
          <a:noFill/>
          <a:ln>
            <a:solidFill>
              <a:srgbClr val="7030A0"/>
            </a:solidFill>
          </a:ln>
        </p:spPr>
      </p:pic>
      <p:sp>
        <p:nvSpPr>
          <p:cNvPr id="9" name="TextBox 8"/>
          <p:cNvSpPr txBox="1"/>
          <p:nvPr/>
        </p:nvSpPr>
        <p:spPr>
          <a:xfrm>
            <a:off x="323528" y="6021288"/>
            <a:ext cx="2088232" cy="369332"/>
          </a:xfrm>
          <a:prstGeom prst="rect">
            <a:avLst/>
          </a:prstGeom>
          <a:noFill/>
        </p:spPr>
        <p:txBody>
          <a:bodyPr wrap="square" rtlCol="0">
            <a:spAutoFit/>
          </a:bodyPr>
          <a:lstStyle/>
          <a:p>
            <a:r>
              <a:rPr lang="ru-RU" dirty="0" smtClean="0">
                <a:solidFill>
                  <a:srgbClr val="002060"/>
                </a:solidFill>
              </a:rPr>
              <a:t>Уголок настроения</a:t>
            </a:r>
            <a:endParaRPr lang="ru-RU" dirty="0">
              <a:solidFill>
                <a:srgbClr val="002060"/>
              </a:solidFill>
            </a:endParaRPr>
          </a:p>
        </p:txBody>
      </p:sp>
      <p:pic>
        <p:nvPicPr>
          <p:cNvPr id="8" name="Picture 10" descr="F:\фото группы\прс\SDC12984.JPG"/>
          <p:cNvPicPr>
            <a:picLocks noChangeAspect="1" noChangeArrowheads="1"/>
          </p:cNvPicPr>
          <p:nvPr/>
        </p:nvPicPr>
        <p:blipFill>
          <a:blip r:embed="rId6" cstate="print"/>
          <a:srcRect t="4443" r="16667"/>
          <a:stretch>
            <a:fillRect/>
          </a:stretch>
        </p:blipFill>
        <p:spPr bwMode="auto">
          <a:xfrm>
            <a:off x="5220072" y="3068960"/>
            <a:ext cx="2177553" cy="1872208"/>
          </a:xfrm>
          <a:prstGeom prst="rect">
            <a:avLst/>
          </a:prstGeom>
          <a:noFill/>
          <a:ln w="12700">
            <a:solidFill>
              <a:srgbClr val="002060"/>
            </a:solidFill>
            <a:miter lim="800000"/>
            <a:headEnd/>
            <a:tailEnd/>
          </a:ln>
        </p:spPr>
      </p:pic>
      <p:pic>
        <p:nvPicPr>
          <p:cNvPr id="2" name="Picture 3" descr="C:\Users\andrey\Desktop\по среде\IMG_20210527_062704.jpg"/>
          <p:cNvPicPr>
            <a:picLocks noChangeAspect="1" noChangeArrowheads="1"/>
          </p:cNvPicPr>
          <p:nvPr/>
        </p:nvPicPr>
        <p:blipFill>
          <a:blip r:embed="rId7" cstate="print"/>
          <a:srcRect r="14702" b="6579"/>
          <a:stretch>
            <a:fillRect/>
          </a:stretch>
        </p:blipFill>
        <p:spPr bwMode="auto">
          <a:xfrm>
            <a:off x="6948264" y="4581128"/>
            <a:ext cx="2016224" cy="1656184"/>
          </a:xfrm>
          <a:prstGeom prst="rect">
            <a:avLst/>
          </a:prstGeom>
          <a:noFill/>
          <a:ln>
            <a:solidFill>
              <a:schemeClr val="accent1"/>
            </a:solid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1"/>
            <a:ext cx="7992888" cy="1988840"/>
          </a:xfrm>
        </p:spPr>
        <p:txBody>
          <a:bodyPr>
            <a:normAutofit/>
          </a:bodyPr>
          <a:lstStyle/>
          <a:p>
            <a:r>
              <a:rPr lang="ru-RU" sz="2000" b="1" dirty="0" smtClean="0">
                <a:solidFill>
                  <a:srgbClr val="C00000"/>
                </a:solidFill>
                <a:latin typeface="+mn-lt"/>
                <a:cs typeface="Arial" panose="020B0604020202020204" pitchFamily="34" charset="0"/>
              </a:rPr>
              <a:t>Группа «Радуга» вас в гости зовет, двери открываются, экскурсия начинается!</a:t>
            </a:r>
            <a:r>
              <a:rPr lang="ru-RU" sz="2000" b="1" dirty="0" smtClean="0">
                <a:solidFill>
                  <a:srgbClr val="C00000"/>
                </a:solidFill>
                <a:latin typeface="Arial" panose="020B0604020202020204" pitchFamily="34" charset="0"/>
                <a:cs typeface="Arial" panose="020B0604020202020204" pitchFamily="34" charset="0"/>
              </a:rPr>
              <a:t/>
            </a:r>
            <a:br>
              <a:rPr lang="ru-RU" sz="2000" b="1" dirty="0" smtClean="0">
                <a:solidFill>
                  <a:srgbClr val="C00000"/>
                </a:solidFill>
                <a:latin typeface="Arial" panose="020B0604020202020204" pitchFamily="34" charset="0"/>
                <a:cs typeface="Arial" panose="020B0604020202020204" pitchFamily="34" charset="0"/>
              </a:rPr>
            </a:br>
            <a:endParaRPr lang="ru-RU" sz="2000" b="1" dirty="0">
              <a:solidFill>
                <a:srgbClr val="C00000"/>
              </a:solidFill>
              <a:latin typeface="Arial" pitchFamily="34" charset="0"/>
              <a:cs typeface="Arial" pitchFamily="34" charset="0"/>
            </a:endParaRPr>
          </a:p>
        </p:txBody>
      </p:sp>
      <p:sp>
        <p:nvSpPr>
          <p:cNvPr id="3" name="Подзаголовок 2"/>
          <p:cNvSpPr>
            <a:spLocks noGrp="1"/>
          </p:cNvSpPr>
          <p:nvPr>
            <p:ph type="subTitle" idx="1"/>
          </p:nvPr>
        </p:nvSpPr>
        <p:spPr>
          <a:xfrm>
            <a:off x="683568" y="1340768"/>
            <a:ext cx="3744416" cy="1440160"/>
          </a:xfrm>
        </p:spPr>
        <p:txBody>
          <a:bodyPr>
            <a:normAutofit/>
          </a:bodyPr>
          <a:lstStyle/>
          <a:p>
            <a:r>
              <a:rPr lang="ru-RU" sz="2000" b="1" dirty="0" smtClean="0">
                <a:solidFill>
                  <a:srgbClr val="002060"/>
                </a:solidFill>
                <a:cs typeface="Arial" panose="020B0604020202020204" pitchFamily="34" charset="0"/>
              </a:rPr>
              <a:t>Столы, мебель, доска в </a:t>
            </a:r>
            <a:r>
              <a:rPr lang="ru-RU" sz="2000" b="1" dirty="0" smtClean="0">
                <a:solidFill>
                  <a:srgbClr val="C00000"/>
                </a:solidFill>
                <a:cs typeface="Arial" panose="020B0604020202020204" pitchFamily="34" charset="0"/>
              </a:rPr>
              <a:t>Учебной зоне </a:t>
            </a:r>
            <a:r>
              <a:rPr lang="ru-RU" sz="2000" b="1" dirty="0" smtClean="0">
                <a:solidFill>
                  <a:srgbClr val="002060"/>
                </a:solidFill>
                <a:cs typeface="Arial" panose="020B0604020202020204" pitchFamily="34" charset="0"/>
              </a:rPr>
              <a:t>подобраны и размещены в соответствии с нормами </a:t>
            </a:r>
            <a:r>
              <a:rPr lang="ru-RU" sz="2000" b="1" dirty="0" err="1" smtClean="0">
                <a:solidFill>
                  <a:srgbClr val="002060"/>
                </a:solidFill>
                <a:cs typeface="Arial" panose="020B0604020202020204" pitchFamily="34" charset="0"/>
              </a:rPr>
              <a:t>СанПиНа</a:t>
            </a:r>
            <a:r>
              <a:rPr lang="ru-RU" sz="2000" b="1" dirty="0" smtClean="0">
                <a:solidFill>
                  <a:srgbClr val="002060"/>
                </a:solidFill>
                <a:cs typeface="Arial" panose="020B0604020202020204" pitchFamily="34" charset="0"/>
              </a:rPr>
              <a:t>. </a:t>
            </a:r>
          </a:p>
          <a:p>
            <a:endParaRPr lang="ru-RU" dirty="0"/>
          </a:p>
        </p:txBody>
      </p:sp>
      <p:sp>
        <p:nvSpPr>
          <p:cNvPr id="4" name="Прямоугольник 3"/>
          <p:cNvSpPr/>
          <p:nvPr/>
        </p:nvSpPr>
        <p:spPr>
          <a:xfrm>
            <a:off x="2286000" y="2967335"/>
            <a:ext cx="4572000" cy="369332"/>
          </a:xfrm>
          <a:prstGeom prst="rect">
            <a:avLst/>
          </a:prstGeom>
        </p:spPr>
        <p:txBody>
          <a:bodyPr>
            <a:spAutoFit/>
          </a:bodyPr>
          <a:lstStyle/>
          <a:p>
            <a:pPr algn="ctr"/>
            <a:r>
              <a:rPr lang="ru-RU" b="1" dirty="0" smtClean="0">
                <a:solidFill>
                  <a:srgbClr val="333333"/>
                </a:solidFill>
                <a:latin typeface="Arial" panose="020B0604020202020204" pitchFamily="34" charset="0"/>
                <a:cs typeface="Arial" panose="020B0604020202020204" pitchFamily="34" charset="0"/>
              </a:rPr>
              <a:t>. </a:t>
            </a:r>
            <a:endParaRPr lang="ru-RU" b="1" dirty="0">
              <a:solidFill>
                <a:srgbClr val="333333"/>
              </a:solidFill>
              <a:latin typeface="Arial" panose="020B0604020202020204" pitchFamily="34" charset="0"/>
              <a:cs typeface="Arial" panose="020B0604020202020204" pitchFamily="34" charset="0"/>
            </a:endParaRPr>
          </a:p>
        </p:txBody>
      </p:sp>
      <p:sp>
        <p:nvSpPr>
          <p:cNvPr id="5" name="Прямоугольник 4"/>
          <p:cNvSpPr/>
          <p:nvPr/>
        </p:nvSpPr>
        <p:spPr>
          <a:xfrm flipH="1">
            <a:off x="6858000" y="2852936"/>
            <a:ext cx="738336" cy="369332"/>
          </a:xfrm>
          <a:prstGeom prst="rect">
            <a:avLst/>
          </a:prstGeom>
        </p:spPr>
        <p:txBody>
          <a:bodyPr wrap="square">
            <a:spAutoFit/>
          </a:bodyPr>
          <a:lstStyle/>
          <a:p>
            <a:pPr algn="ctr"/>
            <a:endParaRPr lang="ru-RU" b="1" dirty="0">
              <a:solidFill>
                <a:srgbClr val="333333"/>
              </a:solidFill>
              <a:latin typeface="Arial" panose="020B0604020202020204" pitchFamily="34" charset="0"/>
              <a:cs typeface="Arial" panose="020B0604020202020204" pitchFamily="34" charset="0"/>
            </a:endParaRPr>
          </a:p>
        </p:txBody>
      </p:sp>
      <p:pic>
        <p:nvPicPr>
          <p:cNvPr id="3075" name="Picture 3" descr="F:\среда радуга\IMG_20200624_145658.jpg"/>
          <p:cNvPicPr>
            <a:picLocks noChangeAspect="1" noChangeArrowheads="1"/>
          </p:cNvPicPr>
          <p:nvPr/>
        </p:nvPicPr>
        <p:blipFill>
          <a:blip r:embed="rId3" cstate="print"/>
          <a:srcRect/>
          <a:stretch>
            <a:fillRect/>
          </a:stretch>
        </p:blipFill>
        <p:spPr bwMode="auto">
          <a:xfrm rot="5400000">
            <a:off x="1328096" y="2280416"/>
            <a:ext cx="2971547" cy="3972571"/>
          </a:xfrm>
          <a:prstGeom prst="rect">
            <a:avLst/>
          </a:prstGeom>
          <a:noFill/>
          <a:ln>
            <a:solidFill>
              <a:srgbClr val="7030A0"/>
            </a:solidFill>
          </a:ln>
        </p:spPr>
      </p:pic>
      <p:pic>
        <p:nvPicPr>
          <p:cNvPr id="3076" name="Picture 4" descr="F:\среда радуга\IMG_20200624_145715.jpg"/>
          <p:cNvPicPr>
            <a:picLocks noChangeAspect="1" noChangeArrowheads="1"/>
          </p:cNvPicPr>
          <p:nvPr/>
        </p:nvPicPr>
        <p:blipFill>
          <a:blip r:embed="rId4" cstate="print"/>
          <a:srcRect r="22666" b="2105"/>
          <a:stretch>
            <a:fillRect/>
          </a:stretch>
        </p:blipFill>
        <p:spPr bwMode="auto">
          <a:xfrm>
            <a:off x="5436096" y="1484783"/>
            <a:ext cx="2520280" cy="4265089"/>
          </a:xfrm>
          <a:prstGeom prst="rect">
            <a:avLst/>
          </a:prstGeom>
          <a:noFill/>
          <a:ln>
            <a:solidFill>
              <a:srgbClr val="7030A0"/>
            </a:solid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04664"/>
            <a:ext cx="7931224" cy="648072"/>
          </a:xfrm>
        </p:spPr>
        <p:txBody>
          <a:bodyPr>
            <a:normAutofit/>
          </a:bodyPr>
          <a:lstStyle/>
          <a:p>
            <a:r>
              <a:rPr lang="ru-RU" sz="20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ru-RU" sz="2400" b="1" dirty="0" smtClean="0">
                <a:solidFill>
                  <a:srgbClr val="C00000"/>
                </a:solidFill>
                <a:latin typeface="+mn-lt"/>
                <a:ea typeface="Calibri" panose="020F0502020204030204" pitchFamily="34" charset="0"/>
                <a:cs typeface="Arial" panose="020B0604020202020204" pitchFamily="34" charset="0"/>
              </a:rPr>
              <a:t>Центр математики </a:t>
            </a:r>
            <a:endParaRPr lang="ru-RU" sz="2400" dirty="0">
              <a:latin typeface="+mn-lt"/>
            </a:endParaRPr>
          </a:p>
        </p:txBody>
      </p:sp>
      <p:sp>
        <p:nvSpPr>
          <p:cNvPr id="3" name="Содержимое 2"/>
          <p:cNvSpPr>
            <a:spLocks noGrp="1"/>
          </p:cNvSpPr>
          <p:nvPr>
            <p:ph idx="1"/>
          </p:nvPr>
        </p:nvSpPr>
        <p:spPr>
          <a:xfrm>
            <a:off x="395536" y="1196752"/>
            <a:ext cx="4464496" cy="5256584"/>
          </a:xfrm>
        </p:spPr>
        <p:txBody>
          <a:bodyPr>
            <a:noAutofit/>
          </a:bodyPr>
          <a:lstStyle/>
          <a:p>
            <a:pPr algn="just">
              <a:buNone/>
            </a:pPr>
            <a:r>
              <a:rPr lang="ru-RU" sz="2000" b="1" dirty="0" smtClean="0">
                <a:solidFill>
                  <a:srgbClr val="002060"/>
                </a:solidFill>
                <a:cs typeface="Arial" pitchFamily="34" charset="0"/>
              </a:rPr>
              <a:t>         В данном центре располагаются нормативно-знаковый материал наборы карточек на сопоставление цифры и количества, наборы кубиков с цифрами и числовыми фигурами, представлены, как различные виды мозаик, так и современные </a:t>
            </a:r>
            <a:r>
              <a:rPr lang="ru-RU" sz="2000" b="1" dirty="0" err="1" smtClean="0">
                <a:solidFill>
                  <a:srgbClr val="002060"/>
                </a:solidFill>
                <a:cs typeface="Arial" pitchFamily="34" charset="0"/>
              </a:rPr>
              <a:t>пазлы</a:t>
            </a:r>
            <a:r>
              <a:rPr lang="ru-RU" sz="2000" b="1" dirty="0" smtClean="0">
                <a:solidFill>
                  <a:srgbClr val="002060"/>
                </a:solidFill>
                <a:cs typeface="Arial" pitchFamily="34" charset="0"/>
              </a:rPr>
              <a:t>. Достаточно широкий выбор игр на развитие мелкой моторики руки.  При выборе игр предпочтение отдавалось способности игр стимулировать развитие детей. Игровое оборудование создаёт насыщенную, целостную среду с достаточным пространством для игр. </a:t>
            </a:r>
            <a:endParaRPr lang="ru-RU" sz="2000" b="1" dirty="0">
              <a:solidFill>
                <a:srgbClr val="002060"/>
              </a:solidFill>
            </a:endParaRPr>
          </a:p>
        </p:txBody>
      </p:sp>
      <p:pic>
        <p:nvPicPr>
          <p:cNvPr id="4101" name="Picture 5" descr="G:\прс 2018\IMG_20180802_114823.jpg"/>
          <p:cNvPicPr>
            <a:picLocks noChangeAspect="1" noChangeArrowheads="1"/>
          </p:cNvPicPr>
          <p:nvPr/>
        </p:nvPicPr>
        <p:blipFill>
          <a:blip r:embed="rId3" cstate="print"/>
          <a:srcRect t="6645" r="5829" b="-1011"/>
          <a:stretch>
            <a:fillRect/>
          </a:stretch>
        </p:blipFill>
        <p:spPr bwMode="auto">
          <a:xfrm>
            <a:off x="5292080" y="1556792"/>
            <a:ext cx="3047663" cy="4082718"/>
          </a:xfrm>
          <a:prstGeom prst="rect">
            <a:avLst/>
          </a:prstGeom>
          <a:noFill/>
          <a:ln>
            <a:solidFill>
              <a:srgbClr val="7030A0"/>
            </a:solidFill>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122" name="Picture 2" descr="https://pandia.ru/text/80/436/images/img1_120.jpg"/>
          <p:cNvPicPr>
            <a:picLocks noChangeAspect="1" noChangeArrowheads="1"/>
          </p:cNvPicPr>
          <p:nvPr/>
        </p:nvPicPr>
        <p:blipFill>
          <a:blip r:embed="rId3" cstate="print"/>
          <a:srcRect l="8690" t="7246" r="17449" b="4348"/>
          <a:stretch>
            <a:fillRect/>
          </a:stretch>
        </p:blipFill>
        <p:spPr bwMode="auto">
          <a:xfrm>
            <a:off x="935596" y="383485"/>
            <a:ext cx="2592288" cy="2325435"/>
          </a:xfrm>
          <a:prstGeom prst="rect">
            <a:avLst/>
          </a:prstGeom>
          <a:noFill/>
          <a:ln>
            <a:solidFill>
              <a:srgbClr val="7030A0"/>
            </a:solidFill>
          </a:ln>
        </p:spPr>
      </p:pic>
      <p:pic>
        <p:nvPicPr>
          <p:cNvPr id="6" name="Picture 2" descr="C:\Users\andrey\Desktop\дошкольник\поделки мои открытки прс\IMG_20190729_150255.jpg"/>
          <p:cNvPicPr>
            <a:picLocks noChangeAspect="1" noChangeArrowheads="1"/>
          </p:cNvPicPr>
          <p:nvPr/>
        </p:nvPicPr>
        <p:blipFill>
          <a:blip r:embed="rId4" cstate="print"/>
          <a:srcRect l="20522" t="48950" r="9293"/>
          <a:stretch>
            <a:fillRect/>
          </a:stretch>
        </p:blipFill>
        <p:spPr bwMode="auto">
          <a:xfrm>
            <a:off x="3563888" y="3484131"/>
            <a:ext cx="2304256" cy="2240646"/>
          </a:xfrm>
          <a:prstGeom prst="rect">
            <a:avLst/>
          </a:prstGeom>
          <a:noFill/>
          <a:ln>
            <a:solidFill>
              <a:srgbClr val="7030A0"/>
            </a:solidFill>
          </a:ln>
        </p:spPr>
      </p:pic>
      <p:pic>
        <p:nvPicPr>
          <p:cNvPr id="5123" name="Picture 3" descr="C:\Users\andrey\Desktop\дошкольник\поделки мои открытки прс\IMG_20190729_145104.jpg"/>
          <p:cNvPicPr>
            <a:picLocks noChangeAspect="1" noChangeArrowheads="1"/>
          </p:cNvPicPr>
          <p:nvPr/>
        </p:nvPicPr>
        <p:blipFill>
          <a:blip r:embed="rId5" cstate="print"/>
          <a:srcRect l="21650" t="-133" r="7476" b="14206"/>
          <a:stretch>
            <a:fillRect/>
          </a:stretch>
        </p:blipFill>
        <p:spPr bwMode="auto">
          <a:xfrm>
            <a:off x="467544" y="3429000"/>
            <a:ext cx="2592288" cy="2350909"/>
          </a:xfrm>
          <a:prstGeom prst="rect">
            <a:avLst/>
          </a:prstGeom>
          <a:noFill/>
          <a:ln>
            <a:solidFill>
              <a:srgbClr val="7030A0"/>
            </a:solidFill>
          </a:ln>
        </p:spPr>
      </p:pic>
      <p:pic>
        <p:nvPicPr>
          <p:cNvPr id="5124" name="Picture 4" descr="C:\Users\andrey\Desktop\дошкольник\поделки мои открытки прс\IMG_20190729_145111.jpg"/>
          <p:cNvPicPr>
            <a:picLocks noChangeAspect="1" noChangeArrowheads="1"/>
          </p:cNvPicPr>
          <p:nvPr/>
        </p:nvPicPr>
        <p:blipFill>
          <a:blip r:embed="rId6" cstate="print"/>
          <a:srcRect l="2274" t="11048" r="1863" b="9051"/>
          <a:stretch>
            <a:fillRect/>
          </a:stretch>
        </p:blipFill>
        <p:spPr bwMode="auto">
          <a:xfrm rot="16200000">
            <a:off x="6491528" y="3364804"/>
            <a:ext cx="2088233" cy="2326888"/>
          </a:xfrm>
          <a:prstGeom prst="rect">
            <a:avLst/>
          </a:prstGeom>
          <a:noFill/>
          <a:ln>
            <a:solidFill>
              <a:srgbClr val="7030A0"/>
            </a:solidFill>
          </a:ln>
        </p:spPr>
      </p:pic>
      <p:pic>
        <p:nvPicPr>
          <p:cNvPr id="2050" name="Picture 2" descr="C:\Users\andrey\Desktop\по среде\IMG_20210528_130817.jpg"/>
          <p:cNvPicPr>
            <a:picLocks noChangeAspect="1" noChangeArrowheads="1"/>
          </p:cNvPicPr>
          <p:nvPr/>
        </p:nvPicPr>
        <p:blipFill>
          <a:blip r:embed="rId7" cstate="print"/>
          <a:srcRect/>
          <a:stretch>
            <a:fillRect/>
          </a:stretch>
        </p:blipFill>
        <p:spPr bwMode="auto">
          <a:xfrm>
            <a:off x="4932040" y="381051"/>
            <a:ext cx="3179845" cy="2384884"/>
          </a:xfrm>
          <a:prstGeom prst="rect">
            <a:avLst/>
          </a:prstGeom>
          <a:noFill/>
          <a:ln>
            <a:solidFill>
              <a:srgbClr val="7030A0"/>
            </a:solidFill>
          </a:ln>
        </p:spPr>
      </p:pic>
      <p:sp>
        <p:nvSpPr>
          <p:cNvPr id="7" name="TextBox 6"/>
          <p:cNvSpPr txBox="1"/>
          <p:nvPr/>
        </p:nvSpPr>
        <p:spPr>
          <a:xfrm>
            <a:off x="539552" y="2708920"/>
            <a:ext cx="3384376" cy="646331"/>
          </a:xfrm>
          <a:prstGeom prst="rect">
            <a:avLst/>
          </a:prstGeom>
          <a:noFill/>
        </p:spPr>
        <p:txBody>
          <a:bodyPr wrap="square" rtlCol="0">
            <a:spAutoFit/>
          </a:bodyPr>
          <a:lstStyle/>
          <a:p>
            <a:pPr algn="ctr"/>
            <a:r>
              <a:rPr lang="ru-RU" dirty="0" smtClean="0">
                <a:solidFill>
                  <a:srgbClr val="002060"/>
                </a:solidFill>
              </a:rPr>
              <a:t>Пособие на ориентировку в пространстве</a:t>
            </a:r>
            <a:endParaRPr lang="ru-RU" dirty="0">
              <a:solidFill>
                <a:srgbClr val="002060"/>
              </a:solidFill>
            </a:endParaRPr>
          </a:p>
        </p:txBody>
      </p:sp>
      <p:sp>
        <p:nvSpPr>
          <p:cNvPr id="8" name="TextBox 7"/>
          <p:cNvSpPr txBox="1"/>
          <p:nvPr/>
        </p:nvSpPr>
        <p:spPr>
          <a:xfrm>
            <a:off x="4689985" y="2750954"/>
            <a:ext cx="5968959" cy="369332"/>
          </a:xfrm>
          <a:prstGeom prst="rect">
            <a:avLst/>
          </a:prstGeom>
          <a:noFill/>
        </p:spPr>
        <p:txBody>
          <a:bodyPr wrap="square" rtlCol="0">
            <a:spAutoFit/>
          </a:bodyPr>
          <a:lstStyle/>
          <a:p>
            <a:r>
              <a:rPr lang="ru-RU" dirty="0" smtClean="0">
                <a:solidFill>
                  <a:srgbClr val="002060"/>
                </a:solidFill>
              </a:rPr>
              <a:t>Авторское пособие «Подбери ромашку»</a:t>
            </a:r>
            <a:endParaRPr lang="ru-RU" dirty="0">
              <a:solidFill>
                <a:srgbClr val="002060"/>
              </a:solidFill>
            </a:endParaRPr>
          </a:p>
        </p:txBody>
      </p:sp>
      <p:sp>
        <p:nvSpPr>
          <p:cNvPr id="9" name="TextBox 8"/>
          <p:cNvSpPr txBox="1"/>
          <p:nvPr/>
        </p:nvSpPr>
        <p:spPr>
          <a:xfrm>
            <a:off x="323528" y="5805264"/>
            <a:ext cx="2880320" cy="923330"/>
          </a:xfrm>
          <a:prstGeom prst="rect">
            <a:avLst/>
          </a:prstGeom>
          <a:noFill/>
        </p:spPr>
        <p:txBody>
          <a:bodyPr wrap="square" rtlCol="0">
            <a:spAutoFit/>
          </a:bodyPr>
          <a:lstStyle/>
          <a:p>
            <a:pPr algn="ctr"/>
            <a:r>
              <a:rPr lang="ru-RU" dirty="0" smtClean="0">
                <a:solidFill>
                  <a:srgbClr val="002060"/>
                </a:solidFill>
              </a:rPr>
              <a:t>Авторское пособие</a:t>
            </a:r>
          </a:p>
          <a:p>
            <a:pPr algn="ctr"/>
            <a:r>
              <a:rPr lang="ru-RU" dirty="0" smtClean="0">
                <a:solidFill>
                  <a:srgbClr val="002060"/>
                </a:solidFill>
              </a:rPr>
              <a:t> из бросового материала «Шашки»</a:t>
            </a:r>
            <a:endParaRPr lang="ru-RU" dirty="0">
              <a:solidFill>
                <a:srgbClr val="002060"/>
              </a:solidFill>
            </a:endParaRPr>
          </a:p>
        </p:txBody>
      </p:sp>
      <p:sp>
        <p:nvSpPr>
          <p:cNvPr id="10" name="TextBox 9"/>
          <p:cNvSpPr txBox="1"/>
          <p:nvPr/>
        </p:nvSpPr>
        <p:spPr>
          <a:xfrm>
            <a:off x="3555504" y="5727955"/>
            <a:ext cx="2520280" cy="646331"/>
          </a:xfrm>
          <a:prstGeom prst="rect">
            <a:avLst/>
          </a:prstGeom>
          <a:noFill/>
        </p:spPr>
        <p:txBody>
          <a:bodyPr wrap="square" rtlCol="0">
            <a:spAutoFit/>
          </a:bodyPr>
          <a:lstStyle/>
          <a:p>
            <a:pPr algn="ctr"/>
            <a:r>
              <a:rPr lang="ru-RU" dirty="0" smtClean="0">
                <a:solidFill>
                  <a:srgbClr val="002060"/>
                </a:solidFill>
              </a:rPr>
              <a:t>Авторское пособие «Посчитай»</a:t>
            </a:r>
            <a:endParaRPr lang="ru-RU" dirty="0">
              <a:solidFill>
                <a:srgbClr val="002060"/>
              </a:solidFill>
            </a:endParaRPr>
          </a:p>
        </p:txBody>
      </p:sp>
      <p:sp>
        <p:nvSpPr>
          <p:cNvPr id="11" name="TextBox 10"/>
          <p:cNvSpPr txBox="1"/>
          <p:nvPr/>
        </p:nvSpPr>
        <p:spPr>
          <a:xfrm>
            <a:off x="6239500" y="5615392"/>
            <a:ext cx="2592288" cy="646331"/>
          </a:xfrm>
          <a:prstGeom prst="rect">
            <a:avLst/>
          </a:prstGeom>
          <a:noFill/>
        </p:spPr>
        <p:txBody>
          <a:bodyPr wrap="square" rtlCol="0">
            <a:spAutoFit/>
          </a:bodyPr>
          <a:lstStyle/>
          <a:p>
            <a:r>
              <a:rPr lang="ru-RU" dirty="0" smtClean="0">
                <a:solidFill>
                  <a:srgbClr val="002060"/>
                </a:solidFill>
              </a:rPr>
              <a:t>«Крестики –нолики» из бросового материала</a:t>
            </a:r>
            <a:endParaRPr lang="ru-RU" dirty="0">
              <a:solidFill>
                <a:srgbClr val="002060"/>
              </a:solidFill>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8676" name="Picture 4" descr="C:\Users\andrey\Desktop\по среде\IMG_20210529_150936.jpg"/>
          <p:cNvPicPr>
            <a:picLocks noChangeAspect="1" noChangeArrowheads="1"/>
          </p:cNvPicPr>
          <p:nvPr/>
        </p:nvPicPr>
        <p:blipFill>
          <a:blip r:embed="rId3" cstate="print"/>
          <a:srcRect l="5201" t="13251" r="2401" b="27950"/>
          <a:stretch>
            <a:fillRect/>
          </a:stretch>
        </p:blipFill>
        <p:spPr bwMode="auto">
          <a:xfrm>
            <a:off x="827584" y="476672"/>
            <a:ext cx="3309796" cy="2808312"/>
          </a:xfrm>
          <a:prstGeom prst="rect">
            <a:avLst/>
          </a:prstGeom>
          <a:noFill/>
          <a:ln>
            <a:solidFill>
              <a:srgbClr val="0070C0"/>
            </a:solidFill>
          </a:ln>
        </p:spPr>
      </p:pic>
      <p:sp>
        <p:nvSpPr>
          <p:cNvPr id="5" name="TextBox 4"/>
          <p:cNvSpPr txBox="1"/>
          <p:nvPr/>
        </p:nvSpPr>
        <p:spPr>
          <a:xfrm>
            <a:off x="862302" y="3284984"/>
            <a:ext cx="3240360" cy="369332"/>
          </a:xfrm>
          <a:prstGeom prst="rect">
            <a:avLst/>
          </a:prstGeom>
          <a:noFill/>
        </p:spPr>
        <p:txBody>
          <a:bodyPr wrap="square" rtlCol="0">
            <a:spAutoFit/>
          </a:bodyPr>
          <a:lstStyle/>
          <a:p>
            <a:pPr algn="ctr"/>
            <a:r>
              <a:rPr lang="ru-RU" dirty="0" smtClean="0">
                <a:solidFill>
                  <a:srgbClr val="002060"/>
                </a:solidFill>
              </a:rPr>
              <a:t>Пособие из фетра «Сосчитай»</a:t>
            </a:r>
            <a:endParaRPr lang="ru-RU" dirty="0">
              <a:solidFill>
                <a:srgbClr val="002060"/>
              </a:solidFill>
            </a:endParaRPr>
          </a:p>
        </p:txBody>
      </p:sp>
      <p:sp>
        <p:nvSpPr>
          <p:cNvPr id="9" name="Прямоугольник 8"/>
          <p:cNvSpPr/>
          <p:nvPr/>
        </p:nvSpPr>
        <p:spPr>
          <a:xfrm>
            <a:off x="5004048" y="3717032"/>
            <a:ext cx="3456384" cy="369332"/>
          </a:xfrm>
          <a:prstGeom prst="rect">
            <a:avLst/>
          </a:prstGeom>
        </p:spPr>
        <p:txBody>
          <a:bodyPr wrap="square">
            <a:spAutoFit/>
          </a:bodyPr>
          <a:lstStyle/>
          <a:p>
            <a:pPr algn="ctr"/>
            <a:r>
              <a:rPr lang="ru-RU" dirty="0" smtClean="0">
                <a:solidFill>
                  <a:srgbClr val="002060"/>
                </a:solidFill>
              </a:rPr>
              <a:t>Круг </a:t>
            </a:r>
            <a:r>
              <a:rPr lang="ru-RU" dirty="0" err="1" smtClean="0">
                <a:solidFill>
                  <a:srgbClr val="002060"/>
                </a:solidFill>
              </a:rPr>
              <a:t>Луллия</a:t>
            </a:r>
            <a:r>
              <a:rPr lang="ru-RU" dirty="0" smtClean="0">
                <a:solidFill>
                  <a:srgbClr val="002060"/>
                </a:solidFill>
              </a:rPr>
              <a:t> «Посчитай рыб»</a:t>
            </a:r>
            <a:endParaRPr lang="ru-RU" dirty="0">
              <a:solidFill>
                <a:srgbClr val="002060"/>
              </a:solidFill>
            </a:endParaRPr>
          </a:p>
        </p:txBody>
      </p:sp>
      <p:pic>
        <p:nvPicPr>
          <p:cNvPr id="4099" name="Picture 3" descr="C:\Users\andrey\Desktop\по среде\IMG_20210531_124218.jpg"/>
          <p:cNvPicPr>
            <a:picLocks noChangeAspect="1" noChangeArrowheads="1"/>
          </p:cNvPicPr>
          <p:nvPr/>
        </p:nvPicPr>
        <p:blipFill>
          <a:blip r:embed="rId4" cstate="print"/>
          <a:srcRect l="9582" t="6388" r="12568" b="4184"/>
          <a:stretch>
            <a:fillRect/>
          </a:stretch>
        </p:blipFill>
        <p:spPr bwMode="auto">
          <a:xfrm rot="16200000">
            <a:off x="4859069" y="693661"/>
            <a:ext cx="3134277" cy="2700300"/>
          </a:xfrm>
          <a:prstGeom prst="rect">
            <a:avLst/>
          </a:prstGeom>
          <a:noFill/>
          <a:ln>
            <a:solidFill>
              <a:schemeClr val="accent1"/>
            </a:solidFill>
          </a:ln>
        </p:spPr>
      </p:pic>
      <p:pic>
        <p:nvPicPr>
          <p:cNvPr id="4100" name="Picture 4" descr="C:\Users\andrey\Desktop\по среде\IMG_20210531_124233.jpg"/>
          <p:cNvPicPr>
            <a:picLocks noChangeAspect="1" noChangeArrowheads="1"/>
          </p:cNvPicPr>
          <p:nvPr/>
        </p:nvPicPr>
        <p:blipFill>
          <a:blip r:embed="rId5" cstate="print"/>
          <a:srcRect l="10626" t="3801" r="3538" b="8001"/>
          <a:stretch>
            <a:fillRect/>
          </a:stretch>
        </p:blipFill>
        <p:spPr bwMode="auto">
          <a:xfrm rot="16200000">
            <a:off x="959043" y="3801597"/>
            <a:ext cx="2473386" cy="2160240"/>
          </a:xfrm>
          <a:prstGeom prst="rect">
            <a:avLst/>
          </a:prstGeom>
          <a:noFill/>
          <a:ln>
            <a:solidFill>
              <a:schemeClr val="accent1"/>
            </a:solidFill>
          </a:ln>
        </p:spPr>
      </p:pic>
      <p:sp>
        <p:nvSpPr>
          <p:cNvPr id="10" name="TextBox 9"/>
          <p:cNvSpPr txBox="1"/>
          <p:nvPr/>
        </p:nvSpPr>
        <p:spPr>
          <a:xfrm>
            <a:off x="611560" y="6165304"/>
            <a:ext cx="3240360" cy="369332"/>
          </a:xfrm>
          <a:prstGeom prst="rect">
            <a:avLst/>
          </a:prstGeom>
          <a:noFill/>
        </p:spPr>
        <p:txBody>
          <a:bodyPr wrap="square" rtlCol="0">
            <a:spAutoFit/>
          </a:bodyPr>
          <a:lstStyle/>
          <a:p>
            <a:pPr algn="ctr"/>
            <a:r>
              <a:rPr lang="ru-RU" dirty="0" smtClean="0">
                <a:solidFill>
                  <a:srgbClr val="002060"/>
                </a:solidFill>
              </a:rPr>
              <a:t>Круг </a:t>
            </a:r>
            <a:r>
              <a:rPr lang="ru-RU" dirty="0" err="1" smtClean="0">
                <a:solidFill>
                  <a:srgbClr val="002060"/>
                </a:solidFill>
              </a:rPr>
              <a:t>Луллия</a:t>
            </a:r>
            <a:r>
              <a:rPr lang="ru-RU" dirty="0" smtClean="0">
                <a:solidFill>
                  <a:srgbClr val="002060"/>
                </a:solidFill>
              </a:rPr>
              <a:t> «Подбери фигуру»</a:t>
            </a:r>
            <a:endParaRPr lang="ru-RU" dirty="0">
              <a:solidFill>
                <a:srgbClr val="002060"/>
              </a:solidFill>
            </a:endParaRPr>
          </a:p>
        </p:txBody>
      </p:sp>
      <p:pic>
        <p:nvPicPr>
          <p:cNvPr id="4102" name="Picture 6" descr="https://ds04.infourok.ru/uploads/ex/056b/00141622-d350fa00/hello_html_m159136b1.jpg"/>
          <p:cNvPicPr>
            <a:picLocks noChangeAspect="1" noChangeArrowheads="1"/>
          </p:cNvPicPr>
          <p:nvPr/>
        </p:nvPicPr>
        <p:blipFill>
          <a:blip r:embed="rId6" cstate="print"/>
          <a:srcRect l="8639" t="1706" r="4008" b="1045"/>
          <a:stretch>
            <a:fillRect/>
          </a:stretch>
        </p:blipFill>
        <p:spPr bwMode="auto">
          <a:xfrm>
            <a:off x="5292080" y="4149080"/>
            <a:ext cx="2759043" cy="1728192"/>
          </a:xfrm>
          <a:prstGeom prst="rect">
            <a:avLst/>
          </a:prstGeom>
          <a:noFill/>
          <a:ln>
            <a:solidFill>
              <a:schemeClr val="accent1"/>
            </a:solidFill>
          </a:ln>
        </p:spPr>
      </p:pic>
      <p:sp>
        <p:nvSpPr>
          <p:cNvPr id="11" name="TextBox 10"/>
          <p:cNvSpPr txBox="1"/>
          <p:nvPr/>
        </p:nvSpPr>
        <p:spPr>
          <a:xfrm>
            <a:off x="5148064" y="5949280"/>
            <a:ext cx="3096344" cy="369332"/>
          </a:xfrm>
          <a:prstGeom prst="rect">
            <a:avLst/>
          </a:prstGeom>
          <a:noFill/>
        </p:spPr>
        <p:txBody>
          <a:bodyPr wrap="square" rtlCol="0">
            <a:spAutoFit/>
          </a:bodyPr>
          <a:lstStyle/>
          <a:p>
            <a:r>
              <a:rPr lang="ru-RU" dirty="0" err="1" smtClean="0">
                <a:solidFill>
                  <a:srgbClr val="002060"/>
                </a:solidFill>
              </a:rPr>
              <a:t>Дид</a:t>
            </a:r>
            <a:r>
              <a:rPr lang="ru-RU" dirty="0" smtClean="0">
                <a:solidFill>
                  <a:srgbClr val="002060"/>
                </a:solidFill>
              </a:rPr>
              <a:t>. игра «Продолжи ряд»</a:t>
            </a:r>
            <a:endParaRPr lang="ru-RU" dirty="0">
              <a:solidFill>
                <a:srgbClr val="002060"/>
              </a:solidFill>
            </a:endParaRPr>
          </a:p>
        </p:txBody>
      </p:sp>
    </p:spTree>
  </p:cSld>
  <p:clrMapOvr>
    <a:masterClrMapping/>
  </p:clrMapOvr>
  <p:transition spd="med">
    <p:fad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TotalTime>
  <Words>947</Words>
  <Application>Microsoft Office PowerPoint</Application>
  <PresentationFormat>Экран (4:3)</PresentationFormat>
  <Paragraphs>110</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Тема Office</vt:lpstr>
      <vt:lpstr>Лучшая  развивающая предметно-пространственная среда  в подготовительной  группе </vt:lpstr>
      <vt:lpstr>Слайд 2</vt:lpstr>
      <vt:lpstr>Слайд 3</vt:lpstr>
      <vt:lpstr>РППС должна иметь привлекательный вид, выступать в роли  естественного фона жизни снимать утомляемость, положительно влиять на эмоциональное состояние, помогать ребенку индивидуально познавать окружающий мир, давать  возможность ребенку   заниматься  самостоятельной деятельностью</vt:lpstr>
      <vt:lpstr>Слайд 5</vt:lpstr>
      <vt:lpstr>Группа «Радуга» вас в гости зовет, двери открываются, экскурсия начинается! </vt:lpstr>
      <vt:lpstr> Центр математики </vt:lpstr>
      <vt:lpstr>Слайд 8</vt:lpstr>
      <vt:lpstr>Слайд 9</vt:lpstr>
      <vt:lpstr> Речевое развитие</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Лучшая предметно-пространственная среда  в подготовительной  группе </dc:title>
  <dc:creator>админ</dc:creator>
  <cp:lastModifiedBy>админ</cp:lastModifiedBy>
  <cp:revision>16</cp:revision>
  <dcterms:created xsi:type="dcterms:W3CDTF">2021-05-26T17:39:50Z</dcterms:created>
  <dcterms:modified xsi:type="dcterms:W3CDTF">2021-10-26T09:22:54Z</dcterms:modified>
</cp:coreProperties>
</file>