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76" r:id="rId2"/>
    <p:sldId id="299" r:id="rId3"/>
    <p:sldId id="298" r:id="rId4"/>
    <p:sldId id="313" r:id="rId5"/>
    <p:sldId id="297" r:id="rId6"/>
    <p:sldId id="291" r:id="rId7"/>
    <p:sldId id="292" r:id="rId8"/>
    <p:sldId id="296" r:id="rId9"/>
    <p:sldId id="283" r:id="rId10"/>
    <p:sldId id="295" r:id="rId11"/>
    <p:sldId id="293" r:id="rId12"/>
    <p:sldId id="290" r:id="rId13"/>
    <p:sldId id="289" r:id="rId14"/>
    <p:sldId id="284" r:id="rId15"/>
    <p:sldId id="300" r:id="rId16"/>
    <p:sldId id="288" r:id="rId17"/>
    <p:sldId id="311" r:id="rId18"/>
    <p:sldId id="308" r:id="rId19"/>
    <p:sldId id="310" r:id="rId20"/>
    <p:sldId id="301" r:id="rId21"/>
    <p:sldId id="304" r:id="rId22"/>
    <p:sldId id="314" r:id="rId23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74813D9-94F1-4E8B-B375-2C2BB3EEB9C3}">
          <p14:sldIdLst>
            <p14:sldId id="276"/>
            <p14:sldId id="299"/>
          </p14:sldIdLst>
        </p14:section>
        <p14:section name="Раздел без заголовка" id="{7FB1097E-E48B-4CF6-A80E-8FBE41DDCC51}">
          <p14:sldIdLst>
            <p14:sldId id="298"/>
            <p14:sldId id="313"/>
            <p14:sldId id="297"/>
            <p14:sldId id="291"/>
            <p14:sldId id="292"/>
            <p14:sldId id="296"/>
            <p14:sldId id="283"/>
            <p14:sldId id="295"/>
            <p14:sldId id="293"/>
            <p14:sldId id="290"/>
            <p14:sldId id="289"/>
            <p14:sldId id="284"/>
            <p14:sldId id="300"/>
            <p14:sldId id="288"/>
            <p14:sldId id="311"/>
            <p14:sldId id="308"/>
            <p14:sldId id="310"/>
            <p14:sldId id="301"/>
            <p14:sldId id="304"/>
            <p14:sldId id="31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452" autoAdjust="0"/>
  </p:normalViewPr>
  <p:slideViewPr>
    <p:cSldViewPr snapToGrid="0">
      <p:cViewPr>
        <p:scale>
          <a:sx n="60" d="100"/>
          <a:sy n="60" d="100"/>
        </p:scale>
        <p:origin x="-1500" y="-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-287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353F4-7DEA-4E10-BBA9-5D7CA521783E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50105-E92F-496E-9FF9-22CC06CEE9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098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 одной стороны на веранде участка расположился центр игры: для девочек и мальчиков. А также центры книги и художественно-эстетический, </a:t>
            </a:r>
          </a:p>
          <a:p>
            <a:r>
              <a:rPr lang="ru-RU" dirty="0" smtClean="0"/>
              <a:t>речевой уголок. На занавесе поселились эмоции в виде капелек и солнышек.</a:t>
            </a:r>
          </a:p>
          <a:p>
            <a:r>
              <a:rPr lang="ru-RU" dirty="0" smtClean="0"/>
              <a:t>С другой стороны веранды находится центр конструирования, математический уголок.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0105-E92F-496E-9FF9-22CC06CEE97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316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участке детского сада создан сухой бассейн из пластмассовых крышек. Играя, ребенок не только изучает цвета и счет, но и снимает мышечное</a:t>
            </a:r>
            <a:r>
              <a:rPr lang="ru-RU" baseline="0" dirty="0" smtClean="0"/>
              <a:t> напряжение</a:t>
            </a:r>
            <a:r>
              <a:rPr lang="ru-RU" dirty="0" smtClean="0"/>
              <a:t>, развивает крупную и мелкую моторику.</a:t>
            </a:r>
          </a:p>
          <a:p>
            <a:r>
              <a:rPr lang="ru-RU" dirty="0" err="1" smtClean="0"/>
              <a:t>Смешарик</a:t>
            </a:r>
            <a:r>
              <a:rPr lang="ru-RU" dirty="0" smtClean="0"/>
              <a:t> Нюша помогает в центре опытно-экспериментальной деятельности. Здесь находится материал, предназначенный для опытнической деятельности: лупы, колбы, мерные стаканчики, воронки, песочные часы, весы, термометры, грунт, камни, семена, крупы и т.п. Наши маленькие «почемучки» уже проводят несложные опыты, определяют свойства природных материалов и физических явлений.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0105-E92F-496E-9FF9-22CC06CEE97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197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Тут же расположился и центр природы. Здесь имеются дидактические игры: «Лес», «Кто где живет?», домино «Ребятам о зверятах», лото «7 игр о природе», картинки по времени года, домашних и диких животных, а также картинки «Веселый огород».  На столике в виде цветка стоит модель лесной поляны. А на цветной матерчатой растяжке висят правила поведения в лесу, с растениями, насекомыми и на солнце. В клумбах сидит сделанная из бросового материала утиная семья: мама, папа и маленький утенок.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0105-E92F-496E-9FF9-22CC06CEE97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361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Центр воды занимает место рядом с песочницей. Игры-экспериментирования с различными предметами и природными материалами</a:t>
            </a:r>
            <a:r>
              <a:rPr lang="ru-RU" baseline="0" dirty="0" smtClean="0"/>
              <a:t> (</a:t>
            </a:r>
            <a:r>
              <a:rPr lang="ru-RU" dirty="0" smtClean="0"/>
              <a:t>формочками, трубочками, шишками, сачками, лейками, камешками, палочками и деревяшками, баночками, ситечками и воронками разного размера, игрушки резиновые, деревянные, пластмассовые) помогают нам познавать мир.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0105-E92F-496E-9FF9-22CC06CEE97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658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 помощью игр с песком закрепляем</a:t>
            </a:r>
            <a:r>
              <a:rPr lang="ru-RU" baseline="0" dirty="0" smtClean="0"/>
              <a:t> п</a:t>
            </a:r>
            <a:r>
              <a:rPr lang="ru-RU" dirty="0" smtClean="0"/>
              <a:t>редставления о форме, величине, цвете предметов, развиваем мелкую моторику рук, закладываем основы для обучению конструирования. В этом помогает самодельное</a:t>
            </a:r>
            <a:r>
              <a:rPr lang="ru-RU" baseline="0" dirty="0" smtClean="0"/>
              <a:t> </a:t>
            </a:r>
            <a:r>
              <a:rPr lang="ru-RU" dirty="0" smtClean="0"/>
              <a:t>оборудование: плоскостные и объёмные игрушки, штамповки, ведёрки, лопатки, формочки. С</a:t>
            </a:r>
            <a:r>
              <a:rPr lang="ru-RU" baseline="0" dirty="0" smtClean="0"/>
              <a:t> помощью изготовленных своими руками т</a:t>
            </a:r>
            <a:r>
              <a:rPr lang="ru-RU" dirty="0" smtClean="0"/>
              <a:t>еатров, обыгрываем постройку. На теневом зонте расположились</a:t>
            </a:r>
            <a:r>
              <a:rPr lang="ru-RU" baseline="0" dirty="0" smtClean="0"/>
              <a:t> не только</a:t>
            </a:r>
            <a:r>
              <a:rPr lang="ru-RU" dirty="0" smtClean="0"/>
              <a:t> правила поведения, но и алгоритмы и схемы построек.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0105-E92F-496E-9FF9-22CC06CEE97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807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 безопасностью дорожного движения познакомит </a:t>
            </a:r>
            <a:r>
              <a:rPr lang="ru-RU" dirty="0" err="1" smtClean="0"/>
              <a:t>смешарик</a:t>
            </a:r>
            <a:r>
              <a:rPr lang="ru-RU" dirty="0" smtClean="0"/>
              <a:t> </a:t>
            </a:r>
            <a:r>
              <a:rPr lang="ru-RU" dirty="0" err="1" smtClean="0"/>
              <a:t>Крош</a:t>
            </a:r>
            <a:r>
              <a:rPr lang="ru-RU" dirty="0" smtClean="0"/>
              <a:t>. В центре есть всё необходимое для освоения детьми правил дорожного движения: жезл, дорожные знаки, машинки, макет светофора, рули; дидактические игры, наглядно-дидактический материал. Имеются атрибуты для ролевых игр: автобусы, легковые и грузовые машины, самодельные машины специального назначения,</a:t>
            </a:r>
            <a:r>
              <a:rPr lang="ru-RU" baseline="0" dirty="0" smtClean="0"/>
              <a:t> </a:t>
            </a:r>
            <a:r>
              <a:rPr lang="ru-RU" dirty="0" smtClean="0"/>
              <a:t>лошадки из поролоновых труб, а также сшитый из материала пешеходный переход, для обыгрывания ситуаций на дороге.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0105-E92F-496E-9FF9-22CC06CEE97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333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</a:t>
            </a:r>
            <a:r>
              <a:rPr lang="ru-RU" baseline="0" dirty="0" smtClean="0"/>
              <a:t> ц</a:t>
            </a:r>
            <a:r>
              <a:rPr lang="ru-RU" dirty="0" smtClean="0"/>
              <a:t>ентре физического развития</a:t>
            </a:r>
            <a:r>
              <a:rPr lang="ru-RU" baseline="0" dirty="0" smtClean="0"/>
              <a:t> есть все:</a:t>
            </a:r>
            <a:r>
              <a:rPr lang="ru-RU" dirty="0" smtClean="0"/>
              <a:t> змейка (массажная дорожка), мячи, обручи, мешочки с песком и крупой, </a:t>
            </a:r>
            <a:r>
              <a:rPr lang="ru-RU" dirty="0" err="1" smtClean="0"/>
              <a:t>кольцебросы</a:t>
            </a:r>
            <a:r>
              <a:rPr lang="ru-RU" dirty="0" smtClean="0"/>
              <a:t>.</a:t>
            </a:r>
            <a:r>
              <a:rPr lang="ru-RU" baseline="0" dirty="0" smtClean="0"/>
              <a:t> Данное оборудование </a:t>
            </a:r>
            <a:r>
              <a:rPr lang="ru-RU" dirty="0" smtClean="0"/>
              <a:t>развивает глазомер, меткость, координацию, ловкость, внимание.</a:t>
            </a:r>
            <a:r>
              <a:rPr lang="ru-RU" baseline="0" dirty="0" smtClean="0"/>
              <a:t> </a:t>
            </a:r>
            <a:r>
              <a:rPr lang="ru-RU" dirty="0" smtClean="0"/>
              <a:t>«Забавные овощи и фрукты», выпиленные из фанеры, предназначены для развития</a:t>
            </a:r>
            <a:r>
              <a:rPr lang="ru-RU" baseline="0" dirty="0" smtClean="0"/>
              <a:t> у детей меткости</a:t>
            </a:r>
            <a:r>
              <a:rPr lang="ru-RU" dirty="0" smtClean="0"/>
              <a:t>, глазомера. Самодельный «кегельбан»</a:t>
            </a:r>
            <a:r>
              <a:rPr lang="ru-RU" baseline="0" dirty="0" smtClean="0"/>
              <a:t> - одна из многочисленных </a:t>
            </a:r>
            <a:r>
              <a:rPr lang="ru-RU" dirty="0" smtClean="0"/>
              <a:t>подвижных игр малой подвижности.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0105-E92F-496E-9FF9-22CC06CEE97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038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Игры</a:t>
            </a:r>
            <a:r>
              <a:rPr lang="ru-RU" baseline="0" dirty="0" smtClean="0"/>
              <a:t> </a:t>
            </a:r>
            <a:r>
              <a:rPr lang="ru-RU" dirty="0" smtClean="0"/>
              <a:t>«Разноцветные ведерки»,</a:t>
            </a:r>
            <a:r>
              <a:rPr lang="ru-RU" baseline="0" dirty="0" smtClean="0"/>
              <a:t> </a:t>
            </a:r>
            <a:r>
              <a:rPr lang="ru-RU" dirty="0" smtClean="0"/>
              <a:t>«Прокати в ворота»,</a:t>
            </a:r>
            <a:r>
              <a:rPr lang="ru-RU" baseline="0" dirty="0" smtClean="0"/>
              <a:t> </a:t>
            </a:r>
            <a:r>
              <a:rPr lang="ru-RU" dirty="0" smtClean="0"/>
              <a:t>«Цветочки» развивают меткость, глазомер, координацию движений.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0105-E92F-496E-9FF9-22CC06CEE97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975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Тренажёр «Веселый осьминог», </a:t>
            </a:r>
            <a:r>
              <a:rPr lang="ru-RU" dirty="0" err="1" smtClean="0"/>
              <a:t>моталочка</a:t>
            </a:r>
            <a:r>
              <a:rPr lang="ru-RU" dirty="0" smtClean="0"/>
              <a:t> «Доставь лучики к солнышку»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0105-E92F-496E-9FF9-22CC06CEE97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145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Планируя досуг детей на лето, стремлюсь не забывать о главном  – проявлять как можно больше любви к ребёнку, заботы о его развитии  – физическом, умственном, эмоциональном, нравственном!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0105-E92F-496E-9FF9-22CC06CEE97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93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игровом центре для девочек занимают место атрибуты</a:t>
            </a:r>
            <a:r>
              <a:rPr lang="ru-RU" baseline="0" dirty="0" smtClean="0"/>
              <a:t> для </a:t>
            </a:r>
            <a:r>
              <a:rPr lang="ru-RU" dirty="0" smtClean="0"/>
              <a:t>сюжетно-ролевых игр: «Семья», «Парикмахерская», «Больница», «Магазин», «Почта», «Салон красоты», «Дочки-матери»</a:t>
            </a:r>
            <a:r>
              <a:rPr lang="ru-RU" baseline="0" dirty="0" smtClean="0"/>
              <a:t> и др..</a:t>
            </a:r>
            <a:endParaRPr lang="ru-RU" dirty="0" smtClean="0"/>
          </a:p>
          <a:p>
            <a:r>
              <a:rPr lang="ru-RU" dirty="0" smtClean="0"/>
              <a:t>На внешней стороне веранды изображен </a:t>
            </a:r>
            <a:r>
              <a:rPr lang="ru-RU" dirty="0" err="1" smtClean="0"/>
              <a:t>смешарик</a:t>
            </a:r>
            <a:r>
              <a:rPr lang="ru-RU" dirty="0" smtClean="0"/>
              <a:t> </a:t>
            </a:r>
            <a:r>
              <a:rPr lang="ru-RU" dirty="0" err="1" smtClean="0"/>
              <a:t>Копатыч</a:t>
            </a:r>
            <a:r>
              <a:rPr lang="ru-RU" dirty="0" smtClean="0"/>
              <a:t>, который наблюдает за своим фруктовым садом и цветами, а также смотрит за порядком вокруг.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0105-E92F-496E-9FF9-22CC06CEE97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29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Смешарик</a:t>
            </a:r>
            <a:r>
              <a:rPr lang="ru-RU" dirty="0" smtClean="0"/>
              <a:t> </a:t>
            </a:r>
            <a:r>
              <a:rPr lang="ru-RU" dirty="0" err="1" smtClean="0"/>
              <a:t>Бараш</a:t>
            </a:r>
            <a:r>
              <a:rPr lang="ru-RU" dirty="0" smtClean="0"/>
              <a:t> приглашает</a:t>
            </a:r>
            <a:r>
              <a:rPr lang="ru-RU" baseline="0" dirty="0" smtClean="0"/>
              <a:t> </a:t>
            </a:r>
            <a:r>
              <a:rPr lang="ru-RU" dirty="0" smtClean="0"/>
              <a:t>отдохнуть детей в центре уединения,</a:t>
            </a:r>
            <a:r>
              <a:rPr lang="ru-RU" baseline="0" dirty="0" smtClean="0"/>
              <a:t> </a:t>
            </a:r>
            <a:r>
              <a:rPr lang="ru-RU" dirty="0" smtClean="0"/>
              <a:t>набраться сил, спрятавшись на время от окружающих.</a:t>
            </a:r>
          </a:p>
          <a:p>
            <a:r>
              <a:rPr lang="ru-RU" dirty="0" smtClean="0"/>
              <a:t>На столах</a:t>
            </a:r>
            <a:r>
              <a:rPr lang="ru-RU" baseline="0" dirty="0" smtClean="0"/>
              <a:t> </a:t>
            </a:r>
            <a:r>
              <a:rPr lang="ru-RU" dirty="0" smtClean="0"/>
              <a:t>размещаются дидактические игры, направленные</a:t>
            </a:r>
            <a:r>
              <a:rPr lang="ru-RU" baseline="0" dirty="0" smtClean="0"/>
              <a:t> на изучение</a:t>
            </a:r>
            <a:r>
              <a:rPr lang="ru-RU" dirty="0" smtClean="0"/>
              <a:t> профессий. </a:t>
            </a:r>
          </a:p>
          <a:p>
            <a:r>
              <a:rPr lang="ru-RU" dirty="0" smtClean="0"/>
              <a:t>Генеалогическое древо знакомит детей не только с понятием «семья», но и формирует представления детей об обязанностях каждого члена семьи, воспитывает любовь и уважение к родным, формирует чувство ответственности</a:t>
            </a:r>
            <a:r>
              <a:rPr lang="ru-RU" baseline="0" dirty="0" smtClean="0"/>
              <a:t> каждого</a:t>
            </a:r>
            <a:r>
              <a:rPr lang="ru-RU" dirty="0" smtClean="0"/>
              <a:t>. 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0105-E92F-496E-9FF9-22CC06CEE97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632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Для речевого центра</a:t>
            </a:r>
            <a:r>
              <a:rPr lang="ru-RU" dirty="0" smtClean="0"/>
              <a:t> изготовлены дидактические игры на развитие</a:t>
            </a:r>
            <a:r>
              <a:rPr lang="ru-RU" baseline="0" dirty="0" smtClean="0"/>
              <a:t> </a:t>
            </a:r>
            <a:r>
              <a:rPr lang="ru-RU" dirty="0" smtClean="0"/>
              <a:t>словообразований, составления рассказов и сказок, интонационной выразительности речи. Например, дидактическая игра «Скажи тихо /</a:t>
            </a:r>
            <a:r>
              <a:rPr lang="ru-RU" baseline="0" dirty="0" smtClean="0"/>
              <a:t> </a:t>
            </a:r>
            <a:r>
              <a:rPr lang="ru-RU" dirty="0" smtClean="0"/>
              <a:t>громко», направлена на развитие компонента речи «сила</a:t>
            </a:r>
            <a:r>
              <a:rPr lang="ru-RU" baseline="0" dirty="0" smtClean="0"/>
              <a:t> голоса</a:t>
            </a:r>
            <a:r>
              <a:rPr lang="ru-RU" dirty="0" smtClean="0"/>
              <a:t>»</a:t>
            </a:r>
            <a:r>
              <a:rPr lang="ru-RU" baseline="0" dirty="0" smtClean="0"/>
              <a:t> и является подготовительной этапом к освоению интонационной выразительности речи.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0105-E92F-496E-9FF9-22CC06CEE97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371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dirty="0" smtClean="0"/>
              <a:t>На данном слайде представлены авторские игры: «Найди животных по звуку»,</a:t>
            </a:r>
            <a:r>
              <a:rPr lang="ru-RU" b="0" baseline="0" dirty="0" smtClean="0"/>
              <a:t> </a:t>
            </a:r>
            <a:r>
              <a:rPr lang="ru-RU" sz="12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«Скажи медленно / быстро» (развитие</a:t>
            </a:r>
            <a:r>
              <a:rPr lang="ru-RU" sz="1200" b="0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компонента «темп»</a:t>
            </a:r>
            <a:r>
              <a:rPr lang="ru-RU" sz="12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0105-E92F-496E-9FF9-22CC06CEE97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1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Центр конструирования, хотя и сосредоточен в одном месте и занимает немного пространства, он достаточно мобилен. Практичность его состоит в том, что с содержанием строительного уголка (конструктор различного вида, крупный и мелкий конструктор) можно перемещаться в любое место  и организовывать данную деятельность.</a:t>
            </a:r>
          </a:p>
          <a:p>
            <a:r>
              <a:rPr lang="ru-RU" dirty="0" smtClean="0"/>
              <a:t>В центре «Творческая мастерская» находится материал и оборудование для художественно-творческой деятельности: рисования, лепки и аппликации, схемы рисования, правила обращения с карандашами и фломастерами. По желанию ребенок может найти и воспользоваться необходимым материалом, для воплощения своих творческих идей, замыслов, фантазии. К данному центру имеется свободный доступ.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0105-E92F-496E-9FF9-22CC06CEE97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610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Веселый дракончик зовет всех мыть руки. Рукомойник,</a:t>
            </a:r>
            <a:r>
              <a:rPr lang="ru-RU" baseline="0" dirty="0" smtClean="0"/>
              <a:t> предназначенный для мытья рук </a:t>
            </a:r>
            <a:r>
              <a:rPr lang="ru-RU" dirty="0" smtClean="0"/>
              <a:t>на участке, изготовлен руками родителей в виде большого стульчика. </a:t>
            </a:r>
          </a:p>
          <a:p>
            <a:r>
              <a:rPr lang="ru-RU" dirty="0" smtClean="0"/>
              <a:t>Центр труда развернулся рядом с клумбой в виде садовой тачки. В центре располагаю</a:t>
            </a:r>
            <a:r>
              <a:rPr lang="ru-RU" baseline="0" dirty="0" smtClean="0"/>
              <a:t> </a:t>
            </a:r>
            <a:r>
              <a:rPr lang="ru-RU" dirty="0" smtClean="0"/>
              <a:t>трудовой инвентарь: метелочки, лейки, грабельки, лопатки.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0105-E92F-496E-9FF9-22CC06CEE97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702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данном возрасте происходит углубление интереса к театрализованным играм. Расширение театрально-игрового опыта детей осуществляется за счет освоения игры-драматизации. В возрасте 4-5 лет ребенок осваивает разные виды театра. Для организации детского театра нужны куклы различных систем, формирующие у детей определенные умения и навыки. Ростовые куклы, маски очень нравятся ребятам. Они помогают легко перевоплотится ребенку в любого сказочного персонажа. Самодельная ширма по сказке «Теремок», театр на баночках «Три поросенка»</a:t>
            </a:r>
            <a:r>
              <a:rPr lang="ru-RU" baseline="0" dirty="0" smtClean="0"/>
              <a:t> призывают</a:t>
            </a:r>
            <a:r>
              <a:rPr lang="ru-RU" dirty="0" smtClean="0"/>
              <a:t> детей играть, разыгрывать сказки.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0105-E92F-496E-9FF9-22CC06CEE97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326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центре театрализованной игры располагается мини-музей сказок, в котором живут герои, макеты. Пальчиковый, </a:t>
            </a:r>
            <a:r>
              <a:rPr lang="ru-RU" dirty="0" err="1" smtClean="0"/>
              <a:t>варежковый</a:t>
            </a:r>
            <a:r>
              <a:rPr lang="ru-RU" dirty="0" smtClean="0"/>
              <a:t>, театр на баночках и ложках, плоскостной и деревянный, настольный и теневой театры</a:t>
            </a:r>
            <a:r>
              <a:rPr lang="ru-RU" baseline="0" dirty="0" smtClean="0"/>
              <a:t> – это лишь малая часть. П</a:t>
            </a:r>
            <a:r>
              <a:rPr lang="ru-RU" dirty="0" smtClean="0"/>
              <a:t>латочки разноцветные, наборы предметных и сюжетных картин, музыкальные инструменты для создания музыкального фона к театральным постановкам</a:t>
            </a:r>
            <a:r>
              <a:rPr lang="ru-RU" baseline="0" dirty="0" smtClean="0"/>
              <a:t> – все здесь. </a:t>
            </a:r>
            <a:r>
              <a:rPr lang="ru-RU" dirty="0" smtClean="0"/>
              <a:t>Веранду украшают флажки с любимыми мультипликационными героями детей </a:t>
            </a:r>
            <a:r>
              <a:rPr lang="ru-RU" dirty="0" err="1" smtClean="0"/>
              <a:t>смешариками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50105-E92F-496E-9FF9-22CC06CEE97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376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4BFF2-1D1E-4700-9AEB-36617624269E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E9C32-9951-490E-98A8-78E810A2163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3" y="3132290"/>
            <a:ext cx="7773297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4BFF2-1D1E-4700-9AEB-36617624269E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E9C32-9951-490E-98A8-78E810A216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8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3" y="731520"/>
            <a:ext cx="5231728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4BFF2-1D1E-4700-9AEB-36617624269E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E9C32-9951-490E-98A8-78E810A216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4BFF2-1D1E-4700-9AEB-36617624269E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E9C32-9951-490E-98A8-78E810A2163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4BFF2-1D1E-4700-9AEB-36617624269E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E9C32-9951-490E-98A8-78E810A216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4BFF2-1D1E-4700-9AEB-36617624269E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E9C32-9951-490E-98A8-78E810A2163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4BFF2-1D1E-4700-9AEB-36617624269E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E9C32-9951-490E-98A8-78E810A2163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4BFF2-1D1E-4700-9AEB-36617624269E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E9C32-9951-490E-98A8-78E810A216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4BFF2-1D1E-4700-9AEB-36617624269E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E9C32-9951-490E-98A8-78E810A216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0" y="2209801"/>
            <a:ext cx="3939092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09" y="731520"/>
            <a:ext cx="4351842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4BFF2-1D1E-4700-9AEB-36617624269E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E9C32-9951-490E-98A8-78E810A216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0"/>
            <a:ext cx="44577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6"/>
            <a:ext cx="4001957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4BFF2-1D1E-4700-9AEB-36617624269E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E9C32-9951-490E-98A8-78E810A2163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0" y="4372168"/>
            <a:ext cx="705522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1"/>
            <a:ext cx="2724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6C4BFF2-1D1E-4700-9AEB-36617624269E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0" y="6172201"/>
            <a:ext cx="3632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1"/>
            <a:ext cx="198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03E9C32-9951-490E-98A8-78E810A2163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Компьютер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58"/>
            <a:ext cx="9906000" cy="700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59777" y="955965"/>
            <a:ext cx="57634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341»</a:t>
            </a:r>
          </a:p>
          <a:p>
            <a:pPr algn="ctr"/>
            <a:endParaRPr lang="ru-RU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Степанова Марина Анатольевна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2507" y="3989717"/>
            <a:ext cx="6990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Лучшая идея площадки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для средней </a:t>
            </a:r>
            <a:r>
              <a:rPr lang="ru-RU" sz="2800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группы</a:t>
            </a:r>
            <a:endParaRPr lang="ru-RU" sz="2800" dirty="0" smtClean="0">
              <a:solidFill>
                <a:srgbClr val="C0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64" y="1075439"/>
            <a:ext cx="2263486" cy="33913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538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159451" y="3991203"/>
            <a:ext cx="35684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0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240" y="2920942"/>
            <a:ext cx="4686099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2" y="751203"/>
            <a:ext cx="486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710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834" y="2756522"/>
            <a:ext cx="4433776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98" y="839052"/>
            <a:ext cx="4357445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143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Компьютер\Pictures\2019\ЛОР 2019\Средний возраст\IMG_26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48" y="1095703"/>
            <a:ext cx="648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27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Компьютер\Pictures\2019\ЛОР 2019\Средний возраст\IMG_26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611" y="3092116"/>
            <a:ext cx="486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Компьютер\Pictures\2019\ЛОР 2019\Средний возраст\IMG_26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92" y="530393"/>
            <a:ext cx="486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9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476500" y="3105835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9219" name="Picture 3" descr="C:\Users\Компьютер\Pictures\2019\ЛОР 2019\Средний возраст\IMG_26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48" y="2822055"/>
            <a:ext cx="486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Компьютер\Pictures\2019\ЛОР 2019\Средний возраст\IMG_26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464" y="802725"/>
            <a:ext cx="486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99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Компьютер\Pictures\2019\ЛОР 2019\Средний возраст\IMG_26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89" y="2977915"/>
            <a:ext cx="486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8" y="331165"/>
            <a:ext cx="4097656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99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Компьютер\Pictures\2019\ЛОР 2019\Средний возраст\IMG_26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158" y="2956034"/>
            <a:ext cx="486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Компьютер\Pictures\2019\ЛОР 2019\Средний возраст\IMG_26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56" y="496613"/>
            <a:ext cx="486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80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02" y="243839"/>
            <a:ext cx="5115098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166019" y="3843839"/>
            <a:ext cx="6696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Компьютер\Pictures\2019\ЛОР 2019\Средний возраст\IMG_26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453" y="2974909"/>
            <a:ext cx="486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13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14425" y="3381845"/>
            <a:ext cx="5087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1577" y="2834521"/>
            <a:ext cx="2992438" cy="3238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4" name="Picture 2" descr="C:\Users\Компьютер\Pictures\2019\ЛОР 2019\Средний возраст\IMG_27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74" y="1478466"/>
            <a:ext cx="486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31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Компьютер\Pictures\2019\ЛОР 2019\Средний возраст\IMG_27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068" y="3122887"/>
            <a:ext cx="432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Компьютер\Pictures\2019\ЛОР 2019\Средний возраст\IMG_27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18" y="738187"/>
            <a:ext cx="432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64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омпьютер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926" y="-429490"/>
            <a:ext cx="10611181" cy="750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6582" y="524986"/>
            <a:ext cx="73870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none" strike="noStrik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Лето</a:t>
            </a:r>
            <a:r>
              <a:rPr lang="ru-RU" sz="2800" b="1" i="1" u="none" strike="noStrik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1" i="1" u="none" strike="noStrik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– это прекрасная пора  для детей. Именно летом у детей есть прекрасная возможность получить заряд здоровья на весь год.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М</a:t>
            </a:r>
            <a:r>
              <a:rPr lang="ru-RU" b="1" i="1" u="none" strike="noStrik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ногие дети проводят лето в детском саду.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199" y="2046928"/>
            <a:ext cx="827689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000" b="1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летом в детском саду</a:t>
            </a:r>
            <a:r>
              <a:rPr lang="ru-RU" sz="2000" b="1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коллективные </a:t>
            </a:r>
            <a:r>
              <a:rPr lang="ru-RU" sz="2000" b="1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свежем воздухе</a:t>
            </a:r>
            <a:r>
              <a:rPr lang="ru-RU" sz="2000" b="1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активные </a:t>
            </a:r>
            <a:r>
              <a:rPr lang="ru-RU" sz="2000" b="1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регулярные физические нагрузки</a:t>
            </a:r>
            <a:r>
              <a:rPr lang="ru-RU" sz="2000" b="1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спортивные соревнования; ознакомление </a:t>
            </a:r>
            <a:r>
              <a:rPr lang="ru-RU" sz="2000" b="1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окружающей их природой</a:t>
            </a:r>
            <a:r>
              <a:rPr lang="ru-RU" sz="2000" b="1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чтение </a:t>
            </a:r>
            <a:r>
              <a:rPr lang="ru-RU" sz="2000" b="1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детской литературы.</a:t>
            </a:r>
          </a:p>
          <a:p>
            <a:pPr algn="ctr"/>
            <a:r>
              <a:rPr lang="ru-RU" sz="2000" b="1" i="1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i="1" u="none" strike="noStrike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b="1" i="1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Огромную роль в том, насколько интересно дети будут проводить </a:t>
            </a:r>
            <a:r>
              <a:rPr lang="ru-RU" sz="2000" b="1" i="1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лето в </a:t>
            </a:r>
            <a:r>
              <a:rPr lang="ru-RU" sz="2000" b="1" i="1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детском саду, играет желание и умение воспитателя сделать каждый </a:t>
            </a:r>
            <a:r>
              <a:rPr lang="ru-RU" sz="2000" b="1" i="1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2000" b="1" i="1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ребенка ярким.</a:t>
            </a:r>
            <a:endParaRPr lang="ru-RU" sz="2000" b="1" i="1" u="none" strike="noStrike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46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Компьютер\Pictures\2019\ЛОР 2019\Средний возраст\IMG_27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92" y="790351"/>
            <a:ext cx="432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Компьютер\Pictures\2019\ЛОР 2019\Средний возраст\IMG_27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70" y="3210605"/>
            <a:ext cx="432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74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328305" y="5010234"/>
            <a:ext cx="61011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C:\Users\Компьютер\Pictures\2019\ЛОР 2019\Средний возраст\IMG_27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55" y="2518635"/>
            <a:ext cx="486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Компьютер\Pictures\2019\ЛОР 2019\Средний возраст\IMG_27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69" y="898635"/>
            <a:ext cx="486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52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581" y="2276054"/>
            <a:ext cx="6727825" cy="2435646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/>
            <a:r>
              <a:rPr lang="ru-RU" sz="6000" b="1" dirty="0" smtClean="0">
                <a:ln w="381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Спасибо </a:t>
            </a:r>
          </a:p>
          <a:p>
            <a:pPr algn="ctr"/>
            <a:r>
              <a:rPr lang="ru-RU" sz="6000" b="1" dirty="0" smtClean="0">
                <a:ln w="381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за </a:t>
            </a:r>
          </a:p>
          <a:p>
            <a:pPr algn="ctr"/>
            <a:r>
              <a:rPr lang="ru-RU" sz="6000" b="1" dirty="0" smtClean="0">
                <a:ln w="381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внимание!</a:t>
            </a:r>
            <a:endParaRPr lang="ru-RU" sz="6000" b="1" dirty="0">
              <a:ln w="381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33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Компьютер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0"/>
            <a:ext cx="10072255" cy="712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28305" y="545256"/>
            <a:ext cx="70805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u="none" strike="noStrik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На самом деле вариантов летних игр с детьми очень много, просто надо подключить свою фантазию, и каждый день лета будет праздником. 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7923" y="1582341"/>
            <a:ext cx="834130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i="0" u="none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    Из всего вышеизложенного можно сделать вывод о том, что здоровье наших маленьких человечков полностью зависит от нас, от взрослых людей. Мы должны и обязаны создать все условия для здорового образа жизни наших детей.</a:t>
            </a:r>
          </a:p>
          <a:p>
            <a:pPr algn="ctr"/>
            <a:endParaRPr lang="ru-RU" sz="15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нашего детского сада этим летом соответствовали задачам ФГОС:</a:t>
            </a:r>
            <a:endParaRPr lang="ru-RU" sz="1500" b="1" i="0" u="none" strike="noStrike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5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Развивать </a:t>
            </a:r>
            <a:r>
              <a:rPr lang="ru-RU" sz="15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интонационную выразительность </a:t>
            </a:r>
            <a:r>
              <a:rPr lang="ru-RU" sz="15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 </a:t>
            </a:r>
            <a:r>
              <a:rPr lang="ru-RU" sz="15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театрализованные </a:t>
            </a:r>
            <a:r>
              <a:rPr lang="ru-RU" sz="15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в </a:t>
            </a:r>
            <a:r>
              <a:rPr lang="ru-RU" sz="15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 лета.</a:t>
            </a:r>
          </a:p>
          <a:p>
            <a:r>
              <a:rPr lang="ru-RU" sz="15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5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Совершенствовать </a:t>
            </a:r>
            <a:r>
              <a:rPr lang="ru-RU" sz="15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точность </a:t>
            </a:r>
            <a:r>
              <a:rPr lang="ru-RU" sz="15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движений у </a:t>
            </a:r>
            <a:r>
              <a:rPr lang="ru-RU" sz="15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 </a:t>
            </a:r>
            <a:r>
              <a:rPr lang="ru-RU" sz="15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посредством </a:t>
            </a:r>
            <a:r>
              <a:rPr lang="ru-RU" sz="15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метания.</a:t>
            </a:r>
          </a:p>
          <a:p>
            <a:pPr algn="ctr"/>
            <a:endParaRPr lang="ru-RU" sz="1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500" b="1" i="0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500" b="1" i="1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эмоционально насыщенной жизни мной были созданы комфортные </a:t>
            </a:r>
          </a:p>
          <a:p>
            <a:pPr algn="ctr"/>
            <a:r>
              <a:rPr lang="ru-RU" sz="15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500" b="1" i="1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условия, благодаря которым дети получили незабываемые впечатления, </a:t>
            </a:r>
          </a:p>
          <a:p>
            <a:pPr algn="ctr"/>
            <a:r>
              <a:rPr lang="ru-RU" sz="1500" b="1" i="1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радость от общения со сверстниками и новых открытий</a:t>
            </a:r>
            <a:r>
              <a:rPr lang="ru-RU" sz="1500" b="1" i="1" u="none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987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ьютер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269" y="0"/>
            <a:ext cx="10155814" cy="718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4322" y="920133"/>
            <a:ext cx="77559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0" i="0" u="none" strike="noStrike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u="none" strike="noStrik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 руководством заведующего О.М. Тупиковой </a:t>
            </a:r>
            <a:r>
              <a:rPr lang="ru-RU" b="1" i="1" u="none" strike="noStrik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старший воспитатель Н.В</a:t>
            </a:r>
            <a:r>
              <a:rPr lang="ru-RU" b="1" i="1" u="none" strike="noStrik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i="1" u="none" strike="noStrike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Кокшарова</a:t>
            </a:r>
            <a:r>
              <a:rPr lang="ru-RU" b="1" i="1" u="none" strike="noStrik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none" strike="noStrik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i="1" u="none" strike="noStrik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</a:t>
            </a:r>
            <a:r>
              <a:rPr lang="ru-RU" b="1" i="1" u="none" strike="noStrik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none" strike="noStrik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разработали </a:t>
            </a:r>
            <a:r>
              <a:rPr lang="ru-RU" b="1" i="1" u="none" strike="noStrik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план летней оздоровительной работы, в котором, в соответствии с </a:t>
            </a:r>
            <a:r>
              <a:rPr lang="ru-RU" b="1" i="1" u="none" strike="noStrik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ДО, </a:t>
            </a:r>
            <a:r>
              <a:rPr lang="ru-RU" b="1" i="1" u="none" strike="noStrik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поставлены задачи </a:t>
            </a:r>
            <a:r>
              <a:rPr lang="ru-RU" b="1" i="1" u="none" strike="noStrik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познавательного</a:t>
            </a:r>
            <a:r>
              <a:rPr lang="ru-RU" b="1" i="1" u="none" strike="noStrik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художественно-эстетического, речевого, физического, социально-коммуникативного развития детей.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6446" y="2816350"/>
            <a:ext cx="9208077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представленных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слайдах</a:t>
            </a:r>
            <a:r>
              <a:rPr lang="ru-RU" sz="1600" b="1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можно </a:t>
            </a:r>
            <a:r>
              <a:rPr lang="ru-RU" sz="1600" b="1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увидеть - как </a:t>
            </a:r>
            <a:r>
              <a:rPr lang="ru-RU" sz="1600" b="1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 подойти к процессу оформления участков </a:t>
            </a:r>
            <a:r>
              <a:rPr lang="ru-RU" sz="1600" b="1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ДОУ оборудованием, изготовленного своими руками.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Чтобы сделать пространство на участке интересным, привлекательным для </a:t>
            </a:r>
          </a:p>
          <a:p>
            <a:pPr algn="ctr"/>
            <a:r>
              <a:rPr lang="ru-RU" sz="1600" b="1" i="1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воспитанников, используем фигуры мультипликационных и сказочных героев.</a:t>
            </a:r>
          </a:p>
          <a:p>
            <a:pPr algn="ctr"/>
            <a:r>
              <a:rPr lang="ru-RU" sz="1600" b="1" i="1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Так, например, 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моем участке поселились веселые </a:t>
            </a:r>
            <a:r>
              <a:rPr lang="ru-RU" sz="1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смешарики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endParaRPr lang="ru-RU" sz="1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Приглашаю Вас прогуляться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территории участка средней группы.</a:t>
            </a:r>
            <a:endParaRPr lang="ru-RU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16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31" y="529691"/>
            <a:ext cx="54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742" y="2825041"/>
            <a:ext cx="54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660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61" y="626530"/>
            <a:ext cx="3854742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84" y="460276"/>
            <a:ext cx="4184768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687" y="3678414"/>
            <a:ext cx="4255836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973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0077" y="2058232"/>
            <a:ext cx="3240000" cy="4288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891" y="1078266"/>
            <a:ext cx="4348394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8825346" y="40178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002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96" y="2697031"/>
            <a:ext cx="4585941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51" y="601287"/>
            <a:ext cx="4450616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920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428" y="681643"/>
            <a:ext cx="4339439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237" y="2986765"/>
            <a:ext cx="4392199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617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1094</TotalTime>
  <Words>1077</Words>
  <Application>Microsoft Office PowerPoint</Application>
  <PresentationFormat>Лист A4 (210x297 мм)</PresentationFormat>
  <Paragraphs>82</Paragraphs>
  <Slides>22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Компьютер</cp:lastModifiedBy>
  <cp:revision>109</cp:revision>
  <dcterms:created xsi:type="dcterms:W3CDTF">2019-09-29T12:29:55Z</dcterms:created>
  <dcterms:modified xsi:type="dcterms:W3CDTF">2019-09-30T12:29:09Z</dcterms:modified>
</cp:coreProperties>
</file>