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89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3" r:id="rId27"/>
    <p:sldId id="284" r:id="rId28"/>
    <p:sldId id="286" r:id="rId29"/>
    <p:sldId id="287" r:id="rId30"/>
    <p:sldId id="291" r:id="rId31"/>
    <p:sldId id="293" r:id="rId32"/>
    <p:sldId id="294" r:id="rId33"/>
    <p:sldId id="295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33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BE68-8A81-463A-A448-3BFA1A78A5F7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D2FD7-8743-4547-8E62-822B8CAE8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50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2FD7-8743-4547-8E62-822B8CAE8A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79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i.uomotygino.ru/u/55/a0ac64b6ad11ed9b48b41067298ffe/-/0001202302060059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Оперативное совещание руководителей дошкольных образовательных организаций Автозаводского района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2071678"/>
            <a:ext cx="8429684" cy="2598610"/>
          </a:xfrm>
        </p:spPr>
        <p:txBody>
          <a:bodyPr>
            <a:normAutofit lnSpcReduction="10000"/>
          </a:bodyPr>
          <a:lstStyle/>
          <a:p>
            <a:pPr marL="273050" indent="-3175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Изменения в действующем законодательстве в сфере дошкольного образования. </a:t>
            </a:r>
          </a:p>
          <a:p>
            <a:pPr marL="273050" indent="-3175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Деятельность руководителя ДОУ по  внедрению Федеральной образовательной программы дошкольного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96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029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Музейная педагогика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Музейная </a:t>
            </a:r>
            <a:r>
              <a:rPr lang="ru-RU" sz="1800" b="1" dirty="0"/>
              <a:t>педагогика является инновационной технологией </a:t>
            </a:r>
            <a:r>
              <a:rPr lang="ru-RU" sz="1800" b="1" dirty="0" smtClean="0"/>
              <a:t>в сфере </a:t>
            </a:r>
            <a:r>
              <a:rPr lang="ru-RU" sz="1800" b="1" dirty="0"/>
              <a:t>личностного </a:t>
            </a:r>
            <a:r>
              <a:rPr lang="ru-RU" sz="1800" b="1" dirty="0" smtClean="0"/>
              <a:t>воспитания  </a:t>
            </a:r>
            <a:r>
              <a:rPr lang="ru-RU" sz="1800" b="1" dirty="0"/>
              <a:t>детей, создающая </a:t>
            </a:r>
            <a:r>
              <a:rPr lang="ru-RU" sz="1800" b="1" dirty="0" smtClean="0"/>
              <a:t>условия погружения </a:t>
            </a:r>
            <a:r>
              <a:rPr lang="ru-RU" sz="1800" b="1" dirty="0"/>
              <a:t>личности в специально </a:t>
            </a:r>
            <a:r>
              <a:rPr lang="ru-RU" sz="1800" b="1" dirty="0" smtClean="0"/>
              <a:t>организованную предметно- пространственную среду. 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Под </a:t>
            </a:r>
            <a:r>
              <a:rPr lang="ru-RU" sz="1800" b="1" dirty="0"/>
              <a:t>мини-музеем в детском саду понимается не </a:t>
            </a:r>
            <a:r>
              <a:rPr lang="ru-RU" sz="1800" b="1" dirty="0" smtClean="0"/>
              <a:t>просто организация </a:t>
            </a:r>
            <a:r>
              <a:rPr lang="ru-RU" sz="1800" b="1" dirty="0"/>
              <a:t>экспозиций или выставок, </a:t>
            </a:r>
            <a:r>
              <a:rPr lang="ru-RU" sz="1800" b="1" dirty="0" smtClean="0"/>
              <a:t>а </a:t>
            </a:r>
            <a:r>
              <a:rPr lang="ru-RU" sz="1800" b="1" dirty="0"/>
              <a:t>многообразные формы деятельности, включающие в </a:t>
            </a:r>
            <a:r>
              <a:rPr lang="ru-RU" sz="1800" b="1" dirty="0" smtClean="0"/>
              <a:t>себя: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поиск </a:t>
            </a:r>
            <a:r>
              <a:rPr lang="ru-RU" sz="1800" b="1" dirty="0"/>
              <a:t>и сбор </a:t>
            </a:r>
            <a:r>
              <a:rPr lang="ru-RU" sz="1800" b="1" dirty="0" smtClean="0"/>
              <a:t>материалов,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встречи </a:t>
            </a:r>
            <a:r>
              <a:rPr lang="ru-RU" sz="1800" b="1" dirty="0"/>
              <a:t>с интересными людьми, их рассказы, </a:t>
            </a:r>
            <a:endParaRPr lang="ru-RU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п</a:t>
            </a:r>
            <a:r>
              <a:rPr lang="ru-RU" sz="1800" b="1" dirty="0" smtClean="0"/>
              <a:t>роведение досугов </a:t>
            </a:r>
            <a:r>
              <a:rPr lang="ru-RU" sz="1800" b="1" dirty="0"/>
              <a:t>и праздников, </a:t>
            </a:r>
            <a:endParaRPr lang="ru-RU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исследовательская </a:t>
            </a:r>
            <a:r>
              <a:rPr lang="ru-RU" sz="1800" b="1" dirty="0"/>
              <a:t>и </a:t>
            </a:r>
            <a:r>
              <a:rPr lang="ru-RU" sz="1800" b="1" dirty="0" smtClean="0"/>
              <a:t>проектная деятельность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21343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Театральная педагогика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5009" y="1484784"/>
            <a:ext cx="5551127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Театральная </a:t>
            </a:r>
            <a:r>
              <a:rPr lang="ru-RU" sz="1800" b="1" dirty="0"/>
              <a:t>педагогика – частная</a:t>
            </a:r>
            <a:br>
              <a:rPr lang="ru-RU" sz="1800" b="1" dirty="0"/>
            </a:br>
            <a:r>
              <a:rPr lang="ru-RU" sz="1800" b="1" dirty="0"/>
              <a:t>отрасль теории воспитания общей</a:t>
            </a:r>
            <a:br>
              <a:rPr lang="ru-RU" sz="1800" b="1" dirty="0"/>
            </a:br>
            <a:r>
              <a:rPr lang="ru-RU" sz="1800" b="1" dirty="0"/>
              <a:t>педагогики, включающая систему</a:t>
            </a:r>
            <a:br>
              <a:rPr lang="ru-RU" sz="1800" b="1" dirty="0"/>
            </a:br>
            <a:r>
              <a:rPr lang="ru-RU" sz="1800" b="1" dirty="0"/>
              <a:t>методов, приемов, обеспечивающих</a:t>
            </a:r>
            <a:br>
              <a:rPr lang="ru-RU" sz="1800" b="1" dirty="0"/>
            </a:br>
            <a:r>
              <a:rPr lang="ru-RU" sz="1800" b="1" dirty="0"/>
              <a:t>самовыражение личности ребенка в</a:t>
            </a:r>
            <a:br>
              <a:rPr lang="ru-RU" sz="1800" b="1" dirty="0"/>
            </a:br>
            <a:r>
              <a:rPr lang="ru-RU" sz="1800" b="1" dirty="0"/>
              <a:t>творческо-продуктивной</a:t>
            </a:r>
            <a:br>
              <a:rPr lang="ru-RU" sz="1800" b="1" dirty="0"/>
            </a:br>
            <a:r>
              <a:rPr lang="ru-RU" sz="1800" b="1" dirty="0"/>
              <a:t>театрализованной деятельности</a:t>
            </a:r>
            <a:r>
              <a:rPr lang="ru-RU" sz="1800" b="1" dirty="0" smtClean="0"/>
              <a:t>.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Она </a:t>
            </a:r>
            <a:r>
              <a:rPr lang="ru-RU" sz="1800" b="1" dirty="0" smtClean="0"/>
              <a:t>предполагает: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конструирование</a:t>
            </a:r>
            <a:r>
              <a:rPr lang="ru-RU" sz="1800" b="1" dirty="0"/>
              <a:t>, </a:t>
            </a:r>
            <a:r>
              <a:rPr lang="ru-RU" sz="1800" b="1" dirty="0" smtClean="0"/>
              <a:t>то есть </a:t>
            </a:r>
            <a:r>
              <a:rPr lang="ru-RU" sz="1800" b="1" dirty="0"/>
              <a:t>отбор нужного содержания, </a:t>
            </a:r>
            <a:r>
              <a:rPr lang="ru-RU" sz="1800" b="1" dirty="0" smtClean="0"/>
              <a:t>форм и методов </a:t>
            </a:r>
            <a:r>
              <a:rPr lang="ru-RU" sz="1800" b="1" dirty="0"/>
              <a:t>обучения и </a:t>
            </a:r>
            <a:r>
              <a:rPr lang="ru-RU" sz="1800" b="1" dirty="0" smtClean="0"/>
              <a:t>воспитания,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их </a:t>
            </a:r>
            <a:r>
              <a:rPr lang="ru-RU" sz="1800" b="1" dirty="0"/>
              <a:t>последовательную поэтапную</a:t>
            </a:r>
            <a:br>
              <a:rPr lang="ru-RU" sz="1800" b="1" dirty="0"/>
            </a:br>
            <a:r>
              <a:rPr lang="ru-RU" sz="1800" b="1" dirty="0"/>
              <a:t>реализацию средствами театрального</a:t>
            </a:r>
            <a:br>
              <a:rPr lang="ru-RU" sz="1800" b="1" dirty="0"/>
            </a:br>
            <a:r>
              <a:rPr lang="ru-RU" sz="1800" b="1" dirty="0"/>
              <a:t>искусства с целью достижения</a:t>
            </a:r>
            <a:br>
              <a:rPr lang="ru-RU" sz="1800" b="1" dirty="0"/>
            </a:br>
            <a:r>
              <a:rPr lang="ru-RU" sz="1800" b="1" dirty="0"/>
              <a:t>эффективных результатов в </a:t>
            </a:r>
            <a:r>
              <a:rPr lang="ru-RU" sz="1800" b="1" dirty="0" smtClean="0"/>
              <a:t>кратчайшие</a:t>
            </a:r>
          </a:p>
          <a:p>
            <a:pPr marL="0" indent="0">
              <a:buNone/>
            </a:pPr>
            <a:r>
              <a:rPr lang="ru-RU" sz="1800" b="1" dirty="0" smtClean="0"/>
              <a:t>     сроки.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3" t="33730" r="57833" b="13691"/>
          <a:stretch/>
        </p:blipFill>
        <p:spPr bwMode="auto">
          <a:xfrm>
            <a:off x="5796136" y="1700808"/>
            <a:ext cx="3024336" cy="41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33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1841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Формирование современной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интерактивной игровой среды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99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/>
              <a:t>Интерактивность  (</a:t>
            </a:r>
            <a:r>
              <a:rPr lang="ru-RU" sz="1700" b="1" dirty="0"/>
              <a:t>от англ. </a:t>
            </a:r>
            <a:r>
              <a:rPr lang="ru-RU" sz="1700" b="1" dirty="0" err="1"/>
              <a:t>interaction</a:t>
            </a:r>
            <a:r>
              <a:rPr lang="ru-RU" sz="1700" b="1" dirty="0"/>
              <a:t> –«взаимодействие») –</a:t>
            </a:r>
            <a:br>
              <a:rPr lang="ru-RU" sz="1700" b="1" dirty="0"/>
            </a:br>
            <a:r>
              <a:rPr lang="ru-RU" sz="1700" b="1" dirty="0"/>
              <a:t>понятие, которое раскрывает характер и степень взаимодействия</a:t>
            </a:r>
            <a:br>
              <a:rPr lang="ru-RU" sz="1700" b="1" dirty="0"/>
            </a:br>
            <a:r>
              <a:rPr lang="ru-RU" sz="1700" b="1" dirty="0"/>
              <a:t>между объектами или субъектами: ребенок ↔ ребенок ↔</a:t>
            </a:r>
            <a:br>
              <a:rPr lang="ru-RU" sz="1700" b="1" dirty="0"/>
            </a:br>
            <a:r>
              <a:rPr lang="ru-RU" sz="1700" b="1" dirty="0"/>
              <a:t>взрослый, участники образовательного процесса ↔</a:t>
            </a:r>
            <a:br>
              <a:rPr lang="ru-RU" sz="1700" b="1" dirty="0"/>
            </a:br>
            <a:r>
              <a:rPr lang="ru-RU" sz="1700" b="1" dirty="0"/>
              <a:t>образовательная среда, формирует между ними обратную </a:t>
            </a:r>
            <a:r>
              <a:rPr lang="ru-RU" sz="1700" b="1" dirty="0" smtClean="0"/>
              <a:t>связь.</a:t>
            </a:r>
          </a:p>
          <a:p>
            <a:pPr marL="0" indent="0">
              <a:buNone/>
            </a:pP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>Интерактивная среда обеспечивает реализацию деятельности</a:t>
            </a:r>
            <a:br>
              <a:rPr lang="ru-RU" sz="1700" b="1" dirty="0"/>
            </a:br>
            <a:r>
              <a:rPr lang="ru-RU" sz="1700" b="1" dirty="0"/>
              <a:t>ребенка на уровне, актуальном в данный момент, и содержит</a:t>
            </a:r>
            <a:br>
              <a:rPr lang="ru-RU" sz="1700" b="1" dirty="0"/>
            </a:br>
            <a:r>
              <a:rPr lang="ru-RU" sz="1700" b="1" dirty="0"/>
              <a:t>потенциальную возможность дальнейшего развития деятельности,</a:t>
            </a:r>
            <a:br>
              <a:rPr lang="ru-RU" sz="1700" b="1" dirty="0"/>
            </a:br>
            <a:r>
              <a:rPr lang="ru-RU" sz="1700" b="1" dirty="0"/>
              <a:t>обеспечивая через механизм «зоны ближайшего развития</a:t>
            </a:r>
            <a:r>
              <a:rPr lang="ru-RU" sz="1700" b="1" dirty="0" smtClean="0"/>
              <a:t>».</a:t>
            </a:r>
          </a:p>
          <a:p>
            <a:pPr marL="0" indent="0">
              <a:buNone/>
            </a:pP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>Игрушки должны иметь признаки интерактивности (ребенок ↔</a:t>
            </a:r>
            <a:br>
              <a:rPr lang="ru-RU" sz="1700" b="1" dirty="0"/>
            </a:br>
            <a:r>
              <a:rPr lang="ru-RU" sz="1700" b="1" dirty="0"/>
              <a:t>образовательная среда): они могут предполагать как </a:t>
            </a:r>
            <a:r>
              <a:rPr lang="ru-RU" sz="1700" b="1" dirty="0" smtClean="0"/>
              <a:t>совместно последовательные</a:t>
            </a:r>
            <a:r>
              <a:rPr lang="ru-RU" sz="1700" b="1" dirty="0"/>
              <a:t>, так и совместно-распределенные действия</a:t>
            </a:r>
            <a:br>
              <a:rPr lang="ru-RU" sz="1700" b="1" dirty="0"/>
            </a:br>
            <a:r>
              <a:rPr lang="ru-RU" sz="1700" b="1" dirty="0"/>
              <a:t>ребенка и его партнера, организацию деятельности ребенка по</a:t>
            </a:r>
            <a:br>
              <a:rPr lang="ru-RU" sz="1700" b="1" dirty="0"/>
            </a:br>
            <a:r>
              <a:rPr lang="ru-RU" sz="1700" b="1" dirty="0"/>
              <a:t>подражанию, образцу, с одной стороны, с другой стороны – по</a:t>
            </a:r>
            <a:br>
              <a:rPr lang="ru-RU" sz="1700" b="1" dirty="0"/>
            </a:br>
            <a:r>
              <a:rPr lang="ru-RU" sz="1700" b="1" dirty="0"/>
              <a:t>памяти и по аналогии, с внесением творческих изменений и</a:t>
            </a:r>
            <a:br>
              <a:rPr lang="ru-RU" sz="1700" b="1" dirty="0"/>
            </a:br>
            <a:r>
              <a:rPr lang="ru-RU" sz="1700" b="1" dirty="0"/>
              <a:t>дополнений.</a:t>
            </a:r>
            <a:br>
              <a:rPr lang="ru-RU" sz="1700" b="1" dirty="0"/>
            </a:b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xmlns="" val="254937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Мягкая педагогика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2" t="29682" r="18780" b="7887"/>
          <a:stretch/>
        </p:blipFill>
        <p:spPr bwMode="auto">
          <a:xfrm>
            <a:off x="304800" y="1556792"/>
            <a:ext cx="7793512" cy="45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151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3 Воспитание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53650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Федеральный </a:t>
            </a:r>
            <a:r>
              <a:rPr lang="ru-RU" sz="1200" b="1" dirty="0"/>
              <a:t>закон от 31 июля 2020 г. N 304-ФЗ "</a:t>
            </a:r>
            <a:r>
              <a:rPr lang="ru-RU" sz="1200" b="1" dirty="0" smtClean="0"/>
              <a:t>О</a:t>
            </a:r>
            <a:r>
              <a:rPr lang="ru-RU" sz="1200" dirty="0"/>
              <a:t> </a:t>
            </a:r>
            <a:r>
              <a:rPr lang="ru-RU" sz="1200" b="1" dirty="0" smtClean="0"/>
              <a:t>внесении </a:t>
            </a:r>
            <a:r>
              <a:rPr lang="ru-RU" sz="1200" b="1" dirty="0"/>
              <a:t>изменений в Федеральный закон "</a:t>
            </a:r>
            <a:r>
              <a:rPr lang="ru-RU" sz="1200" b="1" dirty="0" smtClean="0"/>
              <a:t>Об</a:t>
            </a:r>
            <a:r>
              <a:rPr lang="ru-RU" sz="1200" dirty="0"/>
              <a:t> </a:t>
            </a:r>
            <a:r>
              <a:rPr lang="ru-RU" sz="1200" b="1" dirty="0" smtClean="0"/>
              <a:t>образовании </a:t>
            </a:r>
            <a:r>
              <a:rPr lang="ru-RU" sz="1200" b="1" dirty="0"/>
              <a:t>в Российской Федерации" </a:t>
            </a:r>
            <a:r>
              <a:rPr lang="ru-RU" sz="1200" b="1" dirty="0" smtClean="0"/>
              <a:t>по</a:t>
            </a:r>
            <a:r>
              <a:rPr lang="ru-RU" sz="1200" dirty="0"/>
              <a:t> </a:t>
            </a:r>
            <a:r>
              <a:rPr lang="ru-RU" sz="1200" b="1" dirty="0" smtClean="0"/>
              <a:t>вопросам </a:t>
            </a:r>
            <a:r>
              <a:rPr lang="ru-RU" sz="1200" b="1" dirty="0"/>
              <a:t>воспитания обучающихся"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b="1" dirty="0" smtClean="0"/>
          </a:p>
          <a:p>
            <a:pPr marL="0" indent="0">
              <a:buNone/>
            </a:pPr>
            <a:r>
              <a:rPr lang="ru-RU" sz="1200" b="1" dirty="0" smtClean="0"/>
              <a:t>«…Воспитание </a:t>
            </a:r>
            <a:r>
              <a:rPr lang="ru-RU" sz="1200" b="1" dirty="0"/>
              <a:t>- деятельность, направленная на </a:t>
            </a:r>
            <a:r>
              <a:rPr lang="ru-RU" sz="1200" b="1" dirty="0" smtClean="0"/>
              <a:t>развитие</a:t>
            </a:r>
            <a:r>
              <a:rPr lang="ru-RU" sz="1200" dirty="0"/>
              <a:t> </a:t>
            </a:r>
            <a:r>
              <a:rPr lang="ru-RU" sz="1200" b="1" dirty="0" smtClean="0"/>
              <a:t>личности</a:t>
            </a:r>
            <a:r>
              <a:rPr lang="ru-RU" sz="1200" b="1" dirty="0"/>
              <a:t>, создание условий для самоопределения </a:t>
            </a:r>
            <a:r>
              <a:rPr lang="ru-RU" sz="1200" b="1" dirty="0" smtClean="0"/>
              <a:t>и</a:t>
            </a:r>
            <a:r>
              <a:rPr lang="ru-RU" sz="1200" dirty="0"/>
              <a:t> </a:t>
            </a:r>
            <a:r>
              <a:rPr lang="ru-RU" sz="1200" b="1" dirty="0" smtClean="0"/>
              <a:t>социализации </a:t>
            </a:r>
            <a:r>
              <a:rPr lang="ru-RU" sz="1200" b="1" dirty="0"/>
              <a:t>обучающихся на основе </a:t>
            </a:r>
            <a:r>
              <a:rPr lang="ru-RU" sz="1200" b="1" dirty="0" smtClean="0"/>
              <a:t>социокультурных,</a:t>
            </a:r>
            <a:r>
              <a:rPr lang="ru-RU" sz="1200" dirty="0"/>
              <a:t> </a:t>
            </a:r>
            <a:r>
              <a:rPr lang="ru-RU" sz="1200" b="1" dirty="0" smtClean="0"/>
              <a:t>духовно-нравственных </a:t>
            </a:r>
            <a:r>
              <a:rPr lang="ru-RU" sz="1200" b="1" dirty="0"/>
              <a:t>ценностей и принятых </a:t>
            </a:r>
            <a:r>
              <a:rPr lang="ru-RU" sz="1200" b="1" dirty="0" smtClean="0"/>
              <a:t>в</a:t>
            </a:r>
            <a:r>
              <a:rPr lang="ru-RU" sz="1200" dirty="0"/>
              <a:t> </a:t>
            </a:r>
            <a:r>
              <a:rPr lang="ru-RU" sz="1200" b="1" dirty="0" smtClean="0"/>
              <a:t>российском </a:t>
            </a:r>
            <a:r>
              <a:rPr lang="ru-RU" sz="1200" b="1" dirty="0"/>
              <a:t>обществе правил и норм поведения </a:t>
            </a:r>
            <a:r>
              <a:rPr lang="ru-RU" sz="1200" b="1" dirty="0" smtClean="0"/>
              <a:t>в</a:t>
            </a:r>
            <a:r>
              <a:rPr lang="ru-RU" sz="1200" dirty="0"/>
              <a:t> </a:t>
            </a:r>
            <a:r>
              <a:rPr lang="ru-RU" sz="1200" b="1" dirty="0" smtClean="0"/>
              <a:t>интересах </a:t>
            </a:r>
            <a:r>
              <a:rPr lang="ru-RU" sz="1200" b="1" dirty="0"/>
              <a:t>человека, семьи, общества и </a:t>
            </a:r>
            <a:r>
              <a:rPr lang="ru-RU" sz="1200" b="1" dirty="0" smtClean="0"/>
              <a:t>государства,</a:t>
            </a:r>
            <a:r>
              <a:rPr lang="ru-RU" sz="1200" dirty="0"/>
              <a:t> </a:t>
            </a:r>
            <a:r>
              <a:rPr lang="ru-RU" sz="1200" b="1" dirty="0" smtClean="0"/>
              <a:t>формирование </a:t>
            </a:r>
            <a:r>
              <a:rPr lang="ru-RU" sz="1200" b="1" dirty="0"/>
              <a:t>у обучающихся чувства </a:t>
            </a:r>
            <a:r>
              <a:rPr lang="ru-RU" sz="1200" b="1" dirty="0" smtClean="0"/>
              <a:t>патриотизма,</a:t>
            </a:r>
            <a:r>
              <a:rPr lang="ru-RU" sz="1200" dirty="0"/>
              <a:t> </a:t>
            </a:r>
            <a:r>
              <a:rPr lang="ru-RU" sz="1200" b="1" dirty="0" smtClean="0"/>
              <a:t>гражданственности</a:t>
            </a:r>
            <a:r>
              <a:rPr lang="ru-RU" sz="1200" b="1" dirty="0"/>
              <a:t>, уважения к памяти </a:t>
            </a:r>
            <a:r>
              <a:rPr lang="ru-RU" sz="1200" b="1" dirty="0" smtClean="0"/>
              <a:t>защитников</a:t>
            </a:r>
            <a:r>
              <a:rPr lang="ru-RU" sz="1200" dirty="0"/>
              <a:t> </a:t>
            </a:r>
            <a:r>
              <a:rPr lang="ru-RU" sz="1200" b="1" dirty="0" smtClean="0"/>
              <a:t>Отечества </a:t>
            </a:r>
            <a:r>
              <a:rPr lang="ru-RU" sz="1200" b="1" dirty="0"/>
              <a:t>и подвигам Героев Отечества, закону </a:t>
            </a:r>
            <a:r>
              <a:rPr lang="ru-RU" sz="1200" b="1" dirty="0" smtClean="0"/>
              <a:t>и</a:t>
            </a:r>
            <a:r>
              <a:rPr lang="ru-RU" sz="1200" dirty="0"/>
              <a:t> </a:t>
            </a:r>
            <a:r>
              <a:rPr lang="ru-RU" sz="1200" b="1" dirty="0" smtClean="0"/>
              <a:t>правопорядку</a:t>
            </a:r>
            <a:r>
              <a:rPr lang="ru-RU" sz="1200" b="1" dirty="0"/>
              <a:t>, человеку труда и старшему </a:t>
            </a:r>
            <a:r>
              <a:rPr lang="ru-RU" sz="1200" b="1" dirty="0" smtClean="0"/>
              <a:t>поколению,</a:t>
            </a:r>
            <a:r>
              <a:rPr lang="ru-RU" sz="1200" dirty="0"/>
              <a:t> </a:t>
            </a:r>
            <a:r>
              <a:rPr lang="ru-RU" sz="1200" b="1" dirty="0" smtClean="0"/>
              <a:t>взаимного </a:t>
            </a:r>
            <a:r>
              <a:rPr lang="ru-RU" sz="1200" b="1" dirty="0"/>
              <a:t>уважения, бережного отношения к культурному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наследию и </a:t>
            </a:r>
            <a:r>
              <a:rPr lang="ru-RU" sz="1200" b="1" dirty="0" smtClean="0"/>
              <a:t>традициям многонационального </a:t>
            </a:r>
            <a:r>
              <a:rPr lang="ru-RU" sz="1200" b="1" dirty="0"/>
              <a:t>народа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Российской Федерации, природе и окружающей </a:t>
            </a:r>
            <a:r>
              <a:rPr lang="ru-RU" sz="1200" b="1" dirty="0" smtClean="0"/>
              <a:t>среде."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412776"/>
            <a:ext cx="37859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Виды воспитания</a:t>
            </a:r>
            <a:br>
              <a:rPr lang="ru-RU" sz="1200" b="1" dirty="0"/>
            </a:br>
            <a:r>
              <a:rPr lang="ru-RU" sz="1200" b="1" dirty="0"/>
              <a:t>Стратегия развития </a:t>
            </a:r>
            <a:r>
              <a:rPr lang="ru-RU" sz="1200" b="1" dirty="0" smtClean="0"/>
              <a:t>воспитания в </a:t>
            </a:r>
            <a:r>
              <a:rPr lang="ru-RU" sz="1200" b="1" dirty="0"/>
              <a:t>Российской Федерации </a:t>
            </a:r>
            <a:r>
              <a:rPr lang="ru-RU" sz="1200" b="1" dirty="0" smtClean="0"/>
              <a:t>на период </a:t>
            </a:r>
            <a:r>
              <a:rPr lang="ru-RU" sz="1200" b="1" dirty="0"/>
              <a:t>до 2025 </a:t>
            </a:r>
            <a:r>
              <a:rPr lang="ru-RU" sz="1200" b="1" dirty="0" smtClean="0"/>
              <a:t>года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/>
              <a:t>Гражданское и патриотическое воспитание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/>
              <a:t> Духовно-нравственное развитие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/>
              <a:t>Приобщение </a:t>
            </a:r>
            <a:r>
              <a:rPr lang="ru-RU" sz="1200" b="1" dirty="0"/>
              <a:t>детей </a:t>
            </a:r>
            <a:r>
              <a:rPr lang="ru-RU" sz="1200" b="1" dirty="0" smtClean="0"/>
              <a:t>к культурному наследию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/>
              <a:t> </a:t>
            </a:r>
            <a:r>
              <a:rPr lang="ru-RU" sz="1200" b="1" dirty="0"/>
              <a:t>Физическое развитие </a:t>
            </a:r>
            <a:r>
              <a:rPr lang="ru-RU" sz="1200" b="1" dirty="0" smtClean="0"/>
              <a:t>и культура здоровья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/>
              <a:t> </a:t>
            </a:r>
            <a:r>
              <a:rPr lang="ru-RU" sz="1200" b="1" dirty="0"/>
              <a:t>Трудовое воспитание </a:t>
            </a:r>
            <a:r>
              <a:rPr lang="ru-RU" sz="1200" b="1" dirty="0" smtClean="0"/>
              <a:t>и профессиональное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>самоопределение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 smtClean="0"/>
              <a:t>Экологическое </a:t>
            </a:r>
            <a:r>
              <a:rPr lang="ru-RU" sz="1200" b="1" dirty="0"/>
              <a:t>воспитание</a:t>
            </a:r>
            <a:br>
              <a:rPr lang="ru-RU" sz="1200" b="1" dirty="0"/>
            </a:br>
            <a:endParaRPr lang="ru-RU" sz="1200" b="1" dirty="0" smtClean="0"/>
          </a:p>
          <a:p>
            <a:r>
              <a:rPr lang="ru-RU" sz="1200" b="1" dirty="0" smtClean="0"/>
              <a:t>Примерная </a:t>
            </a:r>
            <a:r>
              <a:rPr lang="ru-RU" sz="1200" b="1" dirty="0"/>
              <a:t>рабочая программа</a:t>
            </a:r>
            <a:br>
              <a:rPr lang="ru-RU" sz="1200" b="1" dirty="0"/>
            </a:br>
            <a:r>
              <a:rPr lang="ru-RU" sz="1200" b="1" dirty="0"/>
              <a:t>воспитания </a:t>
            </a:r>
            <a:r>
              <a:rPr lang="ru-RU" sz="1200" b="1" dirty="0" smtClean="0"/>
              <a:t>для образовательных </a:t>
            </a:r>
            <a:r>
              <a:rPr lang="ru-RU" sz="1200" b="1" dirty="0"/>
              <a:t>организаций,</a:t>
            </a:r>
            <a:br>
              <a:rPr lang="ru-RU" sz="1200" b="1" dirty="0"/>
            </a:br>
            <a:r>
              <a:rPr lang="ru-RU" sz="1200" b="1" dirty="0"/>
              <a:t>реализующих образовательные</a:t>
            </a:r>
            <a:br>
              <a:rPr lang="ru-RU" sz="1200" b="1" dirty="0"/>
            </a:br>
            <a:r>
              <a:rPr lang="ru-RU" sz="1200" b="1" dirty="0"/>
              <a:t>программы </a:t>
            </a:r>
            <a:r>
              <a:rPr lang="ru-RU" sz="1200" b="1" dirty="0" smtClean="0"/>
              <a:t>дошкольного образования</a:t>
            </a:r>
          </a:p>
          <a:p>
            <a:pPr marL="171450" indent="-1714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 Патриотическое</a:t>
            </a:r>
          </a:p>
          <a:p>
            <a:pPr marL="171450" indent="-1714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 Социальное</a:t>
            </a:r>
          </a:p>
          <a:p>
            <a:pPr marL="171450" indent="-171450">
              <a:buClr>
                <a:srgbClr val="FB8605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Познавательное</a:t>
            </a:r>
          </a:p>
          <a:p>
            <a:pPr marL="171450" indent="-1714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 </a:t>
            </a:r>
            <a:r>
              <a:rPr lang="ru-RU" sz="1200" b="1" dirty="0"/>
              <a:t>Физическое </a:t>
            </a:r>
            <a:r>
              <a:rPr lang="ru-RU" sz="1200" b="1" dirty="0" smtClean="0"/>
              <a:t>и оздоровительное</a:t>
            </a:r>
          </a:p>
          <a:p>
            <a:pPr marL="171450" indent="-1714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ru-RU" sz="1200" b="1" dirty="0"/>
              <a:t> </a:t>
            </a:r>
            <a:r>
              <a:rPr lang="ru-RU" sz="1200" b="1" dirty="0" smtClean="0"/>
              <a:t>Трудовое</a:t>
            </a:r>
            <a:r>
              <a:rPr lang="ru-RU" sz="1200" b="1" dirty="0"/>
              <a:t/>
            </a:r>
            <a:br>
              <a:rPr lang="ru-RU" sz="1200" b="1" dirty="0"/>
            </a:b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0901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56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4 Социальная и </a:t>
            </a:r>
            <a:r>
              <a:rPr lang="ru-RU" sz="2400" b="1" dirty="0" smtClean="0">
                <a:solidFill>
                  <a:srgbClr val="002060"/>
                </a:solidFill>
              </a:rPr>
              <a:t>культурная адаптация </a:t>
            </a:r>
            <a:r>
              <a:rPr lang="ru-RU" sz="2400" b="1" dirty="0">
                <a:solidFill>
                  <a:srgbClr val="002060"/>
                </a:solidFill>
              </a:rPr>
              <a:t>иностранных граждан </a:t>
            </a:r>
            <a:r>
              <a:rPr lang="ru-RU" sz="2400" b="1" dirty="0" smtClean="0">
                <a:solidFill>
                  <a:srgbClr val="002060"/>
                </a:solidFill>
              </a:rPr>
              <a:t>в Российской </a:t>
            </a:r>
            <a:r>
              <a:rPr lang="ru-RU" sz="2400" b="1" dirty="0">
                <a:solidFill>
                  <a:srgbClr val="002060"/>
                </a:solidFill>
              </a:rPr>
              <a:t>Федерации и </a:t>
            </a:r>
            <a:r>
              <a:rPr lang="ru-RU" sz="2400" b="1" dirty="0" smtClean="0">
                <a:solidFill>
                  <a:srgbClr val="002060"/>
                </a:solidFill>
              </a:rPr>
              <a:t>их интеграция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российское общество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8600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Проект </a:t>
            </a:r>
            <a:r>
              <a:rPr lang="ru-RU" b="1" dirty="0"/>
              <a:t>ФЗ «О СОЦИАЛЬНОЙ И КУЛЬТУРНОЙ АДАПТАЦИИ И </a:t>
            </a:r>
            <a:r>
              <a:rPr lang="ru-RU" b="1" dirty="0" smtClean="0"/>
              <a:t>ИНТЕГРАЦИИ ИНОСТРАННЫХ </a:t>
            </a:r>
            <a:r>
              <a:rPr lang="ru-RU" b="1" dirty="0"/>
              <a:t>ГРАЖДАН В РОССИЙСКОЙ </a:t>
            </a:r>
            <a:r>
              <a:rPr lang="ru-RU" b="1" dirty="0" smtClean="0"/>
              <a:t>ФЕДЕРАЦИИ» ФЕДЕРАЛЬНОЕ </a:t>
            </a:r>
            <a:r>
              <a:rPr lang="ru-RU" b="1" dirty="0"/>
              <a:t>АГЕНТСТВО ПО ДЕЛАМ НАЦИОНАЛЬНОСТЕЙ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ПРИКАЗ </a:t>
            </a:r>
            <a:r>
              <a:rPr lang="ru-RU" b="1" dirty="0"/>
              <a:t>от </a:t>
            </a:r>
            <a:r>
              <a:rPr lang="ru-RU" b="1" dirty="0" smtClean="0"/>
              <a:t>17 ноября </a:t>
            </a:r>
            <a:r>
              <a:rPr lang="ru-RU" b="1" dirty="0"/>
              <a:t>2020 года N 142 Об утверждении Методических рекомендаций </a:t>
            </a:r>
            <a:r>
              <a:rPr lang="ru-RU" b="1" dirty="0" smtClean="0"/>
              <a:t>для органов </a:t>
            </a:r>
            <a:r>
              <a:rPr lang="ru-RU" b="1" dirty="0"/>
              <a:t>государственной власти субъектов Российской Федерации "</a:t>
            </a:r>
            <a:r>
              <a:rPr lang="ru-RU" b="1" dirty="0" smtClean="0"/>
              <a:t>О социальной </a:t>
            </a:r>
            <a:r>
              <a:rPr lang="ru-RU" b="1" dirty="0"/>
              <a:t>и культурной адаптации и интеграции иностранных граждан </a:t>
            </a:r>
            <a:r>
              <a:rPr lang="ru-RU" b="1" dirty="0" smtClean="0"/>
              <a:t>в Российской Федерации»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Нижегородская область - в рамках подпрограммы 4 "</a:t>
            </a:r>
            <a:r>
              <a:rPr lang="ru-RU" b="1" dirty="0" smtClean="0"/>
              <a:t>Социально-культурная адаптация </a:t>
            </a:r>
            <a:r>
              <a:rPr lang="ru-RU" b="1" dirty="0"/>
              <a:t>и интеграция мигрантов в Нижегородской области" </a:t>
            </a:r>
            <a:r>
              <a:rPr lang="ru-RU" b="1" dirty="0" smtClean="0"/>
              <a:t>государственной программы </a:t>
            </a:r>
            <a:r>
              <a:rPr lang="ru-RU" b="1" dirty="0"/>
              <a:t>"Реализация государственной национальной политики </a:t>
            </a:r>
            <a:r>
              <a:rPr lang="ru-RU" b="1" dirty="0" smtClean="0"/>
              <a:t>на территории </a:t>
            </a:r>
            <a:r>
              <a:rPr lang="ru-RU" b="1" dirty="0"/>
              <a:t>Нижегородской области", утвержденной </a:t>
            </a:r>
            <a:r>
              <a:rPr lang="ru-RU" b="1" dirty="0" smtClean="0"/>
              <a:t>постановлением Правительства </a:t>
            </a:r>
            <a:r>
              <a:rPr lang="ru-RU" b="1" dirty="0"/>
              <a:t>Нижегородской области от 10 ноября 2017 г. N </a:t>
            </a:r>
            <a:r>
              <a:rPr lang="ru-RU" b="1" dirty="0" smtClean="0"/>
              <a:t>797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Формирование у детей и родителей в условиях ДОО представлений об </a:t>
            </a:r>
            <a:r>
              <a:rPr lang="ru-RU" b="1" dirty="0" smtClean="0"/>
              <a:t>основах российской </a:t>
            </a:r>
            <a:r>
              <a:rPr lang="ru-RU" b="1" dirty="0"/>
              <a:t>государственности, истории, культуры, а также традиций </a:t>
            </a:r>
            <a:r>
              <a:rPr lang="ru-RU" b="1" dirty="0" smtClean="0"/>
              <a:t>народов.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3205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191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5.Педагог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дошкольного образования – трансформация компетенций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Трансформация </a:t>
            </a:r>
            <a:r>
              <a:rPr lang="ru-RU" sz="2600" b="1" dirty="0"/>
              <a:t>компетенций воспитателя связана с</a:t>
            </a:r>
            <a:br>
              <a:rPr lang="ru-RU" sz="2600" b="1" dirty="0"/>
            </a:br>
            <a:r>
              <a:rPr lang="ru-RU" sz="2600" b="1" dirty="0"/>
              <a:t>пониманием категорий «будущее образования», «навыки</a:t>
            </a:r>
            <a:br>
              <a:rPr lang="ru-RU" sz="2600" b="1" dirty="0"/>
            </a:br>
            <a:r>
              <a:rPr lang="ru-RU" sz="2600" b="1" dirty="0"/>
              <a:t>будущего». </a:t>
            </a:r>
            <a:endParaRPr lang="ru-RU" sz="2600" b="1" dirty="0" smtClean="0"/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Будущее </a:t>
            </a:r>
            <a:r>
              <a:rPr lang="ru-RU" sz="2600" b="1" dirty="0"/>
              <a:t>образования напрямую связано </a:t>
            </a:r>
            <a:r>
              <a:rPr lang="ru-RU" sz="2600" b="1" dirty="0" smtClean="0"/>
              <a:t>с изменением </a:t>
            </a:r>
            <a:r>
              <a:rPr lang="ru-RU" sz="2600" b="1" dirty="0"/>
              <a:t>технологий обучения и развития. </a:t>
            </a:r>
            <a:endParaRPr lang="ru-RU" sz="2600" b="1" dirty="0" smtClean="0"/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На смену традиционных </a:t>
            </a:r>
            <a:r>
              <a:rPr lang="ru-RU" sz="2600" b="1" dirty="0"/>
              <a:t>форм и методов обучения приходят</a:t>
            </a:r>
            <a:br>
              <a:rPr lang="ru-RU" sz="2600" b="1" dirty="0"/>
            </a:br>
            <a:r>
              <a:rPr lang="ru-RU" sz="2600" b="1" dirty="0"/>
              <a:t>интерактивные, проектные, исследовательские методы,</a:t>
            </a:r>
            <a:br>
              <a:rPr lang="ru-RU" sz="2600" b="1" dirty="0"/>
            </a:br>
            <a:r>
              <a:rPr lang="ru-RU" sz="2600" b="1" dirty="0"/>
              <a:t>направленные на развитие самостоятельных способов познания</a:t>
            </a:r>
            <a:br>
              <a:rPr lang="ru-RU" sz="2600" b="1" dirty="0"/>
            </a:br>
            <a:r>
              <a:rPr lang="ru-RU" sz="2600" b="1" dirty="0"/>
              <a:t>окружающего мира, способствующие структурированию</a:t>
            </a:r>
            <a:br>
              <a:rPr lang="ru-RU" sz="2600" b="1" dirty="0"/>
            </a:br>
            <a:r>
              <a:rPr lang="ru-RU" sz="2600" b="1" dirty="0"/>
              <a:t>информационных потоков и комбинированию информации под</a:t>
            </a:r>
            <a:br>
              <a:rPr lang="ru-RU" sz="2600" b="1" dirty="0"/>
            </a:br>
            <a:r>
              <a:rPr lang="ru-RU" sz="2600" b="1" dirty="0"/>
              <a:t>конкретные образовательные и самообразовательные задачи</a:t>
            </a:r>
            <a:r>
              <a:rPr lang="ru-RU" sz="2600" b="1" dirty="0" smtClean="0"/>
              <a:t>.</a:t>
            </a:r>
          </a:p>
          <a:p>
            <a:pPr marL="0" indent="0">
              <a:buNone/>
            </a:pP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/>
              <a:t>Появляются технологии дополненной и </a:t>
            </a:r>
            <a:r>
              <a:rPr lang="ru-RU" sz="2600" b="1" dirty="0" smtClean="0"/>
              <a:t>виртуальной реальности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5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Компоненты трансформации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профессиональных компетенций в области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цифровой </a:t>
            </a:r>
            <a:r>
              <a:rPr lang="ru-RU" sz="2400" b="1" dirty="0" smtClean="0">
                <a:solidFill>
                  <a:srgbClr val="002060"/>
                </a:solidFill>
              </a:rPr>
              <a:t>грамотности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 повышение </a:t>
            </a:r>
            <a:r>
              <a:rPr lang="ru-RU" sz="1800" b="1" dirty="0"/>
              <a:t>уровня компьютерной грамотности</a:t>
            </a:r>
            <a:r>
              <a:rPr lang="ru-RU" sz="1800" b="1" dirty="0" smtClean="0"/>
              <a:t>;</a:t>
            </a:r>
          </a:p>
          <a:p>
            <a:pPr marL="0" indent="0">
              <a:buNone/>
            </a:pPr>
            <a:endParaRPr lang="ru-RU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 </a:t>
            </a:r>
            <a:r>
              <a:rPr lang="ru-RU" sz="1800" b="1" dirty="0" smtClean="0"/>
              <a:t>развитие </a:t>
            </a:r>
            <a:r>
              <a:rPr lang="ru-RU" sz="1800" b="1" dirty="0"/>
              <a:t>умений </a:t>
            </a:r>
            <a:r>
              <a:rPr lang="ru-RU" sz="1800" b="1" dirty="0" smtClean="0"/>
              <a:t>интегрировать информационные</a:t>
            </a:r>
            <a:r>
              <a:rPr lang="ru-RU" sz="1800" b="1" dirty="0"/>
              <a:t> </a:t>
            </a:r>
            <a:r>
              <a:rPr lang="ru-RU" sz="1800" b="1" dirty="0" smtClean="0"/>
              <a:t>ресурсы </a:t>
            </a:r>
            <a:r>
              <a:rPr lang="ru-RU" sz="1800" b="1" dirty="0"/>
              <a:t>в образовательный процесс, что </a:t>
            </a:r>
            <a:r>
              <a:rPr lang="ru-RU" sz="1800" b="1" dirty="0" smtClean="0"/>
              <a:t>повышает уровень информационно-коммуникационной грамотности </a:t>
            </a:r>
            <a:r>
              <a:rPr lang="ru-RU" sz="1800" b="1" dirty="0"/>
              <a:t>педагога</a:t>
            </a:r>
            <a:r>
              <a:rPr lang="ru-RU" sz="1800" b="1" dirty="0" smtClean="0"/>
              <a:t>;</a:t>
            </a:r>
          </a:p>
          <a:p>
            <a:pPr marL="0" indent="0">
              <a:buNone/>
            </a:pPr>
            <a:endParaRPr lang="ru-RU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 </a:t>
            </a:r>
            <a:r>
              <a:rPr lang="ru-RU" sz="1800" b="1" dirty="0" smtClean="0"/>
              <a:t>развитие </a:t>
            </a:r>
            <a:r>
              <a:rPr lang="ru-RU" sz="1800" b="1" dirty="0"/>
              <a:t>профессиональных навыков в области</a:t>
            </a:r>
            <a:br>
              <a:rPr lang="ru-RU" sz="1800" b="1" dirty="0"/>
            </a:br>
            <a:r>
              <a:rPr lang="ru-RU" sz="1800" b="1" dirty="0"/>
              <a:t>визуализации образовательного контента и </a:t>
            </a:r>
            <a:r>
              <a:rPr lang="ru-RU" sz="1800" b="1" dirty="0" smtClean="0"/>
              <a:t>создании образовательных </a:t>
            </a:r>
            <a:r>
              <a:rPr lang="ru-RU" sz="1800" b="1" dirty="0"/>
              <a:t>медиа продуктов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68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875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6. Функциональная грамотность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5698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Функционально грамотный человек – это </a:t>
            </a:r>
            <a:r>
              <a:rPr lang="ru-RU" sz="1800" b="1" dirty="0" smtClean="0"/>
              <a:t>человек, способный </a:t>
            </a:r>
            <a:r>
              <a:rPr lang="ru-RU" sz="1800" b="1" dirty="0"/>
              <a:t>использовать все </a:t>
            </a:r>
            <a:r>
              <a:rPr lang="ru-RU" sz="1800" b="1" dirty="0" smtClean="0"/>
              <a:t>постоянно приобретаемые в течение </a:t>
            </a:r>
            <a:r>
              <a:rPr lang="ru-RU" sz="1800" b="1" dirty="0"/>
              <a:t>жизни знания, умения и навыки для </a:t>
            </a:r>
            <a:r>
              <a:rPr lang="ru-RU" sz="1800" b="1" dirty="0" smtClean="0"/>
              <a:t>решения максимально </a:t>
            </a:r>
            <a:r>
              <a:rPr lang="ru-RU" sz="1800" b="1" dirty="0"/>
              <a:t>широкого диапазона жизненных задач </a:t>
            </a:r>
            <a:r>
              <a:rPr lang="ru-RU" sz="1800" b="1" dirty="0" smtClean="0"/>
              <a:t>в различных </a:t>
            </a:r>
            <a:r>
              <a:rPr lang="ru-RU" sz="1800" b="1" dirty="0"/>
              <a:t>сферах человеческой </a:t>
            </a:r>
            <a:r>
              <a:rPr lang="ru-RU" sz="1800" b="1" dirty="0" smtClean="0"/>
              <a:t>деятельности, общения и социальных </a:t>
            </a:r>
            <a:r>
              <a:rPr lang="ru-RU" sz="1800" b="1" dirty="0"/>
              <a:t>отношений.</a:t>
            </a:r>
            <a:br>
              <a:rPr lang="ru-RU" sz="1800" b="1" dirty="0"/>
            </a:br>
            <a:r>
              <a:rPr lang="ru-RU" sz="1800" b="1" dirty="0" smtClean="0"/>
              <a:t>                                                                                                                    А.А</a:t>
            </a:r>
            <a:r>
              <a:rPr lang="ru-RU" sz="1800" b="1" dirty="0"/>
              <a:t>. Леонтьев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Четыре </a:t>
            </a:r>
            <a:r>
              <a:rPr lang="ru-RU" sz="1800" dirty="0"/>
              <a:t>«</a:t>
            </a:r>
            <a:r>
              <a:rPr lang="ru-RU" sz="1800" b="1" dirty="0"/>
              <a:t>кита</a:t>
            </a:r>
            <a:r>
              <a:rPr lang="ru-RU" sz="1800" dirty="0"/>
              <a:t>» - </a:t>
            </a:r>
            <a:r>
              <a:rPr lang="ru-RU" sz="1800" b="1" dirty="0"/>
              <a:t>модели формирования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функциональной грамотности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34" t="29802" r="19417" b="25989"/>
          <a:stretch/>
        </p:blipFill>
        <p:spPr bwMode="auto">
          <a:xfrm>
            <a:off x="2195735" y="3861048"/>
            <a:ext cx="4941377" cy="22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44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72819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Дошкольное образование как </a:t>
            </a:r>
            <a:r>
              <a:rPr lang="ru-RU" sz="2700" b="1" dirty="0" smtClean="0">
                <a:solidFill>
                  <a:srgbClr val="002060"/>
                </a:solidFill>
              </a:rPr>
              <a:t>базис формирования функциональной грамотности </a:t>
            </a:r>
            <a:r>
              <a:rPr lang="ru-RU" sz="2700" b="1" dirty="0">
                <a:solidFill>
                  <a:srgbClr val="002060"/>
                </a:solidFill>
              </a:rPr>
              <a:t>ребенка в </a:t>
            </a:r>
            <a:r>
              <a:rPr lang="ru-RU" sz="2700" b="1" dirty="0" smtClean="0">
                <a:solidFill>
                  <a:srgbClr val="002060"/>
                </a:solidFill>
              </a:rPr>
              <a:t>условиях реализации </a:t>
            </a:r>
            <a:r>
              <a:rPr lang="ru-RU" sz="2700" b="1" dirty="0">
                <a:solidFill>
                  <a:srgbClr val="002060"/>
                </a:solidFill>
              </a:rPr>
              <a:t>ФГОС ДО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Формирование </a:t>
            </a:r>
            <a:r>
              <a:rPr lang="ru-RU" sz="2000" b="1" dirty="0"/>
              <a:t>финансовой и математической</a:t>
            </a:r>
            <a:br>
              <a:rPr lang="ru-RU" sz="2000" b="1" dirty="0"/>
            </a:br>
            <a:r>
              <a:rPr lang="ru-RU" sz="2000" b="1" dirty="0"/>
              <a:t>грамотности детей дошкольного </a:t>
            </a:r>
            <a:r>
              <a:rPr lang="ru-RU" sz="2000" b="1" dirty="0" smtClean="0"/>
              <a:t>возраста.</a:t>
            </a:r>
          </a:p>
          <a:p>
            <a:pPr marL="0" indent="0">
              <a:buNone/>
            </a:pPr>
            <a:endParaRPr lang="ru-RU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 Формирование </a:t>
            </a:r>
            <a:r>
              <a:rPr lang="ru-RU" sz="2000" b="1" dirty="0"/>
              <a:t>речевой активности </a:t>
            </a:r>
            <a:r>
              <a:rPr lang="ru-RU" sz="2000" b="1" dirty="0" smtClean="0"/>
              <a:t>дошкольников.</a:t>
            </a:r>
          </a:p>
          <a:p>
            <a:pPr marL="0" indent="0">
              <a:buNone/>
            </a:pPr>
            <a:endParaRPr lang="ru-RU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Формирование естественно-научных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представлений и основ экологической </a:t>
            </a:r>
            <a:r>
              <a:rPr lang="ru-RU" sz="2000" b="1" dirty="0" smtClean="0"/>
              <a:t>грамотности у дошкольников.</a:t>
            </a:r>
          </a:p>
          <a:p>
            <a:pPr marL="0" indent="0">
              <a:buNone/>
            </a:pPr>
            <a:endParaRPr lang="ru-RU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/>
              <a:t> </a:t>
            </a:r>
            <a:r>
              <a:rPr lang="ru-RU" sz="2000" b="1" dirty="0" smtClean="0"/>
              <a:t>Формирование </a:t>
            </a:r>
            <a:r>
              <a:rPr lang="ru-RU" sz="2000" b="1" dirty="0"/>
              <a:t>социально-коммуникативной</a:t>
            </a:r>
            <a:br>
              <a:rPr lang="ru-RU" sz="2000" b="1" dirty="0"/>
            </a:br>
            <a:r>
              <a:rPr lang="ru-RU" sz="2000" b="1" dirty="0"/>
              <a:t>грамотности на уровне дошкольного </a:t>
            </a:r>
            <a:r>
              <a:rPr lang="ru-RU" sz="2000" b="1" dirty="0" smtClean="0"/>
              <a:t>образования.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488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14" y="1699802"/>
            <a:ext cx="8640960" cy="12019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Приоритеты обновления содержания и технологий дошкольного образования</a:t>
            </a:r>
          </a:p>
          <a:p>
            <a:pPr marL="0" indent="0" algn="ctr">
              <a:buNone/>
            </a:pPr>
            <a:r>
              <a:rPr lang="ru-RU" sz="2000" b="1" dirty="0" smtClean="0"/>
              <a:t>Единое базовое содержание образования</a:t>
            </a:r>
          </a:p>
          <a:p>
            <a:pPr marL="0" indent="0" algn="ctr">
              <a:buNone/>
            </a:pPr>
            <a:r>
              <a:rPr lang="ru-RU" sz="2000" b="1" dirty="0" smtClean="0"/>
              <a:t> (обеспечивается ФОП ДО)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5731" y="10465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Проект Концепции </a:t>
            </a:r>
            <a:r>
              <a:rPr lang="ru-RU" sz="2400" b="1" dirty="0"/>
              <a:t>развития дошкольного образования 2023 – </a:t>
            </a:r>
            <a:r>
              <a:rPr lang="ru-RU" sz="2400" b="1" dirty="0" smtClean="0"/>
              <a:t>2030 (утвержден </a:t>
            </a:r>
            <a:r>
              <a:rPr lang="ru-RU" sz="2400" b="1" dirty="0"/>
              <a:t>Министерством Просвещения РФ 26.12.2022 г</a:t>
            </a:r>
            <a:r>
              <a:rPr lang="ru-RU" sz="2400" b="1" dirty="0" smtClean="0"/>
              <a:t>.)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723" y="292494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Тенденции  дошкольного образования: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Преодоление негативных направлений в системе дошкольного образования и создание альтернативных подходов к обновлению ее содержания;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Прогресс в осознании педагогической общественностью принципов </a:t>
            </a:r>
            <a:r>
              <a:rPr lang="ru-RU" b="1" dirty="0" err="1" smtClean="0"/>
              <a:t>гуманизации</a:t>
            </a:r>
            <a:r>
              <a:rPr lang="ru-RU" b="1" dirty="0" smtClean="0"/>
              <a:t> образования (</a:t>
            </a:r>
            <a:r>
              <a:rPr lang="ru-RU" b="1" i="1" dirty="0" smtClean="0"/>
              <a:t>принцип отношений участников образовательного процесса – взаимоуважение к  личности друг друга)</a:t>
            </a:r>
            <a:r>
              <a:rPr lang="ru-RU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Понимание неизбежности обновления дошкольного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Новые возможности в систем дошкольного образования </a:t>
            </a:r>
            <a:r>
              <a:rPr lang="ru-RU" b="1" i="1" dirty="0" smtClean="0"/>
              <a:t>(различные модели, инновационные программы и технологии дошкольного образования»)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9581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7. Среда как третий педагог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АСПЕКТЫ </a:t>
            </a:r>
            <a:r>
              <a:rPr lang="ru-RU" sz="1800" b="1" dirty="0"/>
              <a:t>ОБРАЗОВАТЕЛЬНОЙ СРЕДЫ: (</a:t>
            </a:r>
            <a:r>
              <a:rPr lang="ru-RU" sz="1800" b="1" dirty="0" smtClean="0"/>
              <a:t>п.2.8. ФГОС </a:t>
            </a:r>
            <a:r>
              <a:rPr lang="ru-RU" sz="1800" b="1" dirty="0"/>
              <a:t>ДО)</a:t>
            </a:r>
            <a:br>
              <a:rPr lang="ru-RU" sz="1800" b="1" dirty="0"/>
            </a:br>
            <a:r>
              <a:rPr lang="ru-RU" sz="1800" b="1" dirty="0"/>
              <a:t>1. Развивающая </a:t>
            </a:r>
            <a:r>
              <a:rPr lang="ru-RU" sz="1800" b="1" dirty="0" smtClean="0"/>
              <a:t>предметно - пространственная среда.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2. Взаимодействие «педагог-ребенок</a:t>
            </a:r>
            <a:r>
              <a:rPr lang="ru-RU" sz="1800" b="1" dirty="0" smtClean="0"/>
              <a:t>».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3. Взаимодействие с другими детьми</a:t>
            </a:r>
            <a:r>
              <a:rPr lang="ru-RU" sz="1800" b="1" dirty="0" smtClean="0"/>
              <a:t>: «</a:t>
            </a:r>
            <a:r>
              <a:rPr lang="ru-RU" sz="1800" b="1" dirty="0"/>
              <a:t>ребенок - ребенок</a:t>
            </a:r>
            <a:r>
              <a:rPr lang="ru-RU" sz="1800" b="1" dirty="0" smtClean="0"/>
              <a:t>».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4. Система отношений ребенка к миру, </a:t>
            </a:r>
            <a:r>
              <a:rPr lang="ru-RU" sz="1800" b="1" dirty="0" smtClean="0"/>
              <a:t>к другим </a:t>
            </a:r>
            <a:r>
              <a:rPr lang="ru-RU" sz="1800" b="1" dirty="0"/>
              <a:t>людям, к себе </a:t>
            </a:r>
            <a:r>
              <a:rPr lang="ru-RU" sz="1800" b="1" dirty="0" smtClean="0"/>
              <a:t>самому</a:t>
            </a:r>
          </a:p>
          <a:p>
            <a:pPr marL="0" indent="0"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РППС – основной критерий – </a:t>
            </a:r>
            <a:r>
              <a:rPr lang="ru-RU" sz="1800" b="1" dirty="0" smtClean="0"/>
              <a:t>следы детской </a:t>
            </a:r>
            <a:r>
              <a:rPr lang="ru-RU" sz="1800" b="1" dirty="0"/>
              <a:t>деятельности!</a:t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404707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8. </a:t>
            </a:r>
            <a:r>
              <a:rPr lang="ru-RU" sz="2400" b="1" dirty="0" err="1">
                <a:solidFill>
                  <a:srgbClr val="002060"/>
                </a:solidFill>
              </a:rPr>
              <a:t>Цифровизация</a:t>
            </a:r>
            <a:r>
              <a:rPr lang="ru-RU" sz="2400" b="1" dirty="0">
                <a:solidFill>
                  <a:srgbClr val="002060"/>
                </a:solidFill>
              </a:rPr>
              <a:t> 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информатизация </a:t>
            </a:r>
            <a:r>
              <a:rPr lang="ru-RU" sz="2400" b="1" dirty="0" err="1" smtClean="0">
                <a:solidFill>
                  <a:srgbClr val="002060"/>
                </a:solidFill>
              </a:rPr>
              <a:t>дошкольногообразования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3" t="30953" r="24814" b="12906"/>
          <a:stretch/>
        </p:blipFill>
        <p:spPr bwMode="auto">
          <a:xfrm>
            <a:off x="827584" y="1628800"/>
            <a:ext cx="728033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483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22432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ТРЕНД 9. Инклюзивные практики </a:t>
            </a:r>
            <a:r>
              <a:rPr lang="ru-RU" sz="2400" b="1" dirty="0" smtClean="0">
                <a:solidFill>
                  <a:srgbClr val="002060"/>
                </a:solidFill>
              </a:rPr>
              <a:t>в  дошкольном </a:t>
            </a:r>
            <a:r>
              <a:rPr lang="ru-RU" sz="2400" b="1" dirty="0">
                <a:solidFill>
                  <a:srgbClr val="002060"/>
                </a:solidFill>
              </a:rPr>
              <a:t>образовании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ТРЕНД 10. Усиление роли семьи в обеспечении раннего развития и дошкольного образования детей.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Выход педагога на личный контакт с родителями: создать атмосферу</a:t>
            </a:r>
            <a:br>
              <a:rPr lang="ru-RU" dirty="0"/>
            </a:br>
            <a:r>
              <a:rPr lang="ru-RU" dirty="0"/>
              <a:t>общности интересов, эмоциональной </a:t>
            </a:r>
            <a:r>
              <a:rPr lang="ru-RU" dirty="0" err="1"/>
              <a:t>взаимоподдержки</a:t>
            </a:r>
            <a:r>
              <a:rPr lang="ru-RU" dirty="0"/>
              <a:t> и</a:t>
            </a:r>
            <a:br>
              <a:rPr lang="ru-RU" dirty="0"/>
            </a:br>
            <a:r>
              <a:rPr lang="ru-RU" dirty="0"/>
              <a:t>взаимопроникновения в проблемы друг друга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Обогащение воспитательных умений родителей: осознание родителями</a:t>
            </a:r>
            <a:br>
              <a:rPr lang="ru-RU" dirty="0"/>
            </a:br>
            <a:r>
              <a:rPr lang="ru-RU" dirty="0"/>
              <a:t>своей воспитательной роли в семье, опыта взаимоотношений с ребенком,</a:t>
            </a:r>
            <a:br>
              <a:rPr lang="ru-RU" dirty="0"/>
            </a:br>
            <a:r>
              <a:rPr lang="ru-RU" dirty="0"/>
              <a:t>переосмысление своих воспитательных установок, стереотипов;</a:t>
            </a:r>
            <a:br>
              <a:rPr lang="ru-RU" dirty="0"/>
            </a:br>
            <a:r>
              <a:rPr lang="ru-RU" dirty="0"/>
              <a:t>Совместное сотрудничество: постановка единых целей и задач, выработка</a:t>
            </a:r>
            <a:br>
              <a:rPr lang="ru-RU" dirty="0"/>
            </a:br>
            <a:r>
              <a:rPr lang="ru-RU" dirty="0"/>
              <a:t>согласованных мер к воспитанию и развитию ребенка;</a:t>
            </a:r>
            <a:br>
              <a:rPr lang="ru-RU" dirty="0"/>
            </a:br>
            <a:r>
              <a:rPr lang="ru-RU" dirty="0"/>
              <a:t>Организация продуктивного общения: обмен мыслями, идеями, чувствами;</a:t>
            </a:r>
            <a:br>
              <a:rPr lang="ru-RU" dirty="0"/>
            </a:br>
            <a:r>
              <a:rPr lang="ru-RU" dirty="0"/>
              <a:t>Участие родителей в жизни собственных детей через нетрадиционные</a:t>
            </a:r>
            <a:br>
              <a:rPr lang="ru-RU" dirty="0"/>
            </a:br>
            <a:r>
              <a:rPr lang="ru-RU" dirty="0"/>
              <a:t>взаимодействия: выставки выходного дня, создание семейных газет,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55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11 </a:t>
            </a:r>
            <a:r>
              <a:rPr lang="ru-RU" sz="2400" b="1" dirty="0" err="1">
                <a:solidFill>
                  <a:srgbClr val="002060"/>
                </a:solidFill>
              </a:rPr>
              <a:t>Коллаборация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Коллаборативное</a:t>
            </a:r>
            <a:r>
              <a:rPr lang="ru-RU" b="1" dirty="0"/>
              <a:t> обучение (т.е. обучение в сотрудничестве) —</a:t>
            </a:r>
            <a:br>
              <a:rPr lang="ru-RU" b="1" dirty="0"/>
            </a:br>
            <a:r>
              <a:rPr lang="ru-RU" b="1" dirty="0"/>
              <a:t>это педагогический ход, при котором производится групповая</a:t>
            </a:r>
            <a:br>
              <a:rPr lang="ru-RU" b="1" dirty="0"/>
            </a:br>
            <a:r>
              <a:rPr lang="ru-RU" b="1" dirty="0"/>
              <a:t>работа для решения проблемы, выполнения задания или</a:t>
            </a:r>
            <a:br>
              <a:rPr lang="ru-RU" b="1" dirty="0"/>
            </a:br>
            <a:r>
              <a:rPr lang="ru-RU" b="1" dirty="0"/>
              <a:t>создания какого-либо продукта.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Переход </a:t>
            </a:r>
            <a:r>
              <a:rPr lang="ru-RU" b="1" dirty="0"/>
              <a:t>от «соперничества» </a:t>
            </a:r>
            <a:r>
              <a:rPr lang="ru-RU" b="1" dirty="0" smtClean="0"/>
              <a:t>к сотрудничеству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b="1" dirty="0"/>
              <a:t>«создание совместных проектов в единстве целей» (О. </a:t>
            </a:r>
            <a:r>
              <a:rPr lang="ru-RU" b="1" dirty="0" smtClean="0"/>
              <a:t>Г. Тихомирова</a:t>
            </a:r>
            <a:r>
              <a:rPr lang="ru-RU" b="1" dirty="0"/>
              <a:t>),</a:t>
            </a:r>
            <a:br>
              <a:rPr lang="ru-RU" b="1" dirty="0"/>
            </a:br>
            <a:r>
              <a:rPr lang="ru-RU" b="1" dirty="0"/>
              <a:t>«сообщество, объединяющее результаты интеллектуального труда</a:t>
            </a:r>
            <a:br>
              <a:rPr lang="ru-RU" b="1" dirty="0"/>
            </a:br>
            <a:r>
              <a:rPr lang="ru-RU" b="1" dirty="0"/>
              <a:t>для создания продукта» (Н. В. </a:t>
            </a:r>
            <a:r>
              <a:rPr lang="ru-RU" b="1" dirty="0" err="1"/>
              <a:t>Смородинская</a:t>
            </a:r>
            <a:r>
              <a:rPr lang="ru-RU" b="1" dirty="0"/>
              <a:t>)</a:t>
            </a:r>
            <a:br>
              <a:rPr lang="ru-RU" b="1" dirty="0"/>
            </a:br>
            <a:r>
              <a:rPr lang="ru-RU" b="1" dirty="0"/>
              <a:t>«совместный труд для достижения единой цели» (Н. Ю. Самсонов</a:t>
            </a:r>
            <a:r>
              <a:rPr lang="ru-RU" b="1" dirty="0" smtClean="0"/>
              <a:t>).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Профессиональная </a:t>
            </a:r>
            <a:r>
              <a:rPr lang="ru-RU" b="1" dirty="0" err="1"/>
              <a:t>коллаборация</a:t>
            </a:r>
            <a:r>
              <a:rPr lang="ru-RU" b="1" dirty="0"/>
              <a:t> педагогического </a:t>
            </a:r>
            <a:r>
              <a:rPr lang="ru-RU" b="1" dirty="0" smtClean="0"/>
              <a:t>сообщества,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представленная четким алгоритмом действий, </a:t>
            </a:r>
            <a:r>
              <a:rPr lang="ru-RU" b="1" dirty="0" smtClean="0"/>
              <a:t>призвана обеспечить </a:t>
            </a:r>
            <a:r>
              <a:rPr lang="ru-RU" b="1" dirty="0"/>
              <a:t>стимулирование успехов участников, </a:t>
            </a:r>
            <a:r>
              <a:rPr lang="ru-RU" b="1" dirty="0" smtClean="0"/>
              <a:t>обучить необходимым компетенциям.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8519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 внесении изменений в ФГОС ДО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27619" y="1412776"/>
            <a:ext cx="5908877" cy="525658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300" b="1" dirty="0" smtClean="0"/>
              <a:t>Основные </a:t>
            </a:r>
            <a:r>
              <a:rPr lang="ru-RU" sz="1300" b="1" dirty="0"/>
              <a:t>акценты: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sz="1300" b="1" dirty="0" smtClean="0"/>
              <a:t> </a:t>
            </a:r>
            <a:r>
              <a:rPr lang="ru-RU" sz="1300" b="1" dirty="0"/>
              <a:t>объём обязательной части Программы должен соответствовать федеральной программе и быть не менее 60% от общего объёма Программы. Часть, формируемая участниками образовательных отношений, не более 40</a:t>
            </a:r>
            <a:r>
              <a:rPr lang="ru-RU" sz="1300" b="1" dirty="0" smtClean="0"/>
              <a:t>%;</a:t>
            </a:r>
            <a:endParaRPr lang="ru-RU" sz="1300" b="1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sz="1300" b="1" dirty="0" smtClean="0"/>
              <a:t> </a:t>
            </a:r>
            <a:r>
              <a:rPr lang="ru-RU" sz="1300" b="1" dirty="0"/>
              <a:t>обязательная часть Программы должна соответствовать федеральной программе дошкольного образования и оформляться в виде ссылки на </a:t>
            </a:r>
            <a:r>
              <a:rPr lang="ru-RU" sz="1300" b="1" dirty="0" smtClean="0"/>
              <a:t>нее;</a:t>
            </a:r>
            <a:endParaRPr lang="ru-RU" sz="1300" b="1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sz="1300" b="1" dirty="0" smtClean="0"/>
              <a:t> </a:t>
            </a:r>
            <a:r>
              <a:rPr lang="ru-RU" sz="1300" b="1" dirty="0"/>
              <a:t>Стандарт содержит изменения требований к содержанию и планируемым результатам Программы, которые необходимо учитывать при разработке образовательной программы дошкольного образования (содержание и планируемые результаты не должны быть ниже содержания и планируемых результатов федеральной программы</a:t>
            </a:r>
            <a:r>
              <a:rPr lang="ru-RU" sz="1300" b="1" dirty="0" smtClean="0"/>
              <a:t>);</a:t>
            </a:r>
            <a:endParaRPr lang="ru-RU" sz="1300" b="1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sz="1300" b="1" dirty="0" smtClean="0"/>
              <a:t>внесены </a:t>
            </a:r>
            <a:r>
              <a:rPr lang="ru-RU" sz="1300" b="1" dirty="0"/>
              <a:t>изменения в Целевые ориентиры дошкольного образования (конкретизированы социально-нормативные возрастные характеристики возможных достижений ребенка</a:t>
            </a:r>
            <a:r>
              <a:rPr lang="ru-RU" sz="1300" b="1" dirty="0" smtClean="0"/>
              <a:t>);</a:t>
            </a:r>
            <a:endParaRPr lang="ru-RU" sz="1300" b="1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sz="1300" b="1" dirty="0"/>
              <a:t>д</a:t>
            </a:r>
            <a:r>
              <a:rPr lang="ru-RU" sz="1300" b="1" dirty="0" smtClean="0"/>
              <a:t>окумент </a:t>
            </a:r>
            <a:r>
              <a:rPr lang="ru-RU" sz="1300" b="1" dirty="0"/>
              <a:t>содержит информацию о  внесении изменений в федеральные государственные образовательные стандарты общего образования и образования обучающихся с ограниченными возможностями здоровья и умственной отсталостью (интеллектуальными нарушениями)</a:t>
            </a:r>
          </a:p>
          <a:p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58" t="22567" r="36630" b="14434"/>
          <a:stretch/>
        </p:blipFill>
        <p:spPr bwMode="auto">
          <a:xfrm>
            <a:off x="166527" y="1700808"/>
            <a:ext cx="29610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519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12685136"/>
              </p:ext>
            </p:extLst>
          </p:nvPr>
        </p:nvGraphicFramePr>
        <p:xfrm>
          <a:off x="0" y="0"/>
          <a:ext cx="9144000" cy="7283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646"/>
                <a:gridCol w="368710"/>
                <a:gridCol w="4036863"/>
                <a:gridCol w="3779781"/>
              </a:tblGrid>
              <a:tr h="437033">
                <a:tc>
                  <a:txBody>
                    <a:bodyPr/>
                    <a:lstStyle/>
                    <a:p>
                      <a:pPr marL="31750" marR="133350" algn="ctr">
                        <a:lnSpc>
                          <a:spcPct val="116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Пункт ФГОС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gridSpan="2">
                  <a:txBody>
                    <a:bodyPr/>
                    <a:lstStyle/>
                    <a:p>
                      <a:pPr marL="31750" marR="133350" algn="ctr">
                        <a:lnSpc>
                          <a:spcPct val="116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Как стало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133350" algn="ctr">
                        <a:lnSpc>
                          <a:spcPct val="116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Как было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</a:tr>
              <a:tr h="185693">
                <a:tc gridSpan="4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ФГОС ДО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82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Подп. 3 п. 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Стандарт направлен на решение следующих задач: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...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3) 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образовательных программ дошкольного и начального общего образования)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Стандарт направлен на решение следующих задач: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...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3) 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</a:tr>
              <a:tr h="1844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П. 1.7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Стандарт является основой для: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1) разработки федеральной образовательной программы дошкольного образования(далее - федеральная программа);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2) разработки Программы;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3) разработки нормативов финансового обеспечения реализации Программы и нормативных затрат на оказание государственной (муниципальной) услуги в сфере дошкольного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Стандарт является основой для: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1) разработки Программы;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2) разработки вариативных примерных образовательных программ дошкольного образования (далее - примерные программы);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3) разработки нормативов финансового обеспечения реализации Программы и нормативных затрат на оказание государственной (муниципальной) услуги в сфере дошкольного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</a:tr>
              <a:tr h="849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Абз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. 1 п. 2.5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Программа разрабатывается и утверждается Организацией самостоятельно в соответствии с настоящим Стандартом и федеральной программой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Программа разрабатывается и утверждается Организацией самостоятельно в соответствии с настоящим Стандартом и с учетом Примерных 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</a:tr>
              <a:tr h="10148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П. 2.6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Суть правок: подробнее расписали на что должны быть направлены образовательные области - социально-коммуникативное, познавательное, речевое, художественно-эстетическое и физическое развитие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Направленности образовательных областей были изложены более сжато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</a:tr>
              <a:tr h="849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П. 2.7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Суть правок: детальнее описали возможные виды деятельности воспитанников в зависимости от возраста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Виды деятельности детей имели более общее описание и предусматривали сквозные механизмы развития – общение, игру, познавательно-исследовательскую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6725" marR="36725" marT="6801" marB="68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4875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15400"/>
              </p:ext>
            </p:extLst>
          </p:nvPr>
        </p:nvGraphicFramePr>
        <p:xfrm>
          <a:off x="107504" y="116632"/>
          <a:ext cx="9036496" cy="707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4005010"/>
                <a:gridCol w="3735342"/>
              </a:tblGrid>
              <a:tr h="192032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П. 2.10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Объем обязательной части Программы должен соответствовать федеральной программе и быть не менее 60% от общего объема Программы; части, формируемой участниками образовательных отношений, не более 40%. Содержание и планируемые результаты Программы должны быть не ниже соответствующих содержания и планируемых результатов федеральной программы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Объем обязательной части Программы рекомендуется не менее 60% от ее общего объема; части, формируемой участниками образовательных отношений, не более 40%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</a:tr>
              <a:tr h="2189258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Абз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. 3 п. 2.11.2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Содержательный раздел Программы должен включать: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федеральной программой и с учетом используемых методических пособий, обеспечивающих реализацию данного содержания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Содержательный раздел Программы должен включать: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</a:tr>
              <a:tr h="174763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Абз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. 1 п. 2.12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Обязательная часть Программы должна соответствовать федеральной программе и оформляется в виде ссылки на нее. Содержание и планируемые результаты Программы должны быть не ниже соответствующих содержания и планируемых результатов федеральной программы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развернуто в соответствии с пунктом 2.11 Стандарта, в случае если она не соответствует одной из примерных 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</a:tr>
              <a:tr h="884153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Абз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. 4 п. 2.13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 краткой презентации Программы должны быть указаны: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…                                                       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2) ссылка на федеральную программу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 краткой презентации Программы должны быть указаны: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2) используемые Примерные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38022" marR="38022" marT="7041" marB="70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220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13590410"/>
              </p:ext>
            </p:extLst>
          </p:nvPr>
        </p:nvGraphicFramePr>
        <p:xfrm>
          <a:off x="0" y="10194"/>
          <a:ext cx="9144000" cy="7540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076"/>
                <a:gridCol w="3855144"/>
                <a:gridCol w="3779780"/>
              </a:tblGrid>
              <a:tr h="889019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Абз</a:t>
                      </a:r>
                      <a:r>
                        <a:rPr lang="ru-RU" sz="1200" b="1" dirty="0">
                          <a:effectLst/>
                        </a:rPr>
                        <a:t>. 4 п. 2.13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краткой презентации Программы должны быть указаны:</a:t>
                      </a:r>
                      <a:br>
                        <a:rPr lang="ru-RU" sz="1200" b="1">
                          <a:effectLst/>
                        </a:rPr>
                      </a:br>
                      <a:r>
                        <a:rPr lang="ru-RU" sz="1200" b="1">
                          <a:effectLst/>
                        </a:rPr>
                        <a:t>…</a:t>
                      </a:r>
                      <a:br>
                        <a:rPr lang="ru-RU" sz="1200" b="1">
                          <a:effectLst/>
                        </a:rPr>
                      </a:br>
                      <a:r>
                        <a:rPr lang="ru-RU" sz="1200" b="1">
                          <a:effectLst/>
                        </a:rPr>
                        <a:t>2) ссылка на федеральную программу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краткой презентации Программы должны быть указаны:</a:t>
                      </a:r>
                      <a:br>
                        <a:rPr lang="ru-RU" sz="1200" b="1">
                          <a:effectLst/>
                        </a:rPr>
                      </a:br>
                      <a:r>
                        <a:rPr lang="ru-RU" sz="1200" b="1">
                          <a:effectLst/>
                        </a:rPr>
                        <a:t>…</a:t>
                      </a:r>
                      <a:br>
                        <a:rPr lang="ru-RU" sz="1200" b="1">
                          <a:effectLst/>
                        </a:rPr>
                      </a:br>
                      <a:r>
                        <a:rPr lang="ru-RU" sz="1200" b="1">
                          <a:effectLst/>
                        </a:rPr>
                        <a:t>2) используемые Примерные программы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55281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Глава III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условиям реализации образовательной программы дошкольного образования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условиям реализации основной образовательной программы дошкольного образования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73412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П. 3.2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психолого-педагогическим условиям реализации Программы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Требования к психолого-педагогическим условиям реализации основной образовательной программы дошкольного образования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55281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П. 3.2.9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Суть правок: заменили старый СанПиН детского сада на СанПиН 1.2.3685-21 и СП 2.4.3648-20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Упоминался старый СанПиН 2.4.1.3049-13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73412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П. 3.5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материально-техническим условиям реализации Программы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материально-техническим условиям реализации основной образовательной программы дошкольного образования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55281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П. 3.6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Требования к финансовым условиям реализации Программы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финансовым условиям реализации основной образовательной программы дошкольного образования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55281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Глава IV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Требования к результатам освоения образовательной программы дошкольного образования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Требования к результатам освоения основной образовательной программы дошкольного образования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734126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П. 4.6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Суть правок: детальнее изложили целевые ориентиры дошкольного образования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Целевые ориентиры были более общими. Одинаковыми были ориентиры образования в младенческом и раннем возрасте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194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ФГОС для детей с у/о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373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Абз. 1 п. 2.2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АООП самостоятельно разрабатывается и утверждается организацией в соответствии со Стандартом и федеральной АООП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АООП самостоятельно разрабатывается и утверждается организацией в соответствии со Стандартом и с учетом примерной АООП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  <a:tr h="518703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Абз. 20 п. 2.8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АООП в организации разрабатывается на основе федеральной АООП</a:t>
                      </a:r>
                      <a:endParaRPr lang="ru-RU" sz="1200" b="1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АООП в организации разрабатывается на основе примерной АООП</a:t>
                      </a:r>
                      <a:endParaRPr lang="ru-RU" sz="12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8315" marR="38315" marT="7095" marB="709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3638" y="138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2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28801"/>
            <a:ext cx="8856984" cy="2520280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Федеральная адаптированная программа </a:t>
            </a:r>
            <a:r>
              <a:rPr lang="ru-RU" b="1" dirty="0" smtClean="0"/>
              <a:t>-  документ, в </a:t>
            </a:r>
            <a:r>
              <a:rPr lang="ru-RU" b="1" dirty="0"/>
              <a:t>нем изложены примеры адаптированных образовательных программ (АОП ДО) для следующих групп: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нарушениями слуха;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нарушениями зрения;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тяжелыми нарушениями речи;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нарушениями опорно- двигательного аппарата;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задержкой психического развития;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расстройствами аутистического спектра;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умственной отсталостью;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b="1" dirty="0"/>
              <a:t>АОП ДО для обучающихся с тяжелыми множественными нарушениями развития.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Приказ Министерства </a:t>
            </a:r>
            <a:r>
              <a:rPr lang="ru-RU" b="1" dirty="0"/>
              <a:t>Просвещения РФ от 24 ноября 2022 года № </a:t>
            </a:r>
            <a:r>
              <a:rPr lang="ru-RU" b="1" dirty="0" smtClean="0"/>
              <a:t>1022</a:t>
            </a:r>
            <a:r>
              <a:rPr lang="ru-RU" b="1" dirty="0"/>
              <a:t>"Об утверждении федеральной адаптированной образовательной программы дошкольного образования для обучающихся с ограниченными возможностями </a:t>
            </a:r>
            <a:r>
              <a:rPr lang="ru-RU" b="1" dirty="0" smtClean="0"/>
              <a:t>здоровья»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066722"/>
            <a:ext cx="30233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Приказ Минтруда России от 13.03.2023 N 136н "Об утверждении профессионального стандарта "Педагог-дефектолог" (Зарегистрировано в Минюсте России 14.04.2023 N 73027)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4" y="4293096"/>
            <a:ext cx="5688632" cy="201622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400" b="1" dirty="0" smtClean="0">
                <a:hlinkClick r:id="rId2"/>
              </a:rPr>
              <a:t>Приказ Министерства просвещения Российской Федерации от 08.11.2022 № 955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нарушениями)" (Зарегистрирован 06.02.2023 № 72264)</a:t>
            </a:r>
            <a:endParaRPr lang="ru-RU" sz="1400" b="1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0233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008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>
                <a:solidFill>
                  <a:schemeClr val="tx1"/>
                </a:solidFill>
              </a:rPr>
              <a:t>МИНИСТЕРСТВО ПРОСВЕЩЕНИЯ РОССИЙСКОЙ ФЕДЕРАЦИИ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ПИСЬМО от </a:t>
            </a:r>
            <a:r>
              <a:rPr lang="ru-RU" sz="1800" b="1" dirty="0">
                <a:solidFill>
                  <a:schemeClr val="tx1"/>
                </a:solidFill>
              </a:rPr>
              <a:t>13 февраля 2023 г. N ТВ-413/03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«О </a:t>
            </a:r>
            <a:r>
              <a:rPr lang="ru-RU" sz="1800" b="1" dirty="0">
                <a:solidFill>
                  <a:schemeClr val="tx1"/>
                </a:solidFill>
              </a:rPr>
              <a:t>НАПРАВЛЕНИИ </a:t>
            </a:r>
            <a:r>
              <a:rPr lang="ru-RU" sz="1800" b="1" dirty="0" smtClean="0">
                <a:solidFill>
                  <a:schemeClr val="tx1"/>
                </a:solidFill>
              </a:rPr>
              <a:t>РЕКОМЕНДАЦИЙ» 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6805" y="2564904"/>
            <a:ext cx="5057622" cy="1800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Составляющие инфраструктуры ДОО: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– инвариантная , обеспечивающая  решение </a:t>
            </a:r>
            <a:r>
              <a:rPr lang="ru-RU" sz="1400" b="1" dirty="0"/>
              <a:t>задач ФГОС ДО в </a:t>
            </a:r>
            <a:r>
              <a:rPr lang="ru-RU" sz="1400" b="1" dirty="0" smtClean="0"/>
              <a:t>процессе реализации </a:t>
            </a:r>
            <a:r>
              <a:rPr lang="ru-RU" sz="1400" b="1" dirty="0"/>
              <a:t>ФОП ДО</a:t>
            </a:r>
            <a:r>
              <a:rPr lang="ru-RU" sz="1400" b="1" dirty="0" smtClean="0"/>
              <a:t>;</a:t>
            </a:r>
            <a:br>
              <a:rPr lang="ru-RU" sz="1400" b="1" dirty="0" smtClean="0"/>
            </a:br>
            <a:r>
              <a:rPr lang="ru-RU" sz="1400" b="1" dirty="0" smtClean="0"/>
              <a:t>– вариативная обеспечивающая  решение задач с учетом социокультурных, региональных особенностей ДОО, особенностей</a:t>
            </a:r>
            <a:br>
              <a:rPr lang="ru-RU" sz="1400" b="1" dirty="0" smtClean="0"/>
            </a:br>
            <a:r>
              <a:rPr lang="ru-RU" sz="1400" b="1" dirty="0" smtClean="0"/>
              <a:t>организации ДО того или иного субъекта Российской Федерац</a:t>
            </a:r>
            <a:r>
              <a:rPr lang="ru-RU" sz="1400" dirty="0" smtClean="0"/>
              <a:t>ии</a:t>
            </a:r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63" t="23212" r="35857" b="10420"/>
          <a:stretch/>
        </p:blipFill>
        <p:spPr bwMode="auto">
          <a:xfrm>
            <a:off x="467544" y="1412776"/>
            <a:ext cx="3367314" cy="485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9352" y="470058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/>
              <a:t>Официальный сайт  </a:t>
            </a:r>
            <a:r>
              <a:rPr lang="ru-RU" sz="1200" b="1" dirty="0" err="1" smtClean="0"/>
              <a:t>Минпросвещения</a:t>
            </a:r>
            <a:r>
              <a:rPr lang="ru-RU" sz="1200" b="1" dirty="0" smtClean="0"/>
              <a:t> </a:t>
            </a:r>
            <a:r>
              <a:rPr lang="ru-RU" sz="1200" b="1" dirty="0"/>
              <a:t>России (https://docs.edu.gov.ru/document/f4f7837770384bfa1faa1827ec8d72d4/) и федерального государственного бюджетного научного учреждения "Институт возрастной физиологии Российской академии образования" (https://ivfrao.ru/wp-content/uploads/2022/12/rekomendaczii-1.pdf).</a:t>
            </a:r>
          </a:p>
          <a:p>
            <a:r>
              <a:rPr lang="ru-RU" sz="12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4498" y="1251778"/>
            <a:ext cx="488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</a:t>
            </a:r>
            <a:r>
              <a:rPr lang="ru-RU" sz="1600" b="1" dirty="0" smtClean="0"/>
              <a:t>одель </a:t>
            </a:r>
            <a:r>
              <a:rPr lang="ru-RU" sz="1600" b="1" dirty="0"/>
              <a:t>современных материально-технических условий, необходимых для реализации образовательных программ дошкольного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88462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6470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Этапы реализации </a:t>
            </a:r>
            <a:r>
              <a:rPr lang="ru-RU" sz="2400" b="1" dirty="0" smtClean="0">
                <a:solidFill>
                  <a:schemeClr val="tx1"/>
                </a:solidFill>
              </a:rPr>
              <a:t>Концепции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1 этап-2023-2025 годы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2 этап- 2025-2030 годы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Ценностные ориентиры и </a:t>
            </a:r>
            <a:r>
              <a:rPr lang="ru-RU" b="1" dirty="0" smtClean="0">
                <a:solidFill>
                  <a:srgbClr val="002060"/>
                </a:solidFill>
              </a:rPr>
              <a:t>философия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современного </a:t>
            </a:r>
            <a:r>
              <a:rPr lang="ru-RU" b="1" dirty="0">
                <a:solidFill>
                  <a:srgbClr val="002060"/>
                </a:solidFill>
              </a:rPr>
              <a:t>дошкольного </a:t>
            </a:r>
            <a:r>
              <a:rPr lang="ru-RU" b="1" dirty="0" smtClean="0">
                <a:solidFill>
                  <a:srgbClr val="002060"/>
                </a:solidFill>
              </a:rPr>
              <a:t>образования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активность </a:t>
            </a:r>
            <a:r>
              <a:rPr lang="ru-RU" b="1" dirty="0"/>
              <a:t>ребенка как полноценного участника</a:t>
            </a:r>
            <a:br>
              <a:rPr lang="ru-RU" b="1" dirty="0"/>
            </a:br>
            <a:r>
              <a:rPr lang="ru-RU" b="1" dirty="0"/>
              <a:t>образовательных </a:t>
            </a:r>
            <a:r>
              <a:rPr lang="ru-RU" b="1" dirty="0" smtClean="0"/>
              <a:t>отношений;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идея </a:t>
            </a:r>
            <a:r>
              <a:rPr lang="ru-RU" b="1" dirty="0"/>
              <a:t>сообщества детей и взрослых, которые учатся друг у друга</a:t>
            </a:r>
            <a:br>
              <a:rPr lang="ru-RU" b="1" dirty="0"/>
            </a:br>
            <a:r>
              <a:rPr lang="ru-RU" b="1" dirty="0"/>
              <a:t>включение семьи, образовательных ресурсов для обогащения</a:t>
            </a:r>
            <a:br>
              <a:rPr lang="ru-RU" b="1" dirty="0"/>
            </a:br>
            <a:r>
              <a:rPr lang="ru-RU" b="1" dirty="0"/>
              <a:t>образовательного </a:t>
            </a:r>
            <a:r>
              <a:rPr lang="ru-RU" b="1" dirty="0" smtClean="0"/>
              <a:t>процесса;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переход </a:t>
            </a:r>
            <a:r>
              <a:rPr lang="ru-RU" b="1" dirty="0"/>
              <a:t>к планированию жизнедеятельности с активным</a:t>
            </a:r>
            <a:br>
              <a:rPr lang="ru-RU" b="1" dirty="0"/>
            </a:br>
            <a:r>
              <a:rPr lang="ru-RU" b="1" dirty="0"/>
              <a:t>участием </a:t>
            </a:r>
            <a:r>
              <a:rPr lang="ru-RU" b="1" dirty="0" smtClean="0"/>
              <a:t>детей;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Предоставление возможности </a:t>
            </a:r>
            <a:r>
              <a:rPr lang="ru-RU" b="1" dirty="0"/>
              <a:t>в условиях детского сада детям</a:t>
            </a:r>
            <a:br>
              <a:rPr lang="ru-RU" b="1" dirty="0"/>
            </a:br>
            <a:r>
              <a:rPr lang="ru-RU" b="1" dirty="0"/>
              <a:t>разного возраста проводить время </a:t>
            </a:r>
            <a:r>
              <a:rPr lang="ru-RU" b="1" dirty="0" smtClean="0"/>
              <a:t>вместе;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качество </a:t>
            </a:r>
            <a:r>
              <a:rPr lang="ru-RU" b="1" dirty="0"/>
              <a:t>работы детского сада оценивается не по результатам</a:t>
            </a:r>
            <a:br>
              <a:rPr lang="ru-RU" b="1" dirty="0"/>
            </a:br>
            <a:r>
              <a:rPr lang="ru-RU" b="1" dirty="0"/>
              <a:t>детского развития, а по качеству условий и процессов 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35820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26447"/>
            <a:ext cx="8820472" cy="38631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34008"/>
            <a:ext cx="8229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1800" b="1" dirty="0">
                <a:solidFill>
                  <a:schemeClr val="tx1"/>
                </a:solidFill>
              </a:rPr>
              <a:t>МЕТОДИЧЕСКИЕ РЕКОМЕНДАЦИИ ПО РЕАЛИЗАЦИИ </a:t>
            </a:r>
          </a:p>
          <a:p>
            <a:pPr fontAlgn="base"/>
            <a:r>
              <a:rPr lang="ru-RU" sz="1800" b="1" dirty="0">
                <a:solidFill>
                  <a:schemeClr val="tx1"/>
                </a:solidFill>
              </a:rPr>
              <a:t>ФЕДЕРАЛЬНОЙ ОБРАЗОВАТЕЛЬНОЙ ПРОГРАММЫ </a:t>
            </a:r>
          </a:p>
          <a:p>
            <a:pPr fontAlgn="base"/>
            <a:r>
              <a:rPr lang="ru-RU" sz="1800" b="1" dirty="0">
                <a:solidFill>
                  <a:schemeClr val="tx1"/>
                </a:solidFill>
              </a:rPr>
              <a:t>ДОШКОЛЬНОГО ОБРАЗОВАНИЯ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484784"/>
            <a:ext cx="7632848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внедрения Федеральной образовательной программы дошкольного образования в ДОО</a:t>
            </a:r>
            <a:endParaRPr lang="ru-RU" sz="2800" b="1" dirty="0">
              <a:solidFill>
                <a:srgbClr val="8F31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7280" y="4910490"/>
            <a:ext cx="8424936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Разработать Дорожные карты введения ФОП (ФАОП)дошкольного образования.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Организовать внутренний аудит с целью анализа соответствия содержания образовательных программ ДОО обязательному минимуму содержания, заданному в ФОП ДО.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Обеспечить разработку и реализацию с 1 сентября 2023 года образовательных программ в соответствии с изменениями ФГОС и ФОП (ФАОП) дошкольного образования 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Провести анализ и разработать финансовый план материально-технических и кадровых условий реализации образовательных программ дошкольного образования в соответствии с федеральными методическими рекомендациями по формированию инфраструктуры ДОО и комплектации учебно-методических материалов.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Обеспечить организационно-методическую поддержку педагогов и специалистов ДОО , включая системное повышение квалификации в период перехода на ФОП ДО.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7524" y="188640"/>
            <a:ext cx="8568952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Дорожная карта внедрения в дошкольных образовательных организациях ФОП дошкольного образования</a:t>
            </a:r>
            <a:endParaRPr lang="ru-RU" sz="2800" b="1" dirty="0">
              <a:solidFill>
                <a:srgbClr val="8F31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22" y="1455194"/>
            <a:ext cx="2062622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71022" y="1452746"/>
            <a:ext cx="2200728" cy="2076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1075" y="1440541"/>
            <a:ext cx="1993318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670" y="1766453"/>
            <a:ext cx="23631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Утверждение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Дорожной карты </a:t>
            </a:r>
            <a:endPara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введения ФОП ДО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2484817" y="1512505"/>
            <a:ext cx="2186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Проведение Педсоветов, издание приказа о </a:t>
            </a:r>
          </a:p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создании рабочей группы и плана-графика перехода на  ФОП ДО 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5310" y="1446644"/>
            <a:ext cx="1993318" cy="2082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709092" y="1317904"/>
            <a:ext cx="21863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квалификации руководителей и педагогов в части проектирования ОП ДО (АОП ДО) и обновление ее содержания на основе  ФОП ДО 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868784" y="1375925"/>
            <a:ext cx="218636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действующей ОП ДО и инфраструктуры ДОО в соответствии с методическими рекомендациями  по реализации ФОП ДО.</a:t>
            </a:r>
          </a:p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проекта ОП ДО (АОП ДО) на основе ФОП ДО (ФАОП ДО)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3253" y="3893549"/>
            <a:ext cx="2062622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74847" y="3904013"/>
            <a:ext cx="2062622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94431" y="3865571"/>
            <a:ext cx="2062622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81379" y="4209815"/>
            <a:ext cx="21863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Информирование Совета родителей о переходе на ФОП ДО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453529" y="4140125"/>
            <a:ext cx="218636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Издание приказа об утверждении ОП дошкольного образования в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новой редакции</a:t>
            </a:r>
            <a:endPara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711297" y="3847275"/>
            <a:ext cx="218636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(коррекция) локальных нормативных актов, внесение изменений в должностные инструкции работников ДОО</a:t>
            </a: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16311" y="6091614"/>
            <a:ext cx="88423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Образовательные программы подлежат приведению в соответствии с Федеральной образовательной программой не позднее </a:t>
            </a:r>
            <a:r>
              <a:rPr lang="ru-RU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сентября 2023 года 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2133414" y="2669602"/>
            <a:ext cx="432048" cy="188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6652760" y="2633362"/>
            <a:ext cx="432048" cy="188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519553" y="2633363"/>
            <a:ext cx="432048" cy="188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14" idx="2"/>
          </p:cNvCxnSpPr>
          <p:nvPr/>
        </p:nvCxnSpPr>
        <p:spPr>
          <a:xfrm>
            <a:off x="7961969" y="3528773"/>
            <a:ext cx="0" cy="230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1115616" y="3745331"/>
            <a:ext cx="6846352" cy="13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87534" y="3725662"/>
            <a:ext cx="0" cy="412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Стрелка вправо 50"/>
          <p:cNvSpPr/>
          <p:nvPr/>
        </p:nvSpPr>
        <p:spPr>
          <a:xfrm>
            <a:off x="4423874" y="5693057"/>
            <a:ext cx="432048" cy="188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084995" y="5717538"/>
            <a:ext cx="432048" cy="188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88640"/>
            <a:ext cx="8928992" cy="74510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Чек-лист анализа соответствия Программы обязательному </a:t>
            </a:r>
            <a:r>
              <a:rPr lang="ru-RU" sz="20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минимуму содержания</a:t>
            </a:r>
            <a:r>
              <a:rPr lang="ru-RU" sz="2000" b="1" dirty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заданному в Федеральной программе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8556"/>
            <a:ext cx="5502721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Действие 1. Соотносим структуру Программы с Федеральной программой и ФГОС ДО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Действие 2. Соотносим цель и задачи Программы с Федеральной программой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Действие </a:t>
            </a:r>
            <a:r>
              <a:rPr lang="ru-RU" sz="1400" dirty="0"/>
              <a:t>3. Соотносим планируемые результаты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Действие 4. Соотносим задачи и содержание образовательной деятельности по образовательным областям и направлениям воспитания Программы с Федеральной программой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Действие 5. Соотносим направленность программ </a:t>
            </a:r>
            <a:r>
              <a:rPr lang="ru-RU" sz="1400" dirty="0" smtClean="0"/>
              <a:t>коррекционно-развивающей </a:t>
            </a:r>
            <a:r>
              <a:rPr lang="ru-RU" sz="1400" dirty="0"/>
              <a:t>работы (далее – КРР), обозначенных в Программе с перечнем целевых групп Федеральной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Действие 6. Определяем совокупное соответствие разделов Программы обязательному минимуму содержания, заданному в Федеральной программе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Действие 7. Формируем элементы вариативной части Программы из материалов, превышающих обязательный минимум содержания Федеральной </a:t>
            </a:r>
            <a:r>
              <a:rPr lang="ru-RU" sz="1400" dirty="0" smtClean="0"/>
              <a:t>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/>
              <a:t>Действие 8. Проводим анализ инфраструктуры и методического обеспечения реализации Федеральной программы на основе «Рекомендаций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  </a:r>
            <a:r>
              <a:rPr lang="ru-RU" sz="1400" dirty="0" smtClean="0"/>
              <a:t>». 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58914" y="1414943"/>
            <a:ext cx="0" cy="526297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38745" y="-1564907"/>
            <a:ext cx="337111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23904" y="1228403"/>
            <a:ext cx="3466982" cy="5556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pic>
        <p:nvPicPr>
          <p:cNvPr id="1026" name="Picture 2" descr="https://image.shutterstock.com/shutterstock/photos/654671263/display_1500/stock-photo-exclamation-point-exclamation-mark-d-red-man-idea-pose-idea-gesture-rendering-illustration-654671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721" y="1792533"/>
            <a:ext cx="695950" cy="7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97582" y="1414943"/>
            <a:ext cx="316835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300" dirty="0"/>
              <a:t>При частичном соответствии или несоответствии разделы </a:t>
            </a:r>
            <a:r>
              <a:rPr lang="ru-RU" sz="1300" dirty="0" smtClean="0"/>
              <a:t>Программы ДОО, относящиеся </a:t>
            </a:r>
            <a:r>
              <a:rPr lang="ru-RU" sz="1300" dirty="0"/>
              <a:t>к обязательной части корректируются и дополняются, так как </a:t>
            </a:r>
            <a:r>
              <a:rPr lang="ru-RU" sz="1300" dirty="0" smtClean="0"/>
              <a:t>обязательная </a:t>
            </a:r>
            <a:r>
              <a:rPr lang="ru-RU" sz="1300" dirty="0"/>
              <a:t>(инвариантная) часть Программы должна соответствовать </a:t>
            </a:r>
            <a:r>
              <a:rPr lang="ru-RU" sz="1300" dirty="0" smtClean="0"/>
              <a:t>Федеральной </a:t>
            </a:r>
            <a:r>
              <a:rPr lang="ru-RU" sz="1300" dirty="0"/>
              <a:t>программе и составлять не менее 60 процентов Программы. 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каждом из разделов </a:t>
            </a:r>
            <a:r>
              <a:rPr lang="ru-RU" sz="1300" dirty="0" smtClean="0"/>
              <a:t>Программы ДОО </a:t>
            </a:r>
            <a:r>
              <a:rPr lang="ru-RU" sz="1300" dirty="0"/>
              <a:t>программный материал может быть </a:t>
            </a:r>
            <a:r>
              <a:rPr lang="ru-RU" sz="1300" dirty="0" smtClean="0"/>
              <a:t>представлен </a:t>
            </a:r>
            <a:r>
              <a:rPr lang="ru-RU" sz="1300" dirty="0"/>
              <a:t>значительно шире, чем в Федеральной программе и в тех </a:t>
            </a:r>
          </a:p>
          <a:p>
            <a:pPr algn="just"/>
            <a:r>
              <a:rPr lang="ru-RU" sz="1300" dirty="0"/>
              <a:t>формулировках, которые отражают региональную специфику либо </a:t>
            </a:r>
          </a:p>
          <a:p>
            <a:pPr algn="just"/>
            <a:r>
              <a:rPr lang="ru-RU" sz="1300" dirty="0"/>
              <a:t>специфику конкретной ДОО</a:t>
            </a:r>
            <a:r>
              <a:rPr lang="ru-RU" sz="1300" dirty="0" smtClean="0"/>
              <a:t>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 </a:t>
            </a:r>
            <a:r>
              <a:rPr lang="ru-RU" sz="1300" dirty="0"/>
              <a:t>Программный материал, превышающий объем </a:t>
            </a:r>
          </a:p>
          <a:p>
            <a:pPr algn="just"/>
            <a:r>
              <a:rPr lang="ru-RU" sz="1300" dirty="0"/>
              <a:t>Федеральной программы, может быть перенесен в вариативную часть (часть, </a:t>
            </a:r>
          </a:p>
          <a:p>
            <a:pPr algn="just"/>
            <a:r>
              <a:rPr lang="ru-RU" sz="1300" dirty="0"/>
              <a:t>формируемую участниками образовательных отношений).</a:t>
            </a:r>
          </a:p>
        </p:txBody>
      </p:sp>
      <p:pic>
        <p:nvPicPr>
          <p:cNvPr id="14" name="Picture 2" descr="https://image.shutterstock.com/shutterstock/photos/654671263/display_1500/stock-photo-exclamation-point-exclamation-mark-d-red-man-idea-pose-idea-gesture-rendering-illustration-654671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936" y="3702671"/>
            <a:ext cx="695950" cy="7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age.shutterstock.com/shutterstock/photos/654671263/display_1500/stock-photo-exclamation-point-exclamation-mark-d-red-man-idea-pose-idea-gesture-rendering-illustration-654671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721" y="5303804"/>
            <a:ext cx="695950" cy="7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3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926447"/>
            <a:ext cx="8820472" cy="38631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88640"/>
            <a:ext cx="7632848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8F3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Типовые локальные нормативные акты ОО для проведения мониторинга инфраструктуры  ДОО</a:t>
            </a:r>
            <a:endParaRPr lang="ru-RU" sz="2800" b="1" dirty="0">
              <a:solidFill>
                <a:srgbClr val="8F31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7524" y="1484784"/>
            <a:ext cx="8424936" cy="392015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 2"/>
              <a:buNone/>
            </a:pPr>
            <a:r>
              <a:rPr lang="ru-RU" sz="1800" b="1" dirty="0" smtClean="0"/>
              <a:t>– Приказ «О назначении ответственного лица за мониторинг инфраструктуры и комплектации учебно-методических материалов в целях реализации образовательных программ ДО»; </a:t>
            </a:r>
          </a:p>
          <a:p>
            <a:pPr marL="0" indent="0" algn="just">
              <a:buFont typeface="Wingdings 2"/>
              <a:buNone/>
            </a:pPr>
            <a:r>
              <a:rPr lang="ru-RU" sz="1800" b="1" dirty="0" smtClean="0"/>
              <a:t>– Приказ О создании рабочей группы по мониторингу инфраструктуры и комплектации учебно-методических материалов в целях реализации образовательных программ ДО»; </a:t>
            </a:r>
          </a:p>
          <a:p>
            <a:pPr marL="0" indent="0" algn="just">
              <a:buNone/>
            </a:pPr>
            <a:r>
              <a:rPr lang="ru-RU" sz="1800" b="1" dirty="0" smtClean="0"/>
              <a:t>– Приказ «О </a:t>
            </a:r>
            <a:r>
              <a:rPr lang="ru-RU" sz="1800" b="1" dirty="0"/>
              <a:t>работах по приобретению оборудования по результатам мониторинга инфраструктуры и комплектации учебно-методических материалов в целях реализации образовательных программ ДО</a:t>
            </a:r>
            <a:r>
              <a:rPr lang="ru-RU" sz="1800" b="1" dirty="0" smtClean="0"/>
              <a:t>»;</a:t>
            </a:r>
          </a:p>
          <a:p>
            <a:pPr marL="0" indent="0" algn="just">
              <a:buNone/>
            </a:pPr>
            <a:r>
              <a:rPr lang="ru-RU" sz="1800" b="1" dirty="0" smtClean="0"/>
              <a:t>- Приказ «Об </a:t>
            </a:r>
            <a:r>
              <a:rPr lang="ru-RU" sz="1800" b="1" dirty="0"/>
              <a:t>утверждении плана-графика повышения квалификации членов педагогического коллектива по вопросам создания современной инфраструктуры ДОО, мониторингу существующей РППС и комплектации учебно-методических материалов в целях реализации образовательных программ ДО</a:t>
            </a:r>
            <a:r>
              <a:rPr lang="ru-RU" sz="1800" b="1" dirty="0" smtClean="0"/>
              <a:t>» 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 2"/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Мониторинг введения ФОП ДО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894388"/>
              </p:ext>
            </p:extLst>
          </p:nvPr>
        </p:nvGraphicFramePr>
        <p:xfrm>
          <a:off x="179512" y="1412776"/>
          <a:ext cx="8590724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720080"/>
                <a:gridCol w="586101"/>
                <a:gridCol w="998075"/>
                <a:gridCol w="885868"/>
                <a:gridCol w="698308"/>
                <a:gridCol w="813860"/>
                <a:gridCol w="792088"/>
                <a:gridCol w="1080120"/>
                <a:gridCol w="1440160"/>
              </a:tblGrid>
              <a:tr h="370840">
                <a:tc rowSpan="2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ДОУ № 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Дорожная карта введения ФОП ДО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(приказ от №)</a:t>
                      </a:r>
                      <a:endParaRPr kumimoji="0"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 (Приказ от №)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–график повышения квалификации по вопросу ФОП ДО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(утвержден/разработан/дата)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внутреннего аудита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с .. по …)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ОП ДОО в соответствии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ФОП ДО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(разработан ДА/НЕТ)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 ДО (приказ от №)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0"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раздел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Содержательный раздел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Краткое  содержание ОП ДО</a:t>
                      </a:r>
                    </a:p>
                    <a:p>
                      <a:pPr algn="ctr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92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План мероприятий по реализации концепции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2023-2025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100" b="1" dirty="0" smtClean="0"/>
              <a:t>Совершенствование нормативно-правового регулирования и организационно-методического сопровождения системы дошкольного образования.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1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100" b="1" dirty="0" smtClean="0"/>
              <a:t>Повышение доступности и качества дошкольного образования.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1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100" b="1" dirty="0" smtClean="0"/>
              <a:t>Развитие материально –технического обеспечения и инфраструктуры дошкольного образования.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1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100" b="1" dirty="0" smtClean="0"/>
              <a:t>Развитие кадрового потенциала системы дошкольного образования.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1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100" b="1" dirty="0" smtClean="0"/>
              <a:t>Управление реализацией Концепции развития дошкольного образования до 2030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65415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Современные тренды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4953" y="2060848"/>
            <a:ext cx="8623657" cy="40679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формирование </a:t>
            </a:r>
            <a:r>
              <a:rPr lang="ru-RU" sz="1800" b="1" dirty="0"/>
              <a:t>основы для выстраивания единого</a:t>
            </a:r>
            <a:br>
              <a:rPr lang="ru-RU" sz="1800" b="1" dirty="0"/>
            </a:br>
            <a:r>
              <a:rPr lang="ru-RU" sz="1800" b="1" dirty="0"/>
              <a:t>образовательного пространства Российской Федерации в сфере</a:t>
            </a:r>
            <a:br>
              <a:rPr lang="ru-RU" sz="1800" b="1" dirty="0"/>
            </a:br>
            <a:r>
              <a:rPr lang="ru-RU" sz="1800" b="1" dirty="0"/>
              <a:t>дошкольного образования</a:t>
            </a:r>
            <a:r>
              <a:rPr lang="ru-RU" sz="1800" b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err="1" smtClean="0"/>
              <a:t>операционализация</a:t>
            </a:r>
            <a:r>
              <a:rPr lang="ru-RU" sz="1800" b="1" dirty="0" smtClean="0"/>
              <a:t> </a:t>
            </a:r>
            <a:r>
              <a:rPr lang="ru-RU" sz="1800" b="1" dirty="0"/>
              <a:t>требований актуальной </a:t>
            </a:r>
            <a:r>
              <a:rPr lang="ru-RU" sz="1800" b="1" dirty="0" smtClean="0"/>
              <a:t>нормативно- правовой </a:t>
            </a:r>
            <a:r>
              <a:rPr lang="ru-RU" sz="1800" b="1" dirty="0"/>
              <a:t>базы дошкольного образования РФ и создание</a:t>
            </a:r>
            <a:br>
              <a:rPr lang="ru-RU" sz="1800" b="1" dirty="0"/>
            </a:br>
            <a:r>
              <a:rPr lang="ru-RU" sz="1800" b="1" dirty="0"/>
              <a:t>единой системы измеримых показателей качества как</a:t>
            </a:r>
            <a:br>
              <a:rPr lang="ru-RU" sz="1800" b="1" dirty="0"/>
            </a:br>
            <a:r>
              <a:rPr lang="ru-RU" sz="1800" b="1" dirty="0"/>
              <a:t>ориентиров в сфере обеспечения и постоянного</a:t>
            </a:r>
            <a:br>
              <a:rPr lang="ru-RU" sz="1800" b="1" dirty="0"/>
            </a:br>
            <a:r>
              <a:rPr lang="ru-RU" sz="1800" b="1" dirty="0"/>
              <a:t>совершенствования дошкольного образования РФ</a:t>
            </a:r>
            <a:r>
              <a:rPr lang="ru-RU" sz="1800" b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создание </a:t>
            </a:r>
            <a:r>
              <a:rPr lang="ru-RU" sz="1800" b="1" dirty="0"/>
              <a:t>надежной доказательной базы для принятия решений</a:t>
            </a:r>
            <a:br>
              <a:rPr lang="ru-RU" sz="1800" b="1" dirty="0"/>
            </a:br>
            <a:r>
              <a:rPr lang="ru-RU" sz="1800" b="1" dirty="0"/>
              <a:t>в сфере образовательной политики на федеральном,</a:t>
            </a:r>
            <a:br>
              <a:rPr lang="ru-RU" sz="1800" b="1" dirty="0"/>
            </a:br>
            <a:r>
              <a:rPr lang="ru-RU" sz="1800" b="1" dirty="0"/>
              <a:t>региональном и муниципальном уровнях управления системой</a:t>
            </a:r>
            <a:br>
              <a:rPr lang="ru-RU" sz="1800" b="1" dirty="0"/>
            </a:br>
            <a:r>
              <a:rPr lang="ru-RU" sz="1800" b="1" dirty="0"/>
              <a:t>образования РФ, а также на уровне ДОО.</a:t>
            </a:r>
            <a:br>
              <a:rPr lang="ru-RU" sz="1800" b="1" dirty="0"/>
            </a:br>
            <a:r>
              <a:rPr lang="ru-RU" sz="1800" b="1" dirty="0"/>
              <a:t>объединение усилий разных государственных </a:t>
            </a:r>
            <a:r>
              <a:rPr lang="ru-RU" sz="1800" b="1" dirty="0" smtClean="0"/>
              <a:t>служб</a:t>
            </a:r>
            <a:r>
              <a:rPr lang="ru-RU" sz="1800" b="1" dirty="0"/>
              <a:t>.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651" y="148478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№1 Качество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дошкольного образования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5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3654" y="1772816"/>
            <a:ext cx="8503920" cy="3750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Проблема -  </a:t>
            </a:r>
            <a:r>
              <a:rPr lang="ru-RU" sz="2000" b="1" dirty="0"/>
              <a:t>как обустроить жизнь в саду, чтобы </a:t>
            </a:r>
            <a:r>
              <a:rPr lang="ru-RU" sz="2000" b="1" dirty="0" smtClean="0"/>
              <a:t>там было </a:t>
            </a:r>
            <a:r>
              <a:rPr lang="ru-RU" sz="2000" b="1" dirty="0"/>
              <a:t>место для детской инициативы и целеполагания. И, </a:t>
            </a:r>
            <a:r>
              <a:rPr lang="ru-RU" sz="2000" b="1" dirty="0" smtClean="0"/>
              <a:t>кстати, для </a:t>
            </a:r>
            <a:r>
              <a:rPr lang="ru-RU" sz="2000" b="1" dirty="0"/>
              <a:t>инициативы и целеполагания педагогов — потому что </a:t>
            </a:r>
            <a:r>
              <a:rPr lang="ru-RU" sz="2000" b="1" dirty="0" smtClean="0"/>
              <a:t>часто они </a:t>
            </a:r>
            <a:r>
              <a:rPr lang="ru-RU" sz="2000" b="1" dirty="0"/>
              <a:t>сами находятся в таких условиях, когда не могут </a:t>
            </a:r>
            <a:r>
              <a:rPr lang="ru-RU" sz="2000" b="1" dirty="0" smtClean="0"/>
              <a:t>ни выбирать </a:t>
            </a:r>
            <a:r>
              <a:rPr lang="ru-RU" sz="2000" b="1" dirty="0"/>
              <a:t>программу, по которой работают, ни менять среду </a:t>
            </a:r>
            <a:r>
              <a:rPr lang="ru-RU" sz="2000" b="1" dirty="0" smtClean="0"/>
              <a:t>в группе </a:t>
            </a:r>
            <a:r>
              <a:rPr lang="ru-RU" sz="2000" b="1" dirty="0"/>
              <a:t>с учетом детских интересов и смыслов и т.д.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ТРЕНД 2 Детский </a:t>
            </a:r>
            <a:r>
              <a:rPr lang="ru-RU" sz="2400" b="1" dirty="0" smtClean="0">
                <a:solidFill>
                  <a:srgbClr val="002060"/>
                </a:solidFill>
              </a:rPr>
              <a:t>сад, ориентированный </a:t>
            </a:r>
            <a:r>
              <a:rPr lang="ru-RU" sz="2400" b="1" dirty="0">
                <a:solidFill>
                  <a:srgbClr val="002060"/>
                </a:solidFill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</a:rPr>
              <a:t>ребенка– новый </a:t>
            </a:r>
            <a:r>
              <a:rPr lang="ru-RU" sz="2400" b="1" dirty="0">
                <a:solidFill>
                  <a:srgbClr val="002060"/>
                </a:solidFill>
              </a:rPr>
              <a:t>формат деятельности ДОО</a:t>
            </a:r>
          </a:p>
        </p:txBody>
      </p:sp>
    </p:spTree>
    <p:extLst>
      <p:ext uri="{BB962C8B-B14F-4D97-AF65-F5344CB8AC3E}">
        <p14:creationId xmlns:p14="http://schemas.microsoft.com/office/powerpoint/2010/main" xmlns="" val="276742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4401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ФГОС </a:t>
            </a:r>
            <a:r>
              <a:rPr lang="ru-RU" sz="2000" b="1" dirty="0">
                <a:solidFill>
                  <a:srgbClr val="002060"/>
                </a:solidFill>
              </a:rPr>
              <a:t>ДО 3.2.5. Условия, необходимые для создания </a:t>
            </a:r>
            <a:r>
              <a:rPr lang="ru-RU" sz="2000" b="1" dirty="0" smtClean="0">
                <a:solidFill>
                  <a:srgbClr val="002060"/>
                </a:solidFill>
              </a:rPr>
              <a:t>социальной ситуации </a:t>
            </a:r>
            <a:r>
              <a:rPr lang="ru-RU" sz="2000" b="1" dirty="0">
                <a:solidFill>
                  <a:srgbClr val="002060"/>
                </a:solidFill>
              </a:rPr>
              <a:t>развития детей, соответствующей специфике </a:t>
            </a:r>
            <a:r>
              <a:rPr lang="ru-RU" sz="2000" b="1" dirty="0" smtClean="0">
                <a:solidFill>
                  <a:srgbClr val="002060"/>
                </a:solidFill>
              </a:rPr>
              <a:t>дошкольного возраста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200" b="1" dirty="0" smtClean="0"/>
              <a:t>обеспечение </a:t>
            </a:r>
            <a:r>
              <a:rPr lang="ru-RU" sz="1200" b="1" dirty="0"/>
              <a:t>эмоционального благополучия через: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 </a:t>
            </a:r>
            <a:r>
              <a:rPr lang="ru-RU" sz="1200" b="1" i="1" dirty="0"/>
              <a:t>непосредственное общение с каждым ребёнком;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 </a:t>
            </a:r>
            <a:r>
              <a:rPr lang="ru-RU" sz="1200" b="1" i="1" dirty="0"/>
              <a:t>уважительное отношение к каждому ребенку, к его чувствам и потребностям</a:t>
            </a:r>
            <a:r>
              <a:rPr lang="ru-RU" sz="1200" b="1" i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200" b="1" dirty="0" smtClean="0"/>
              <a:t>поддержка  </a:t>
            </a:r>
            <a:r>
              <a:rPr lang="ru-RU" sz="1200" b="1" dirty="0"/>
              <a:t>индивидуальности и инициативы </a:t>
            </a:r>
            <a:r>
              <a:rPr lang="ru-RU" sz="1200" b="1" dirty="0" smtClean="0"/>
              <a:t> детей </a:t>
            </a:r>
            <a:r>
              <a:rPr lang="ru-RU" sz="1200" b="1" dirty="0"/>
              <a:t>через: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 </a:t>
            </a:r>
            <a:r>
              <a:rPr lang="ru-RU" sz="1200" b="1" i="1" dirty="0"/>
              <a:t>создание условий для свободного выбора детьми деятельности, участников совместной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b="1" i="1" dirty="0"/>
              <a:t>деятельности;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 </a:t>
            </a:r>
            <a:r>
              <a:rPr lang="ru-RU" sz="1200" b="1" i="1" dirty="0"/>
              <a:t>создание условий для принятия детьми решений, выражения своих чувств и мыслей;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 </a:t>
            </a:r>
            <a:r>
              <a:rPr lang="ru-RU" sz="1200" b="1" i="1" dirty="0" err="1" smtClean="0"/>
              <a:t>недирективная</a:t>
            </a:r>
            <a:r>
              <a:rPr lang="ru-RU" sz="1200" b="1" i="1" dirty="0" smtClean="0"/>
              <a:t>  помощь </a:t>
            </a:r>
            <a:r>
              <a:rPr lang="ru-RU" sz="1200" b="1" i="1" dirty="0"/>
              <a:t>детям, </a:t>
            </a:r>
            <a:r>
              <a:rPr lang="ru-RU" sz="1200" b="1" i="1" dirty="0" smtClean="0"/>
              <a:t>поддержка детской </a:t>
            </a:r>
            <a:r>
              <a:rPr lang="ru-RU" sz="1200" b="1" i="1" dirty="0"/>
              <a:t>инициативы и самостоятельности в разных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b="1" i="1" dirty="0"/>
              <a:t>видах деятельности (игровой, исследовательской, проектной, познавательной и т.д</a:t>
            </a:r>
            <a:r>
              <a:rPr lang="ru-RU" sz="1200" b="1" i="1" dirty="0" smtClean="0"/>
              <a:t>.);</a:t>
            </a:r>
            <a:endParaRPr lang="ru-RU" sz="12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200" b="1" dirty="0" smtClean="0"/>
              <a:t>установление </a:t>
            </a:r>
            <a:r>
              <a:rPr lang="ru-RU" sz="1200" b="1" dirty="0"/>
              <a:t>правил взаимодействия в разных ситуациях: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 </a:t>
            </a:r>
            <a:r>
              <a:rPr lang="ru-RU" sz="1200" b="1" i="1" dirty="0"/>
              <a:t>создание условий для позитивных, доброжелательных отношений между детьми, в том числе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b="1" i="1" dirty="0"/>
              <a:t>принадлежащими к разным национально-культурным, религиозным общностям и социальным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b="1" i="1" dirty="0"/>
              <a:t>слоям, а также имеющими различные (в том числе ограниченные) возможности здоровья;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 </a:t>
            </a:r>
            <a:r>
              <a:rPr lang="ru-RU" sz="1200" b="1" i="1" dirty="0"/>
              <a:t>развитие коммуникативных способностей детей, позволяющих разрешать конфликтные </a:t>
            </a:r>
            <a:r>
              <a:rPr lang="ru-RU" sz="1200" b="1" i="1" dirty="0" smtClean="0"/>
              <a:t>ситуации</a:t>
            </a:r>
            <a:r>
              <a:rPr lang="ru-RU" sz="1200" i="1" dirty="0"/>
              <a:t> </a:t>
            </a:r>
            <a:r>
              <a:rPr lang="ru-RU" sz="1200" b="1" i="1" dirty="0" smtClean="0"/>
              <a:t>со </a:t>
            </a:r>
            <a:r>
              <a:rPr lang="ru-RU" sz="1200" b="1" i="1" dirty="0"/>
              <a:t>сверстниками;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 </a:t>
            </a:r>
            <a:r>
              <a:rPr lang="ru-RU" sz="1200" b="1" i="1" dirty="0"/>
              <a:t>развитие умения детей работать в группе сверстников</a:t>
            </a:r>
            <a:r>
              <a:rPr lang="ru-RU" sz="1200" b="1" i="1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200" b="1" dirty="0" smtClean="0"/>
              <a:t> </a:t>
            </a:r>
            <a:r>
              <a:rPr lang="ru-RU" sz="1200" b="1" dirty="0"/>
              <a:t>построение вариативного развивающего </a:t>
            </a:r>
            <a:r>
              <a:rPr lang="ru-RU" sz="1200" b="1" dirty="0" smtClean="0"/>
              <a:t>образования,</a:t>
            </a:r>
            <a:r>
              <a:rPr lang="ru-RU" sz="1200" dirty="0"/>
              <a:t> </a:t>
            </a:r>
            <a:r>
              <a:rPr lang="ru-RU" sz="1200" b="1" dirty="0" smtClean="0"/>
              <a:t>ориентированного </a:t>
            </a:r>
            <a:r>
              <a:rPr lang="ru-RU" sz="1200" b="1" dirty="0"/>
              <a:t>на уровень развития, проявляющийся </a:t>
            </a:r>
            <a:r>
              <a:rPr lang="ru-RU" sz="1200" b="1" dirty="0" smtClean="0"/>
              <a:t>у</a:t>
            </a:r>
            <a:r>
              <a:rPr lang="ru-RU" sz="1200" dirty="0"/>
              <a:t> </a:t>
            </a:r>
            <a:r>
              <a:rPr lang="ru-RU" sz="1200" b="1" dirty="0" smtClean="0"/>
              <a:t>ребенка </a:t>
            </a:r>
            <a:r>
              <a:rPr lang="ru-RU" sz="1200" b="1" dirty="0"/>
              <a:t>в совместной деятельности со взрослым и </a:t>
            </a:r>
            <a:r>
              <a:rPr lang="ru-RU" sz="1200" b="1" dirty="0" smtClean="0"/>
              <a:t>более</a:t>
            </a:r>
            <a:r>
              <a:rPr lang="ru-RU" sz="1200" dirty="0"/>
              <a:t> </a:t>
            </a:r>
            <a:r>
              <a:rPr lang="ru-RU" sz="1200" b="1" dirty="0" smtClean="0"/>
              <a:t>опытными </a:t>
            </a:r>
            <a:r>
              <a:rPr lang="ru-RU" sz="1200" b="1" dirty="0"/>
              <a:t>сверстниками, но не актуализирующийся в </a:t>
            </a:r>
            <a:r>
              <a:rPr lang="ru-RU" sz="1200" b="1" dirty="0" smtClean="0"/>
              <a:t>его</a:t>
            </a:r>
            <a:r>
              <a:rPr lang="ru-RU" sz="1200" dirty="0"/>
              <a:t> </a:t>
            </a:r>
            <a:r>
              <a:rPr lang="ru-RU" sz="1200" b="1" dirty="0" smtClean="0"/>
              <a:t>индивидуальной </a:t>
            </a:r>
            <a:r>
              <a:rPr lang="ru-RU" sz="1200" b="1" dirty="0"/>
              <a:t>деятельности (далее - зона </a:t>
            </a:r>
            <a:r>
              <a:rPr lang="ru-RU" sz="1200" b="1" dirty="0" smtClean="0"/>
              <a:t>ближайшего</a:t>
            </a:r>
            <a:r>
              <a:rPr lang="ru-RU" sz="1200" dirty="0"/>
              <a:t> </a:t>
            </a:r>
            <a:r>
              <a:rPr lang="ru-RU" sz="1200" b="1" dirty="0" smtClean="0"/>
              <a:t>развития </a:t>
            </a:r>
            <a:r>
              <a:rPr lang="ru-RU" sz="1200" b="1" dirty="0"/>
              <a:t>каждого ребенка), через: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 </a:t>
            </a:r>
            <a:r>
              <a:rPr lang="ru-RU" sz="1200" b="1" i="1" dirty="0"/>
              <a:t>создание условий для овладения культурными средствами деятельности;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 </a:t>
            </a:r>
            <a:r>
              <a:rPr lang="ru-RU" sz="1200" b="1" i="1" dirty="0"/>
              <a:t>организацию видов деятельности, способствующих развитию мышления, речи, общения,</a:t>
            </a:r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244678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Принципы организации </a:t>
            </a:r>
            <a:r>
              <a:rPr lang="ru-RU" sz="2700" b="1" dirty="0" err="1">
                <a:solidFill>
                  <a:srgbClr val="002060"/>
                </a:solidFill>
              </a:rPr>
              <a:t>социо</a:t>
            </a:r>
            <a:r>
              <a:rPr lang="ru-RU" sz="2700" b="1" dirty="0">
                <a:solidFill>
                  <a:srgbClr val="002060"/>
                </a:solidFill>
              </a:rPr>
              <a:t>-игровой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педагогики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Движение </a:t>
            </a:r>
            <a:r>
              <a:rPr lang="ru-RU" b="1" dirty="0"/>
              <a:t>и активность. Под любыми мыслимыми и</a:t>
            </a:r>
            <a:br>
              <a:rPr lang="ru-RU" b="1" dirty="0"/>
            </a:br>
            <a:r>
              <a:rPr lang="ru-RU" b="1" dirty="0"/>
              <a:t>немыслимыми предлогами давать детям возможность двигаться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Не </a:t>
            </a:r>
            <a:r>
              <a:rPr lang="ru-RU" b="1" dirty="0"/>
              <a:t>учить, научиться слушать детей, молчать, создавать ситуации,</a:t>
            </a:r>
            <a:br>
              <a:rPr lang="ru-RU" b="1" dirty="0"/>
            </a:br>
            <a:r>
              <a:rPr lang="ru-RU" b="1" dirty="0"/>
              <a:t>когда дети начинают учить себя сами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/>
              <a:t>Ориентация на индивидуальные открытия. Дети становятся</a:t>
            </a:r>
            <a:br>
              <a:rPr lang="ru-RU" b="1" dirty="0"/>
            </a:br>
            <a:r>
              <a:rPr lang="ru-RU" b="1" dirty="0"/>
              <a:t>соучастниками игры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Вместо </a:t>
            </a:r>
            <a:r>
              <a:rPr lang="ru-RU" b="1" dirty="0"/>
              <a:t>роли «судьи» роль «советчика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Педагог </a:t>
            </a:r>
            <a:r>
              <a:rPr lang="ru-RU" b="1" dirty="0"/>
              <a:t>– равноправный партнёр. Он умеет интересно играть,</a:t>
            </a:r>
            <a:br>
              <a:rPr lang="ru-RU" b="1" dirty="0"/>
            </a:br>
            <a:r>
              <a:rPr lang="ru-RU" b="1" dirty="0"/>
              <a:t>организует игры, выдумывает их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/>
              <a:t>Погоня на «133» зайцами как профилактика «незнания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/>
              <a:t>Не бояться быть идиотом. Когда воспитатель, не кривя душой,</a:t>
            </a:r>
            <a:br>
              <a:rPr lang="ru-RU" b="1" dirty="0"/>
            </a:br>
            <a:r>
              <a:rPr lang="ru-RU" b="1" dirty="0"/>
              <a:t>признаётся детям, что про то или иное он и в самом деле не знает -</a:t>
            </a:r>
            <a:br>
              <a:rPr lang="ru-RU" b="1" dirty="0"/>
            </a:br>
            <a:r>
              <a:rPr lang="ru-RU" b="1" dirty="0"/>
              <a:t>это так окрыляет детей</a:t>
            </a:r>
            <a:r>
              <a:rPr lang="ru-RU" b="1" dirty="0" smtClean="0"/>
              <a:t>!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По </a:t>
            </a:r>
            <a:r>
              <a:rPr lang="ru-RU" b="1" dirty="0"/>
              <a:t>образу и подобию. Каждый прием не должен оставаться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554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Педагогика ненасилия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1800" b="1" dirty="0" err="1" smtClean="0"/>
              <a:t>гуманизация</a:t>
            </a:r>
            <a:r>
              <a:rPr lang="ru-RU" sz="1800" b="1" dirty="0" smtClean="0"/>
              <a:t> </a:t>
            </a:r>
            <a:r>
              <a:rPr lang="ru-RU" sz="1800" b="1" dirty="0"/>
              <a:t>существующих форм и методов работы в </a:t>
            </a:r>
            <a:r>
              <a:rPr lang="ru-RU" sz="1800" b="1" dirty="0" smtClean="0"/>
              <a:t>учебных заведениях </a:t>
            </a:r>
            <a:r>
              <a:rPr lang="ru-RU" sz="1800" b="1" dirty="0"/>
              <a:t>разного типа, </a:t>
            </a:r>
            <a:r>
              <a:rPr lang="ru-RU" sz="1800" b="1" dirty="0" smtClean="0"/>
              <a:t>системы взаимодействия </a:t>
            </a:r>
            <a:r>
              <a:rPr lang="ru-RU" sz="1800" b="1" dirty="0"/>
              <a:t>взрослых </a:t>
            </a:r>
            <a:r>
              <a:rPr lang="ru-RU" sz="1800" b="1" dirty="0" smtClean="0"/>
              <a:t>и детей;</a:t>
            </a:r>
          </a:p>
          <a:p>
            <a:pPr marL="0" indent="0">
              <a:buNone/>
            </a:pPr>
            <a:endParaRPr lang="ru-RU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/>
              <a:t> разработка </a:t>
            </a:r>
            <a:r>
              <a:rPr lang="ru-RU" sz="1800" b="1" dirty="0"/>
              <a:t>и внедрение новых форм и методов</a:t>
            </a:r>
            <a:br>
              <a:rPr lang="ru-RU" sz="1800" b="1" dirty="0"/>
            </a:br>
            <a:r>
              <a:rPr lang="ru-RU" sz="1800" b="1" dirty="0"/>
              <a:t>педагогической деятельности, построенных на основе </a:t>
            </a:r>
            <a:r>
              <a:rPr lang="ru-RU" sz="1800" b="1" dirty="0" smtClean="0"/>
              <a:t>идей ненасилия;</a:t>
            </a:r>
          </a:p>
          <a:p>
            <a:pPr marL="0" indent="0">
              <a:buNone/>
            </a:pPr>
            <a:endParaRPr lang="ru-RU" sz="1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/>
              <a:t> </a:t>
            </a:r>
            <a:r>
              <a:rPr lang="ru-RU" sz="1800" b="1" dirty="0" smtClean="0"/>
              <a:t>реформирование </a:t>
            </a:r>
            <a:r>
              <a:rPr lang="ru-RU" sz="1800" b="1" dirty="0"/>
              <a:t>подготовки и переподготовки </a:t>
            </a:r>
            <a:r>
              <a:rPr lang="ru-RU" sz="1800" b="1" dirty="0" smtClean="0"/>
              <a:t>педагогов, формирование </a:t>
            </a:r>
            <a:r>
              <a:rPr lang="ru-RU" sz="1800" b="1" dirty="0"/>
              <a:t>у них таких личностных свойств и </a:t>
            </a:r>
            <a:r>
              <a:rPr lang="ru-RU" sz="1800" b="1" dirty="0" smtClean="0"/>
              <a:t>специальных умений</a:t>
            </a:r>
            <a:r>
              <a:rPr lang="ru-RU" sz="1800" b="1" dirty="0"/>
              <a:t>, которые позволили бы решать задачи педагогики</a:t>
            </a:r>
            <a:br>
              <a:rPr lang="ru-RU" sz="1800" b="1" dirty="0"/>
            </a:br>
            <a:r>
              <a:rPr lang="ru-RU" sz="1800" b="1" dirty="0"/>
              <a:t>ненасилия.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147328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2371</Words>
  <Application>Microsoft Office PowerPoint</Application>
  <PresentationFormat>Экран (4:3)</PresentationFormat>
  <Paragraphs>311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Официальная</vt:lpstr>
      <vt:lpstr>Оперативное совещание руководителей дошкольных образовательных организаций Автозаводского района</vt:lpstr>
      <vt:lpstr>Слайд 2</vt:lpstr>
      <vt:lpstr>Этапы реализации Концепции 1 этап-2023-2025 годы 2 этап- 2025-2030 годы </vt:lpstr>
      <vt:lpstr>План мероприятий по реализации концепции</vt:lpstr>
      <vt:lpstr>Современные тренды дошкольного образования</vt:lpstr>
      <vt:lpstr> </vt:lpstr>
      <vt:lpstr>    ФГОС ДО 3.2.5. Условия, необходимые для создания социальной ситуации развития детей, соответствующей специфике дошкольного возраста </vt:lpstr>
      <vt:lpstr>Принципы организации социо-игровой педагогики </vt:lpstr>
      <vt:lpstr>Педагогика ненасилия </vt:lpstr>
      <vt:lpstr>Музейная педагогика </vt:lpstr>
      <vt:lpstr>Театральная педагогика </vt:lpstr>
      <vt:lpstr>Формирование современной интерактивной игровой среды </vt:lpstr>
      <vt:lpstr>Мягкая педагогика</vt:lpstr>
      <vt:lpstr>ТРЕНД 3 Воспитание </vt:lpstr>
      <vt:lpstr>ТРЕНД 4 Социальная и культурная адаптация иностранных граждан в Российской Федерации и их интеграция в российское общество </vt:lpstr>
      <vt:lpstr>ТРЕНД 5.Педагог дошкольного образования – трансформация компетенций </vt:lpstr>
      <vt:lpstr>Компоненты трансформации профессиональных компетенций в области цифровой грамотности </vt:lpstr>
      <vt:lpstr>Тренд 6. Функциональная грамотность </vt:lpstr>
      <vt:lpstr>Дошкольное образование как базис формирования функциональной грамотности ребенка в условиях реализации ФГОС ДО </vt:lpstr>
      <vt:lpstr>ТРЕНД 7. Среда как третий педагог </vt:lpstr>
      <vt:lpstr>ТРЕНД 8. Цифровизация и информатизация дошкольногообразования </vt:lpstr>
      <vt:lpstr>ТРЕНД 9. Инклюзивные практики в  дошкольном образовании </vt:lpstr>
      <vt:lpstr>ТРЕНД 11 Коллаборация</vt:lpstr>
      <vt:lpstr>О внесении изменений в ФГОС ДО</vt:lpstr>
      <vt:lpstr>Слайд 25</vt:lpstr>
      <vt:lpstr>Слайд 26</vt:lpstr>
      <vt:lpstr>Слайд 27</vt:lpstr>
      <vt:lpstr>Слайд 28</vt:lpstr>
      <vt:lpstr>МИНИСТЕРСТВО ПРОСВЕЩЕНИЯ РОССИЙСКОЙ ФЕДЕРАЦИИ ПИСЬМО от 13 февраля 2023 г. N ТВ-413/03 «О НАПРАВЛЕНИИ РЕКОМЕНДАЦИЙ»  </vt:lpstr>
      <vt:lpstr>Слайд 30</vt:lpstr>
      <vt:lpstr>Слайд 31</vt:lpstr>
      <vt:lpstr>Слайд 32</vt:lpstr>
      <vt:lpstr>Слайд 33</vt:lpstr>
      <vt:lpstr>Мониторинг введения ФОП ДО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72</cp:revision>
  <dcterms:created xsi:type="dcterms:W3CDTF">2023-06-01T10:05:54Z</dcterms:created>
  <dcterms:modified xsi:type="dcterms:W3CDTF">2023-05-19T12:19:31Z</dcterms:modified>
</cp:coreProperties>
</file>