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  <p:sldMasterId id="2147483828" r:id="rId15"/>
    <p:sldMasterId id="2147483840" r:id="rId16"/>
  </p:sldMasterIdLst>
  <p:sldIdLst>
    <p:sldId id="257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24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5049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45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0730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27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781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37796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79623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5473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917122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23277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5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7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45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87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0839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14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01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465121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2325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2837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041680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27407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45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26042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89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50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66286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73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9413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827628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56620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2164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2877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280939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83237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1423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909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5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809705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05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9703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7483511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72738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51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35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724548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81733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1552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09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51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595007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39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6134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9037612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1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7433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2172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025087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34287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203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790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31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4917797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153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1788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93502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9468942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4942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2737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698383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93955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63742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46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22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420308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48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458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2662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9964237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03152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77125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0617075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16789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7195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5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43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828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434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34447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48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2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87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2896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89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78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6774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42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12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2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5687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50252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437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73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54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560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44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23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487598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86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429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730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82998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91043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9514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49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6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3013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64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881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7307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646912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4505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267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17774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82953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4146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459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97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375609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07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1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539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812218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790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616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60042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66904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050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24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89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83773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15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07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186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804357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8802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810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468473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73003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238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42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7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359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38840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18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340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9032169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88428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740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01875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38416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05900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16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5390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564325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5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801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418318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1526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7552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457192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95295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7411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4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75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66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00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3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7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96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0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1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1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71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91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8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7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79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>
                <a:solidFill>
                  <a:srgbClr val="775F55"/>
                </a:solidFill>
              </a:rPr>
              <a:pPr/>
              <a:t>25.09.2023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81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5942493/" TargetMode="Externa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652140" y="1435548"/>
            <a:ext cx="7416824" cy="1200329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дошкольного </a:t>
            </a:r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образования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9168" y="2636913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D8B25C">
                    <a:lumMod val="50000"/>
                  </a:srgbClr>
                </a:solidFill>
                <a:latin typeface="Cambria" pitchFamily="18" charset="0"/>
              </a:rPr>
              <a:t>муниципального  бюджетного дошкольного образовательного  учреждения</a:t>
            </a:r>
          </a:p>
          <a:p>
            <a:pPr algn="ctr"/>
            <a:r>
              <a:rPr lang="ru-RU" sz="2400" b="1" dirty="0">
                <a:solidFill>
                  <a:srgbClr val="D8B25C">
                    <a:lumMod val="50000"/>
                  </a:srgbClr>
                </a:solidFill>
                <a:latin typeface="Cambria" pitchFamily="18" charset="0"/>
              </a:rPr>
              <a:t> «Детский сад № </a:t>
            </a:r>
            <a:r>
              <a:rPr lang="ru-RU" sz="2400" b="1" dirty="0" smtClean="0">
                <a:solidFill>
                  <a:srgbClr val="D8B25C">
                    <a:lumMod val="50000"/>
                  </a:srgbClr>
                </a:solidFill>
                <a:latin typeface="Cambria" pitchFamily="18" charset="0"/>
              </a:rPr>
              <a:t>396 «Подсолнушек»</a:t>
            </a:r>
            <a:endParaRPr lang="ru-RU" sz="2400" b="1" dirty="0">
              <a:solidFill>
                <a:srgbClr val="D8B25C">
                  <a:lumMod val="50000"/>
                </a:srgbClr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8408" y="1540503"/>
            <a:ext cx="7164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EBDDC3">
                    <a:lumMod val="50000"/>
                  </a:srgbClr>
                </a:solidFill>
              </a:rPr>
              <a:t>ОБРАЗОВАТЕЛЬНАЯ </a:t>
            </a:r>
            <a:r>
              <a:rPr lang="ru-RU" sz="3200" b="1" dirty="0">
                <a:solidFill>
                  <a:srgbClr val="EBDDC3">
                    <a:lumMod val="50000"/>
                  </a:srgbClr>
                </a:solidFill>
              </a:rPr>
              <a:t>ПРОГРАММА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723" y="3966692"/>
            <a:ext cx="2483657" cy="23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«</a:t>
            </a:r>
            <a:r>
              <a:rPr lang="ru-RU" sz="2400" dirty="0"/>
              <a:t>Художественно-эстетическое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05540" y="1556792"/>
            <a:ext cx="78095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предполагает: развитие предпосылок ценностно-смыслового восприятия и понимания мира природы и произведений искусства (словесного, музыкального, изобразительного); становление эстетического и эмоционально-нравственного отношения к окружающему миру, воспитание эстетического вкуса; формирование элементарных представлений о видах искусства (музыка, живопись, театр, народное искусство и другое); 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 освоение разнообразных средств художественной выразительности в различных видах искусства; реализацию художественно-творческих способностей ребенка в повседневной жизни и различных видах досуговой деятельности (праздники, развлечения и другое); 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</p:txBody>
      </p:sp>
    </p:spTree>
    <p:extLst>
      <p:ext uri="{BB962C8B-B14F-4D97-AF65-F5344CB8AC3E}">
        <p14:creationId xmlns:p14="http://schemas.microsoft.com/office/powerpoint/2010/main" val="195402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«Физическое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63688" y="1772817"/>
            <a:ext cx="84932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Предполагает приобретение </a:t>
            </a:r>
            <a:r>
              <a:rPr lang="ru-RU" dirty="0">
                <a:solidFill>
                  <a:prstClr val="black"/>
                </a:solidFill>
              </a:rPr>
              <a:t>ребенком двигательного опыта в различных видах деятельности детей, развитие психофизических качеств (быстрота, сила, ловкость, выносливость, гибкость), координационных способностей, крупных групп мышц и мелкой моторики; формирование опорно-двигательного аппарата, развитие равновесия, глазомера, ориентировки в пространстве; овладение основными движениями (метание, ползание, лазанье, ходьба, бег, прыжки); 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 воспитание нравственно-волевых качеств (воля, смелость, выдержка и другое); воспитание интереса к различным видам спорта и чувства гордости за выдающиеся достижения российских спортсменов; приобщение к здоровому образу жизни и активному отдыху, 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</p:txBody>
      </p:sp>
    </p:spTree>
    <p:extLst>
      <p:ext uri="{BB962C8B-B14F-4D97-AF65-F5344CB8AC3E}">
        <p14:creationId xmlns:p14="http://schemas.microsoft.com/office/powerpoint/2010/main" val="1590836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404664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 ДО осуществляется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ежедневно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79576" y="1268760"/>
            <a:ext cx="8136904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20000"/>
              </a:lnSpc>
            </a:pPr>
            <a:endParaRPr lang="ru-RU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организованной образовательной деятельности с детьми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ходе режимных моментов,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самостоятельной деятельности детей в различных видах детской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взаимодействия с семьями детей по реализации программы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7608" y="3318552"/>
            <a:ext cx="681374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20000"/>
              </a:lnSpc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образовательной программы, сформированная участниками образовательных отношений:</a:t>
            </a:r>
            <a:endParaRPr lang="ru-RU" sz="1600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46508"/>
              </p:ext>
            </p:extLst>
          </p:nvPr>
        </p:nvGraphicFramePr>
        <p:xfrm>
          <a:off x="2582597" y="4221088"/>
          <a:ext cx="7177715" cy="2025298"/>
        </p:xfrm>
        <a:graphic>
          <a:graphicData uri="http://schemas.openxmlformats.org/drawingml/2006/table">
            <a:tbl>
              <a:tblPr firstRow="1" firstCol="1" bandRow="1"/>
              <a:tblGrid>
                <a:gridCol w="7177715"/>
              </a:tblGrid>
              <a:tr h="199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Парциальные</a:t>
                      </a:r>
                      <a:r>
                        <a:rPr lang="ru-RU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</a:t>
                      </a:r>
                      <a:r>
                        <a:rPr lang="ru-RU" sz="1200" b="1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85973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Парциальная программа Князева О.Л.;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Маханева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М.Д. «Приобщение детей к истокам русской народной культуры» - 3-е изд., переработанное и дополненное - СПб: «Издательство «Детство-пресс», 2023.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2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84422" y="5241840"/>
            <a:ext cx="75801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Алиева Э. Ф.,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Радионова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Р. Истории карапушек: как жить в мире с собой и другими? Педагогическая технология воспитания детей 5–8 лет в духе толерантного общения: методические рекомендации / Э. Ф. Алиева, О. Р.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Радионова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 М.: Издательство «Национальное образование», 2015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79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4100" y="1357299"/>
            <a:ext cx="7772400" cy="2857079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89188" y="2671641"/>
            <a:ext cx="83266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Специалисты: </a:t>
            </a: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музыкальный руководитель  - </a:t>
            </a:r>
            <a:r>
              <a:rPr lang="ru-RU" sz="1600" dirty="0" smtClean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2; </a:t>
            </a:r>
            <a:endParaRPr lang="ru-RU" sz="1600" dirty="0">
              <a:solidFill>
                <a:srgbClr val="EBDDC3">
                  <a:lumMod val="25000"/>
                </a:srgb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учитель-логопед – </a:t>
            </a:r>
            <a:r>
              <a:rPr lang="ru-RU" sz="1600" dirty="0" smtClean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endParaRPr lang="ru-RU" sz="1600" dirty="0">
              <a:solidFill>
                <a:srgbClr val="EBDDC3">
                  <a:lumMod val="25000"/>
                </a:srgb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инструктор по физкультуре -1; </a:t>
            </a: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 – 1.</a:t>
            </a: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квалификационных категорий педагогов групп для детей с ТНР:</a:t>
            </a: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высшая квалификационная категория – 4 человека;</a:t>
            </a: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первая квалификационная категория – </a:t>
            </a:r>
            <a:r>
              <a:rPr lang="ru-RU" sz="1600" dirty="0" smtClean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человека;</a:t>
            </a:r>
          </a:p>
          <a:p>
            <a:pPr algn="just">
              <a:lnSpc>
                <a:spcPct val="115000"/>
              </a:lnSpc>
            </a:pPr>
            <a:endParaRPr lang="ru-RU" sz="1600" dirty="0">
              <a:solidFill>
                <a:srgbClr val="EBDDC3">
                  <a:lumMod val="25000"/>
                </a:srgb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 </a:t>
            </a: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имеют образование: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-  </a:t>
            </a:r>
            <a:r>
              <a:rPr lang="ru-RU" sz="1600" dirty="0" smtClean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Характеристика    кадрового потенциала ДОУ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7938" y="648290"/>
            <a:ext cx="756414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группах </a:t>
            </a:r>
            <a:r>
              <a:rPr lang="ru-RU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общеразвивающей направленности </a:t>
            </a:r>
            <a:r>
              <a:rPr lang="ru-RU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работают </a:t>
            </a:r>
            <a:r>
              <a:rPr lang="ru-RU" dirty="0">
                <a:solidFill>
                  <a:srgbClr val="EBDDC3">
                    <a:lumMod val="2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воспитатели и  специалисты</a:t>
            </a:r>
            <a:endParaRPr lang="ru-RU" dirty="0">
              <a:solidFill>
                <a:srgbClr val="EBDDC3">
                  <a:lumMod val="25000"/>
                </a:srgb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97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2676" y="65790"/>
            <a:ext cx="7772400" cy="1785950"/>
          </a:xfrm>
        </p:spPr>
        <p:txBody>
          <a:bodyPr>
            <a:normAutofit/>
          </a:bodyPr>
          <a:lstStyle/>
          <a:p>
            <a:pPr indent="457200">
              <a:lnSpc>
                <a:spcPct val="12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цели взаимодействия детского сада с семьёй –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 и организации коррекционно-образовательного процесса.</a:t>
            </a:r>
          </a:p>
          <a:p>
            <a:pPr indent="457200">
              <a:lnSpc>
                <a:spcPct val="120000"/>
              </a:lnSpc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1643050"/>
            <a:ext cx="7772400" cy="1000132"/>
          </a:xfrm>
        </p:spPr>
        <p:txBody>
          <a:bodyPr/>
          <a:lstStyle/>
          <a:p>
            <a:pPr algn="ctr"/>
            <a:r>
              <a:rPr lang="ru-RU" sz="2400" b="1" dirty="0"/>
              <a:t> </a:t>
            </a:r>
            <a:r>
              <a:rPr lang="ru-RU" sz="24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Взаимодействие педагогического коллектива</a:t>
            </a:r>
            <a:br>
              <a:rPr lang="ru-RU" sz="24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семьями воспитанников</a:t>
            </a:r>
            <a:endParaRPr lang="ru-RU" sz="2400" b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66910" y="2674512"/>
            <a:ext cx="8143932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FFFFFF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Основные формы взаимодействия с семьёй</a:t>
            </a:r>
            <a:endParaRPr lang="ru-RU" dirty="0">
              <a:solidFill>
                <a:srgbClr val="FFFFFF"/>
              </a:solidFill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884079" y="2967453"/>
          <a:ext cx="8604410" cy="3426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882"/>
                <a:gridCol w="1720882"/>
                <a:gridCol w="1720882"/>
                <a:gridCol w="1720882"/>
                <a:gridCol w="1720882"/>
              </a:tblGrid>
              <a:tr h="964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Просвещение родителей (законных представителей), повышение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-100" dirty="0">
                          <a:effectLst/>
                        </a:rPr>
                        <a:t>Информирование</a:t>
                      </a:r>
                      <a:r>
                        <a:rPr lang="ru-RU" sz="1200" spc="-1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родителей (законных представителей) и общественности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Поддержка родителей (законных представителей)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с родителями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(законными </a:t>
                      </a:r>
                      <a:r>
                        <a:rPr lang="ru-RU" sz="1200" spc="-100">
                          <a:effectLst/>
                        </a:rPr>
                        <a:t>представителями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Вовлечение в совместную</a:t>
                      </a:r>
                      <a:endParaRPr lang="ru-RU" sz="1100">
                        <a:effectLst/>
                      </a:endParaRPr>
                    </a:p>
                    <a:p>
                      <a:pPr marL="106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образовательная воспитательная деятельность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74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Повышение их правовой, психолого-педагогической компетентности в вопросах охраны и укрепления здоровья, развития и образования детей;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1500"/>
                        </a:spcAft>
                      </a:pPr>
                      <a:r>
                        <a:rPr lang="ru-RU" sz="1200">
                          <a:effectLst/>
                        </a:rPr>
                        <a:t>О целях ДОУ,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Способствование развитию ответственного и осознанного родительства как базовой основы благополучия семьи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Построение взаимодействия в форме сотрудничества и установления партнерских отношений с родителями (законными </a:t>
                      </a:r>
                      <a:r>
                        <a:rPr lang="ru-RU" sz="1200" spc="-100" dirty="0">
                          <a:effectLst/>
                        </a:rPr>
                        <a:t>представителями</a:t>
                      </a:r>
                      <a:r>
                        <a:rPr lang="ru-RU" sz="1200" dirty="0">
                          <a:effectLst/>
                        </a:rPr>
                        <a:t>) детей младенческого, раннего и дошкольного возраста для решения образовательных задач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Вовлечение родителей (законных представителей) в образовательный процесс</a:t>
                      </a:r>
                    </a:p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6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31AFEFE0-07A8-4C67-BB9B-6E8B1BE5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802AD02-F198-4E82-9074-808223B00331}"/>
              </a:ext>
            </a:extLst>
          </p:cNvPr>
          <p:cNvSpPr/>
          <p:nvPr/>
        </p:nvSpPr>
        <p:spPr>
          <a:xfrm>
            <a:off x="3019546" y="349747"/>
            <a:ext cx="7688333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9900">
              <a:lnSpc>
                <a:spcPct val="130000"/>
              </a:lnSpc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является обязательной частью 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 реализуемой в ДОУ. </a:t>
            </a:r>
            <a:endParaRPr lang="ru-RU" sz="1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prstClr val="black"/>
                </a:solidFill>
              </a:rPr>
              <a:t>Рабочая программа </a:t>
            </a:r>
            <a:r>
              <a:rPr lang="ru-RU" sz="1600" dirty="0">
                <a:solidFill>
                  <a:prstClr val="black"/>
                </a:solidFill>
              </a:rPr>
              <a:t>воспитания МБДОУ </a:t>
            </a:r>
            <a:r>
              <a:rPr lang="ru-RU" sz="1600" dirty="0" smtClean="0">
                <a:solidFill>
                  <a:prstClr val="black"/>
                </a:solidFill>
              </a:rPr>
              <a:t>«</a:t>
            </a:r>
            <a:r>
              <a:rPr lang="ru-RU" sz="1600" dirty="0">
                <a:solidFill>
                  <a:prstClr val="black"/>
                </a:solidFill>
              </a:rPr>
              <a:t>Д</a:t>
            </a:r>
            <a:r>
              <a:rPr lang="ru-RU" sz="1600" dirty="0" smtClean="0">
                <a:solidFill>
                  <a:prstClr val="black"/>
                </a:solidFill>
              </a:rPr>
              <a:t>етский сад № 396 «Подсолнушек» основана </a:t>
            </a:r>
            <a:r>
              <a:rPr lang="ru-RU" sz="1600" dirty="0">
                <a:solidFill>
                  <a:prstClr val="black"/>
                </a:solidFill>
              </a:rPr>
              <a:t>на воплощении национального воспитательного идеала, который понимается как высшая цель образования, нравственное (идеальное) представление о человеке.</a:t>
            </a:r>
          </a:p>
          <a:p>
            <a:r>
              <a:rPr lang="ru-RU" sz="1600" dirty="0">
                <a:solidFill>
                  <a:prstClr val="black"/>
                </a:solidFill>
              </a:rPr>
              <a:t>Под воспитанием понимается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</a:t>
            </a:r>
            <a:r>
              <a:rPr lang="ru-RU" sz="1600" dirty="0">
                <a:solidFill>
                  <a:prstClr val="black"/>
                </a:solidFill>
              </a:rPr>
              <a:t>среде. </a:t>
            </a:r>
            <a:endParaRPr lang="ru-RU" sz="1600" dirty="0">
              <a:solidFill>
                <a:prstClr val="black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69" y="5529129"/>
            <a:ext cx="1319440" cy="125623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03928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77014ADD-3188-4392-A57A-3BAA1B94B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117" y="896624"/>
            <a:ext cx="8070079" cy="340093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МБДОУ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396 «Подсолнушек» прилагается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календарный план воспитательной работы.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B9E3E9E-A0FB-4D0E-8439-63765EC2D4D1}"/>
              </a:ext>
            </a:extLst>
          </p:cNvPr>
          <p:cNvSpPr/>
          <p:nvPr/>
        </p:nvSpPr>
        <p:spPr>
          <a:xfrm>
            <a:off x="2063552" y="455381"/>
            <a:ext cx="81219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рабочей программе воспитания духовно-нравственные ценности и принятые в российском обществе правила и нормы поведения нашли свое отражение в основных направлениях воспитательной работы ДОУ.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063553" y="3143392"/>
            <a:ext cx="8387209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800" dirty="0"/>
              <a:t>Основу воспитания на всех уровнях, начиная с дошкольного, составляют традиционные ценности российского общества. Традиционные ценности - это нравственные ориентиры, формирующие мировоззрение граждан России, передаваемые от поколения к поколению, лежащие в основе общероссийской гражданской идентичности и единого культурного пространства страны, укрепляющие гражданское единство, нашедшие свое уникальное, самобытное проявление в духовном, историческом и культурном развитии многонационального народа </a:t>
            </a:r>
            <a:r>
              <a:rPr lang="ru-RU" sz="1800" dirty="0"/>
              <a:t>России.</a:t>
            </a:r>
            <a:endParaRPr lang="ru-RU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8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476672"/>
            <a:ext cx="8153400" cy="990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ВОЗРАСТНЫЕ И ИНЫЕ КАТЕГОРИИ ДЕТЕЙ, </a:t>
            </a:r>
            <a:b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</a:br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НА КОТОРЫХ ОРИЕНТИРОВАНА </a:t>
            </a:r>
            <a:b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</a:br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ОБРАЗОВАТЕЛЬНАЯ ПРОГРАММА</a:t>
            </a:r>
            <a:r>
              <a:rPr lang="ru-RU" sz="1400" b="1" i="1" dirty="0"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/>
            </a:r>
            <a:br>
              <a:rPr lang="ru-RU" sz="1400" b="1" i="1" dirty="0"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1584" y="1772817"/>
            <a:ext cx="784887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2622" y="1802292"/>
            <a:ext cx="7182544" cy="481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ДО МБДОУ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№ 396 «Подсолнушек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400" b="1" dirty="0" smtClean="0">
                <a:solidFill>
                  <a:srgbClr val="D8B25C">
                    <a:lumMod val="50000"/>
                  </a:srgbClr>
                </a:solidFill>
                <a:latin typeface="Cambria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творческой группой педагогов и специалистов ДОО при активном участии Совета родителей и утверждена в соответствии с федеральной образовательной программой дошкольного образования и федеральным государственным образовательным стандартом дошкольного образования, а также дополнительными образовательными программами по приоритетным направлениям деятельности.</a:t>
            </a:r>
            <a:endParaRPr lang="ru-RU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5415">
              <a:lnSpc>
                <a:spcPct val="115000"/>
              </a:lnSpc>
              <a:tabLst>
                <a:tab pos="270510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программа ДО МБДОУ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№ 396 «Подсолнушек»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предназначена</a:t>
            </a:r>
            <a:r>
              <a:rPr lang="ru-RU" sz="1200" spc="25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200" spc="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1200" spc="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1200" spc="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полутора лет</a:t>
            </a:r>
            <a:r>
              <a:rPr lang="ru-RU" sz="1200" spc="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8 лет, посещающих общеразвивающие группы.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z="12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реализуется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200" spc="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языке</a:t>
            </a:r>
            <a:r>
              <a:rPr lang="ru-RU" sz="12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</a:t>
            </a:r>
            <a:r>
              <a:rPr lang="ru-RU" sz="12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 - </a:t>
            </a:r>
            <a:r>
              <a:rPr lang="ru-RU" sz="12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русский.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0510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2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ДОУ</a:t>
            </a:r>
            <a:r>
              <a:rPr lang="ru-RU" sz="1200" spc="-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функционируют</a:t>
            </a:r>
            <a:r>
              <a:rPr lang="ru-RU" sz="1200" spc="-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ледующие группы общеразвивающей</a:t>
            </a:r>
            <a:r>
              <a:rPr lang="ru-RU" sz="1200" spc="-4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направленности: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раннего</a:t>
            </a:r>
            <a:r>
              <a:rPr lang="ru-RU" sz="1200" spc="-2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2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(1,5-2 лет),</a:t>
            </a:r>
          </a:p>
          <a:p>
            <a:pPr marL="742950" lvl="1" indent="-285750">
              <a:lnSpc>
                <a:spcPct val="115000"/>
              </a:lnSpc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раннего</a:t>
            </a:r>
            <a:r>
              <a:rPr lang="ru-RU" sz="1200" spc="-2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(2-3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года),</a:t>
            </a:r>
          </a:p>
          <a:p>
            <a:pPr marL="742950" lvl="1" indent="-285750">
              <a:lnSpc>
                <a:spcPct val="115000"/>
              </a:lnSpc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</a:t>
            </a:r>
            <a:r>
              <a:rPr lang="ru-RU" sz="1200" spc="-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младшего</a:t>
            </a:r>
            <a:r>
              <a:rPr lang="ru-RU" sz="1200" spc="-2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дошкольного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2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(3-4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года),</a:t>
            </a:r>
          </a:p>
          <a:p>
            <a:pPr marL="742950" lvl="1" indent="-285750">
              <a:lnSpc>
                <a:spcPct val="115000"/>
              </a:lnSpc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среднего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дошкольного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(4-5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лет),</a:t>
            </a:r>
          </a:p>
          <a:p>
            <a:pPr marL="742950" lvl="1" indent="-285750">
              <a:lnSpc>
                <a:spcPct val="115000"/>
              </a:lnSpc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старшего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дошкольного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(5-6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лет),</a:t>
            </a:r>
          </a:p>
          <a:p>
            <a:pPr marL="742950" lvl="1" indent="-285750">
              <a:lnSpc>
                <a:spcPct val="115000"/>
              </a:lnSpc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старшего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дошкольного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группа</a:t>
            </a:r>
            <a:r>
              <a:rPr lang="ru-RU" sz="1200" spc="-15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(6-8 лет).</a:t>
            </a:r>
          </a:p>
          <a:p>
            <a:pPr algn="just">
              <a:lnSpc>
                <a:spcPct val="115000"/>
              </a:lnSpc>
              <a:tabLst>
                <a:tab pos="270510" algn="l"/>
              </a:tabLst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Ежегодный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контингент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определяется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социальным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заказом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(потребностями)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(законных представителей)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воспитанников.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z="12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</a:t>
            </a:r>
            <a:r>
              <a:rPr lang="ru-RU" sz="1200" spc="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1200" spc="3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процесса:</a:t>
            </a:r>
            <a:r>
              <a:rPr lang="ru-RU" sz="1200" spc="3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ДОУ</a:t>
            </a:r>
            <a:r>
              <a:rPr lang="ru-RU" sz="1200" spc="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работает</a:t>
            </a:r>
            <a:r>
              <a:rPr lang="ru-RU" sz="1200" spc="3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200" spc="4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условиях</a:t>
            </a:r>
            <a:r>
              <a:rPr lang="ru-RU" sz="1200" spc="4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200" spc="3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-часового</a:t>
            </a:r>
            <a:r>
              <a:rPr lang="ru-RU" sz="1200" spc="3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пребывания.</a:t>
            </a:r>
            <a:r>
              <a:rPr lang="ru-RU" sz="1200" spc="4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Группы</a:t>
            </a:r>
            <a:r>
              <a:rPr lang="ru-RU" sz="1200" spc="3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функционируют</a:t>
            </a:r>
            <a:r>
              <a:rPr lang="ru-RU" sz="1200" spc="-3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2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режиме</a:t>
            </a:r>
            <a:r>
              <a:rPr lang="ru-RU" sz="12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5-дневной рабочей</a:t>
            </a:r>
            <a:r>
              <a:rPr lang="ru-RU" sz="1200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недели.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разработке Образовательной программы ДО МБДОУ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№ 396 «Подсолнушек»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учитывались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виды групп, режим функционирования, контингент воспитанников, основные направления деятельности ДОУ по Уставу, а также лучшие педагогические традиции и достижения дошкольного учреждения.</a:t>
            </a:r>
            <a:endParaRPr lang="ru-RU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2800" dirty="0"/>
              <a:t>ССЫЛКА НА ФОП ДО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2794474" y="1898067"/>
            <a:ext cx="6990460" cy="44196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Образовательная программа ДО МБДОУ </a:t>
            </a:r>
            <a:r>
              <a:rPr lang="ru-RU" dirty="0"/>
              <a:t>«Детский сад № 396 «Подсолнушек» опирается </a:t>
            </a:r>
            <a:r>
              <a:rPr lang="ru-RU" dirty="0"/>
              <a:t>на </a:t>
            </a:r>
            <a:r>
              <a:rPr lang="ru-RU" b="1" dirty="0"/>
              <a:t>Федеральную </a:t>
            </a:r>
            <a:r>
              <a:rPr lang="ru-RU" b="1" dirty="0" smtClean="0"/>
              <a:t> образовательную </a:t>
            </a:r>
            <a:r>
              <a:rPr lang="ru-RU" b="1" dirty="0"/>
              <a:t>программу дошкольного образования</a:t>
            </a:r>
            <a:r>
              <a:rPr lang="ru-RU" dirty="0"/>
              <a:t> </a:t>
            </a:r>
            <a:r>
              <a:rPr lang="ru-RU" u="sng" dirty="0" smtClean="0">
                <a:hlinkClick r:id="rId2"/>
              </a:rPr>
              <a:t>ФОП ДО</a:t>
            </a:r>
            <a:r>
              <a:rPr lang="ru-RU" dirty="0" smtClean="0"/>
              <a:t>, </a:t>
            </a:r>
            <a:r>
              <a:rPr lang="ru-RU" dirty="0"/>
              <a:t>утвержденную Приказом Министерства просвещения Российской федерации №1028 от 25 ноября 2022 г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ФОП ДО реализуется педагогическими работниками </a:t>
            </a:r>
            <a:r>
              <a:rPr lang="ru-RU" dirty="0" smtClean="0"/>
              <a:t>ДОУ </a:t>
            </a:r>
            <a:r>
              <a:rPr lang="ru-RU" dirty="0"/>
              <a:t>во всех помещениях и на территории детского сада, со всеми детьми </a:t>
            </a:r>
            <a:r>
              <a:rPr lang="ru-RU" dirty="0" smtClean="0"/>
              <a:t>ДОУ. </a:t>
            </a:r>
            <a:r>
              <a:rPr lang="ru-RU" dirty="0"/>
              <a:t>Составляет, примерно 60% от общего объема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43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2908920"/>
          </a:xfrm>
        </p:spPr>
        <p:txBody>
          <a:bodyPr>
            <a:noAutofit/>
          </a:bodyPr>
          <a:lstStyle/>
          <a:p>
            <a:r>
              <a:rPr lang="ru-RU" sz="1800" dirty="0"/>
              <a:t>Целью </a:t>
            </a:r>
            <a:r>
              <a:rPr lang="ru-RU" sz="1800" dirty="0"/>
              <a:t>Образовательной программы </a:t>
            </a:r>
            <a:r>
              <a:rPr lang="ru-RU" sz="1800" dirty="0"/>
              <a:t>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r>
              <a:rPr lang="ru-RU" sz="1800" dirty="0"/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 </a:t>
            </a:r>
          </a:p>
          <a:p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20628" y="743072"/>
            <a:ext cx="7406258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Цель </a:t>
            </a:r>
            <a:r>
              <a:rPr lang="ru-RU" b="1" dirty="0">
                <a:solidFill>
                  <a:prstClr val="black"/>
                </a:solidFill>
              </a:rPr>
              <a:t>реализации </a:t>
            </a:r>
            <a:r>
              <a:rPr lang="ru-RU" b="1" dirty="0">
                <a:solidFill>
                  <a:prstClr val="black"/>
                </a:solidFill>
              </a:rPr>
              <a:t>ОП </a:t>
            </a:r>
            <a:r>
              <a:rPr lang="ru-RU" b="1" dirty="0">
                <a:solidFill>
                  <a:prstClr val="black"/>
                </a:solidFill>
              </a:rPr>
              <a:t>ДО МБДОУ </a:t>
            </a:r>
            <a:r>
              <a:rPr lang="ru-RU" b="1" dirty="0">
                <a:solidFill>
                  <a:prstClr val="black"/>
                </a:solidFill>
              </a:rPr>
              <a:t>«Детский сад № 396 «Подсолнушек» : </a:t>
            </a:r>
            <a:endParaRPr lang="ru-RU" b="1" dirty="0">
              <a:solidFill>
                <a:prstClr val="black"/>
              </a:solidFill>
            </a:endParaRPr>
          </a:p>
          <a:p>
            <a:pPr algn="ctr"/>
            <a:endParaRPr lang="ru-RU" sz="2000" b="1" dirty="0">
              <a:ln w="1905"/>
              <a:gradFill>
                <a:gsLst>
                  <a:gs pos="0">
                    <a:srgbClr val="968C8C">
                      <a:shade val="20000"/>
                      <a:satMod val="200000"/>
                    </a:srgbClr>
                  </a:gs>
                  <a:gs pos="78000">
                    <a:srgbClr val="968C8C">
                      <a:tint val="90000"/>
                      <a:shade val="89000"/>
                      <a:satMod val="220000"/>
                    </a:srgbClr>
                  </a:gs>
                  <a:gs pos="100000">
                    <a:srgbClr val="968C8C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634" y="4765494"/>
            <a:ext cx="1905724" cy="178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8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52728" y="2643182"/>
            <a:ext cx="7415242" cy="3643338"/>
          </a:xfrm>
        </p:spPr>
        <p:txBody>
          <a:bodyPr>
            <a:noAutofit/>
          </a:bodyPr>
          <a:lstStyle/>
          <a:p>
            <a:endParaRPr lang="ru-RU" sz="1800" dirty="0">
              <a:latin typeface="Cambria" pitchFamily="18" charset="0"/>
            </a:endParaRPr>
          </a:p>
          <a:p>
            <a:endParaRPr lang="ru-RU" sz="1800" dirty="0">
              <a:latin typeface="Cambria" pitchFamily="18" charset="0"/>
            </a:endParaRP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8481" y="1643051"/>
            <a:ext cx="21418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905"/>
                <a:gradFill>
                  <a:gsLst>
                    <a:gs pos="0">
                      <a:srgbClr val="968C8C">
                        <a:shade val="20000"/>
                        <a:satMod val="200000"/>
                      </a:srgbClr>
                    </a:gs>
                    <a:gs pos="78000">
                      <a:srgbClr val="968C8C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968C8C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1329" y="235272"/>
            <a:ext cx="856720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Цель </a:t>
            </a:r>
            <a:r>
              <a:rPr lang="ru-RU" sz="1400" dirty="0">
                <a:solidFill>
                  <a:prstClr val="black"/>
                </a:solidFill>
              </a:rPr>
              <a:t>Федеральной программы достигается через решение следующих задач: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приобщение детей (в соответствии с возрастными особенностями) к базовым ценностям российского народа</a:t>
            </a:r>
            <a:endParaRPr lang="ru-RU" sz="1400" dirty="0">
              <a:solidFill>
                <a:srgbClr val="D8B25C">
                  <a:lumMod val="5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жизнь</a:t>
            </a:r>
            <a:r>
              <a:rPr lang="ru-RU" sz="1400" dirty="0">
                <a:solidFill>
                  <a:prstClr val="black"/>
                </a:solidFill>
              </a:rPr>
              <a:t>, достоинство, права и свободы человека, патриотизм, гражданственность, высокие </a:t>
            </a:r>
            <a:r>
              <a:rPr lang="ru-RU" sz="1400" dirty="0">
                <a:solidFill>
                  <a:prstClr val="black"/>
                </a:solidFill>
              </a:rPr>
              <a:t>нравственные,</a:t>
            </a:r>
            <a:endParaRPr lang="ru-RU" sz="1400" dirty="0">
              <a:solidFill>
                <a:srgbClr val="D8B25C">
                  <a:lumMod val="50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D8B25C">
                  <a:lumMod val="50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D8B25C">
                  <a:lumMod val="5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D8B25C">
                  <a:lumMod val="50000"/>
                </a:srgbClr>
              </a:solidFill>
            </a:endParaRPr>
          </a:p>
          <a:p>
            <a:endParaRPr lang="ru-RU" sz="1400" dirty="0">
              <a:solidFill>
                <a:prstClr val="black"/>
              </a:solidFill>
            </a:endParaRPr>
          </a:p>
          <a:p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         идеалы</a:t>
            </a:r>
            <a:r>
              <a:rPr lang="ru-RU" sz="1400" dirty="0">
                <a:solidFill>
                  <a:prstClr val="black"/>
                </a:solidFill>
              </a:rPr>
              <a:t>, крепкая семья, созидательный труд, приоритет духовного над материальным, гуманизм </a:t>
            </a:r>
            <a:r>
              <a:rPr lang="ru-RU" sz="1400" dirty="0">
                <a:solidFill>
                  <a:prstClr val="black"/>
                </a:solidFill>
              </a:rPr>
              <a:t>милосердие</a:t>
            </a:r>
            <a:r>
              <a:rPr lang="ru-RU" sz="1400" dirty="0">
                <a:solidFill>
                  <a:prstClr val="black"/>
                </a:solidFill>
              </a:rPr>
              <a:t>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rgbClr val="D8B25C">
                  <a:lumMod val="50000"/>
                </a:srgbClr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rgbClr val="D8B25C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95600" y="1052737"/>
            <a:ext cx="734481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FFFFFF"/>
                </a:solidFill>
              </a:rPr>
              <a:t>ОП </a:t>
            </a:r>
            <a:r>
              <a:rPr lang="ru-RU" dirty="0">
                <a:solidFill>
                  <a:srgbClr val="FFFFFF"/>
                </a:solidFill>
              </a:rPr>
              <a:t>ДО МБДОУ </a:t>
            </a:r>
            <a:r>
              <a:rPr lang="ru-RU" dirty="0">
                <a:solidFill>
                  <a:srgbClr val="FFFFFF"/>
                </a:solidFill>
              </a:rPr>
              <a:t>«Детский сад № 396 «Подсолнушек» состоит </a:t>
            </a:r>
            <a:r>
              <a:rPr lang="ru-RU" dirty="0">
                <a:solidFill>
                  <a:srgbClr val="FFFFFF"/>
                </a:solidFill>
              </a:rPr>
              <a:t>из обязательной части и части, формируемой участниками образовательных отношений. </a:t>
            </a:r>
            <a:r>
              <a:rPr lang="ru-RU" dirty="0">
                <a:solidFill>
                  <a:srgbClr val="FFFFFF"/>
                </a:solidFill>
              </a:rPr>
              <a:t>Данные части являются взаимодополняющими. Обязательная часть </a:t>
            </a:r>
            <a:r>
              <a:rPr lang="ru-RU" dirty="0">
                <a:solidFill>
                  <a:srgbClr val="FFFFFF"/>
                </a:solidFill>
              </a:rPr>
              <a:t>образовательной программы </a:t>
            </a:r>
            <a:r>
              <a:rPr lang="ru-RU" dirty="0">
                <a:solidFill>
                  <a:srgbClr val="FFFFFF"/>
                </a:solidFill>
              </a:rPr>
              <a:t>обеспечивает развитие детей в пяти взаимодополняющих образовательных областях: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FFFFFF"/>
                </a:solidFill>
              </a:rPr>
              <a:t>•	социально-коммуникативное развитие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FFFFFF"/>
                </a:solidFill>
              </a:rPr>
              <a:t>•	познавательное развитие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FFFFFF"/>
                </a:solidFill>
              </a:rPr>
              <a:t>•	речевое развитие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FFFFFF"/>
                </a:solidFill>
              </a:rPr>
              <a:t>•	художественно-эстетическое развитие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FFFFFF"/>
                </a:solidFill>
              </a:rPr>
              <a:t>•	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403771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«</a:t>
            </a:r>
            <a:r>
              <a:rPr lang="ru-RU" sz="2400" dirty="0"/>
              <a:t>Социально-коммуникативное </a:t>
            </a:r>
            <a:r>
              <a:rPr lang="ru-RU" sz="2400" dirty="0"/>
              <a:t>развитие»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33600" y="1700808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направлена </a:t>
            </a:r>
            <a:r>
              <a:rPr lang="ru-RU" dirty="0">
                <a:solidFill>
                  <a:prstClr val="black"/>
                </a:solidFill>
              </a:rPr>
              <a:t>на: усвоение и присвоение норм, правил поведения и морально-нравственных ценностей, принятых в российском обществе; развитие общения ребенка со взрослыми и сверстниками, формирование готовности к совместной деятельности и сотрудничеству; 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ДОУ, региону проживания и стране в целом; развитие эмоциональной отзывчивости и сопереживания, социального и эмоционального интеллекта, воспитание гуманных чувств и отношений; развитие самостоятельности и инициативности, планирования и регуляции ребенком собственных действий; формирование позитивных установок к различным видам труда и творчества; формирование основ социальной навигации и безопасного поведения в быту и природе, социуме и </a:t>
            </a:r>
            <a:r>
              <a:rPr lang="ru-RU" dirty="0" err="1">
                <a:solidFill>
                  <a:prstClr val="black"/>
                </a:solidFill>
              </a:rPr>
              <a:t>медиапространстве</a:t>
            </a:r>
            <a:r>
              <a:rPr lang="ru-RU" dirty="0">
                <a:solidFill>
                  <a:prstClr val="black"/>
                </a:solidFill>
              </a:rPr>
              <a:t> (цифровой среде).</a:t>
            </a:r>
          </a:p>
        </p:txBody>
      </p:sp>
    </p:spTree>
    <p:extLst>
      <p:ext uri="{BB962C8B-B14F-4D97-AF65-F5344CB8AC3E}">
        <p14:creationId xmlns:p14="http://schemas.microsoft.com/office/powerpoint/2010/main" val="171656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«</a:t>
            </a:r>
            <a:r>
              <a:rPr lang="ru-RU" sz="2400" dirty="0"/>
              <a:t>Познавательное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57875" y="1628801"/>
            <a:ext cx="812912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20000"/>
              </a:lnSpc>
            </a:pPr>
            <a:r>
              <a:rPr lang="ru-RU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направлена на: развитие любознательности, интереса и мотивации к познавательной деятельности; освоение сенсорных эталонов и перцептивных (обследовательских) действий,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 формирование целостной картины мира, представлений об объектах окружающего мира, их свойствах и отношениях; формирование основ экологической культуры, знаний об особенностях и многообразии природы Родного края и различных континентов, о взаимосвязях внутри природных сообществ и роли человека в природе, правилах поведения в природной среде, воспитание гуманного отношения к природе; 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 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 формирование представлений о цифровых средствах познания окружающего мира, способах их безопасного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7299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«</a:t>
            </a:r>
            <a:r>
              <a:rPr lang="ru-RU" sz="2400" dirty="0"/>
              <a:t>Речевое развитие</a:t>
            </a:r>
            <a:r>
              <a:rPr lang="ru-RU" sz="2400" dirty="0"/>
              <a:t>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0730" y="1628800"/>
            <a:ext cx="801267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</a:rPr>
              <a:t>включает</a:t>
            </a:r>
            <a:r>
              <a:rPr lang="ru-RU" dirty="0">
                <a:solidFill>
                  <a:prstClr val="black"/>
                </a:solidFill>
              </a:rPr>
              <a:t>: владение речью как средством коммуникации, познания и самовыражения; формирование правильного звукопроизношения; развитие звуковой и интонационной культуры речи; развитие фонематического слуха; обогащение активного и пассивного словарного запаса; развитие грамматически правильной и связной речи (диалогической и монологической); ознакомление с литературными произведениями различных жанров (фольклор, художественная и познавательная литература), формирование их осмысленного восприятия; развитие речевого творчества; формирование предпосылок к обучению грамоте.</a:t>
            </a:r>
          </a:p>
        </p:txBody>
      </p:sp>
    </p:spTree>
    <p:extLst>
      <p:ext uri="{BB962C8B-B14F-4D97-AF65-F5344CB8AC3E}">
        <p14:creationId xmlns:p14="http://schemas.microsoft.com/office/powerpoint/2010/main" val="1329227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2019</Words>
  <Application>Microsoft Office PowerPoint</Application>
  <PresentationFormat>Широкоэкранный</PresentationFormat>
  <Paragraphs>107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16</vt:i4>
      </vt:variant>
    </vt:vector>
  </HeadingPairs>
  <TitlesOfParts>
    <vt:vector size="42" baseType="lpstr">
      <vt:lpstr>Aharoni</vt:lpstr>
      <vt:lpstr>Arial</vt:lpstr>
      <vt:lpstr>Calibri</vt:lpstr>
      <vt:lpstr>Cambria</vt:lpstr>
      <vt:lpstr>Symbol</vt:lpstr>
      <vt:lpstr>Times New Roman</vt:lpstr>
      <vt:lpstr>Tw Cen MT</vt:lpstr>
      <vt:lpstr>Verdana</vt:lpstr>
      <vt:lpstr>Wingdings</vt:lpstr>
      <vt:lpstr>Wingdings 2</vt:lpstr>
      <vt:lpstr>Обычная</vt:lpstr>
      <vt:lpstr>1_Обычная</vt:lpstr>
      <vt:lpstr>2_Обычная</vt:lpstr>
      <vt:lpstr>3_Обычная</vt:lpstr>
      <vt:lpstr>4_Обычная</vt:lpstr>
      <vt:lpstr>5_Обычная</vt:lpstr>
      <vt:lpstr>6_Обычная</vt:lpstr>
      <vt:lpstr>7_Обычная</vt:lpstr>
      <vt:lpstr>8_Обычная</vt:lpstr>
      <vt:lpstr>9_Обычная</vt:lpstr>
      <vt:lpstr>10_Обычная</vt:lpstr>
      <vt:lpstr>11_Обычная</vt:lpstr>
      <vt:lpstr>12_Обычная</vt:lpstr>
      <vt:lpstr>13_Обычная</vt:lpstr>
      <vt:lpstr>14_Обычная</vt:lpstr>
      <vt:lpstr>15_Обычная</vt:lpstr>
      <vt:lpstr>Презентация PowerPoint</vt:lpstr>
      <vt:lpstr>ВОЗРАСТНЫЕ И ИНЫЕ КАТЕГОРИИ ДЕТЕЙ,  НА КОТОРЫХ ОРИЕНТИРОВАНА  ОБРАЗОВАТЕЛЬНАЯ ПРОГРАММА </vt:lpstr>
      <vt:lpstr>ССЫЛКА НА ФОП ДО </vt:lpstr>
      <vt:lpstr>Презентация PowerPoint</vt:lpstr>
      <vt:lpstr>Презентация PowerPoint</vt:lpstr>
      <vt:lpstr>Презентация PowerPoint</vt:lpstr>
      <vt:lpstr>Образовательная область  «Социально-коммуникативное развитие»</vt:lpstr>
      <vt:lpstr>Образовательная область  «Познавательное развитие»</vt:lpstr>
      <vt:lpstr>Образовательная область  «Речевое развитие»</vt:lpstr>
      <vt:lpstr>Образовательная область  «Художественно-эстетическое развитие»</vt:lpstr>
      <vt:lpstr>Образовательная область «Физическое развитие»</vt:lpstr>
      <vt:lpstr>Реализация ОП ДО осуществляется ежедневно</vt:lpstr>
      <vt:lpstr>Характеристика    кадрового потенциала ДОУ </vt:lpstr>
      <vt:lpstr> Взаимодействие педагогического коллектива  с семьями воспитанников</vt:lpstr>
      <vt:lpstr>Рабочая программа воспитания</vt:lpstr>
      <vt:lpstr>К рабочей программе воспитания МБДОУ «Детский сад № 396 «Подсолнушек» прилагается ежегодный календарный план воспитательной работы.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Александровна Малахова</dc:creator>
  <cp:lastModifiedBy>Наталья Александровна Малахова</cp:lastModifiedBy>
  <cp:revision>3</cp:revision>
  <dcterms:created xsi:type="dcterms:W3CDTF">2023-09-25T05:46:54Z</dcterms:created>
  <dcterms:modified xsi:type="dcterms:W3CDTF">2023-09-25T06:04:07Z</dcterms:modified>
</cp:coreProperties>
</file>