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912" r:id="rId2"/>
  </p:sldMasterIdLst>
  <p:notesMasterIdLst>
    <p:notesMasterId r:id="rId21"/>
  </p:notesMasterIdLst>
  <p:sldIdLst>
    <p:sldId id="276" r:id="rId3"/>
    <p:sldId id="256" r:id="rId4"/>
    <p:sldId id="279" r:id="rId5"/>
    <p:sldId id="257" r:id="rId6"/>
    <p:sldId id="280" r:id="rId7"/>
    <p:sldId id="258" r:id="rId8"/>
    <p:sldId id="284" r:id="rId9"/>
    <p:sldId id="282" r:id="rId10"/>
    <p:sldId id="267" r:id="rId11"/>
    <p:sldId id="266" r:id="rId12"/>
    <p:sldId id="274" r:id="rId13"/>
    <p:sldId id="269" r:id="rId14"/>
    <p:sldId id="270" r:id="rId15"/>
    <p:sldId id="283" r:id="rId16"/>
    <p:sldId id="275" r:id="rId17"/>
    <p:sldId id="271" r:id="rId18"/>
    <p:sldId id="277" r:id="rId19"/>
    <p:sldId id="272" r:id="rId20"/>
  </p:sldIdLst>
  <p:sldSz cx="9144000" cy="6858000" type="screen4x3"/>
  <p:notesSz cx="6858000" cy="9144000"/>
  <p:custShowLst>
    <p:custShow name="Произвольный показ 1" id="0">
      <p:sldLst>
        <p:sld r:id="rId8"/>
        <p:sld r:id="rId6"/>
        <p:sld r:id="rId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5"/>
    <p:penClr>
      <a:srgbClr val="FF0000"/>
    </p:penClr>
  </p:showPr>
  <p:clrMru>
    <a:srgbClr val="13DEE3"/>
    <a:srgbClr val="FF0000"/>
    <a:srgbClr val="1B13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448" autoAdjust="0"/>
  </p:normalViewPr>
  <p:slideViewPr>
    <p:cSldViewPr>
      <p:cViewPr>
        <p:scale>
          <a:sx n="50" d="100"/>
          <a:sy n="50" d="100"/>
        </p:scale>
        <p:origin x="-648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8215433511940415E-2"/>
          <c:y val="9.2091881593044544E-2"/>
          <c:w val="0.87136898363543369"/>
          <c:h val="0.766010481796444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Валерия А</c:v>
                </c:pt>
                <c:pt idx="1">
                  <c:v>Алиса Б</c:v>
                </c:pt>
                <c:pt idx="2">
                  <c:v>Арсений Г</c:v>
                </c:pt>
                <c:pt idx="3">
                  <c:v>Арина З</c:v>
                </c:pt>
                <c:pt idx="4">
                  <c:v>Валерия З</c:v>
                </c:pt>
                <c:pt idx="5">
                  <c:v>Алеся К</c:v>
                </c:pt>
                <c:pt idx="6">
                  <c:v>Владимир К</c:v>
                </c:pt>
                <c:pt idx="7">
                  <c:v>Никита К</c:v>
                </c:pt>
                <c:pt idx="8">
                  <c:v>Максим Р</c:v>
                </c:pt>
                <c:pt idx="9">
                  <c:v>Вера С</c:v>
                </c:pt>
                <c:pt idx="10">
                  <c:v>Альбина Т</c:v>
                </c:pt>
                <c:pt idx="11">
                  <c:v>Борис Т</c:v>
                </c:pt>
                <c:pt idx="12">
                  <c:v>Андрей Т</c:v>
                </c:pt>
                <c:pt idx="13">
                  <c:v>Лиза Т</c:v>
                </c:pt>
                <c:pt idx="14">
                  <c:v>Саша П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33</c:v>
                </c:pt>
                <c:pt idx="1">
                  <c:v>33</c:v>
                </c:pt>
                <c:pt idx="2">
                  <c:v>27</c:v>
                </c:pt>
                <c:pt idx="3">
                  <c:v>47</c:v>
                </c:pt>
                <c:pt idx="4">
                  <c:v>33</c:v>
                </c:pt>
                <c:pt idx="5">
                  <c:v>44</c:v>
                </c:pt>
                <c:pt idx="6">
                  <c:v>43</c:v>
                </c:pt>
                <c:pt idx="7">
                  <c:v>32</c:v>
                </c:pt>
                <c:pt idx="8">
                  <c:v>35</c:v>
                </c:pt>
                <c:pt idx="9">
                  <c:v>32</c:v>
                </c:pt>
                <c:pt idx="10">
                  <c:v>38</c:v>
                </c:pt>
                <c:pt idx="11">
                  <c:v>35</c:v>
                </c:pt>
                <c:pt idx="12">
                  <c:v>39</c:v>
                </c:pt>
                <c:pt idx="13">
                  <c:v>47</c:v>
                </c:pt>
                <c:pt idx="14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 ц года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Валерия А</c:v>
                </c:pt>
                <c:pt idx="1">
                  <c:v>Алиса Б</c:v>
                </c:pt>
                <c:pt idx="2">
                  <c:v>Арсений Г</c:v>
                </c:pt>
                <c:pt idx="3">
                  <c:v>Арина З</c:v>
                </c:pt>
                <c:pt idx="4">
                  <c:v>Валерия З</c:v>
                </c:pt>
                <c:pt idx="5">
                  <c:v>Алеся К</c:v>
                </c:pt>
                <c:pt idx="6">
                  <c:v>Владимир К</c:v>
                </c:pt>
                <c:pt idx="7">
                  <c:v>Никита К</c:v>
                </c:pt>
                <c:pt idx="8">
                  <c:v>Максим Р</c:v>
                </c:pt>
                <c:pt idx="9">
                  <c:v>Вера С</c:v>
                </c:pt>
                <c:pt idx="10">
                  <c:v>Альбина Т</c:v>
                </c:pt>
                <c:pt idx="11">
                  <c:v>Борис Т</c:v>
                </c:pt>
                <c:pt idx="12">
                  <c:v>Андрей Т</c:v>
                </c:pt>
                <c:pt idx="13">
                  <c:v>Лиза Т</c:v>
                </c:pt>
                <c:pt idx="14">
                  <c:v>Саша П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34</c:v>
                </c:pt>
                <c:pt idx="1">
                  <c:v>43</c:v>
                </c:pt>
                <c:pt idx="2">
                  <c:v>32</c:v>
                </c:pt>
                <c:pt idx="3">
                  <c:v>57</c:v>
                </c:pt>
                <c:pt idx="4">
                  <c:v>33</c:v>
                </c:pt>
                <c:pt idx="5">
                  <c:v>55</c:v>
                </c:pt>
                <c:pt idx="6">
                  <c:v>57</c:v>
                </c:pt>
                <c:pt idx="7">
                  <c:v>49</c:v>
                </c:pt>
                <c:pt idx="8">
                  <c:v>50</c:v>
                </c:pt>
                <c:pt idx="9">
                  <c:v>46</c:v>
                </c:pt>
                <c:pt idx="10">
                  <c:v>56</c:v>
                </c:pt>
                <c:pt idx="11">
                  <c:v>49</c:v>
                </c:pt>
                <c:pt idx="12">
                  <c:v>45</c:v>
                </c:pt>
                <c:pt idx="13">
                  <c:v>58</c:v>
                </c:pt>
                <c:pt idx="14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Валерия А</c:v>
                </c:pt>
                <c:pt idx="1">
                  <c:v>Алиса Б</c:v>
                </c:pt>
                <c:pt idx="2">
                  <c:v>Арсений Г</c:v>
                </c:pt>
                <c:pt idx="3">
                  <c:v>Арина З</c:v>
                </c:pt>
                <c:pt idx="4">
                  <c:v>Валерия З</c:v>
                </c:pt>
                <c:pt idx="5">
                  <c:v>Алеся К</c:v>
                </c:pt>
                <c:pt idx="6">
                  <c:v>Владимир К</c:v>
                </c:pt>
                <c:pt idx="7">
                  <c:v>Никита К</c:v>
                </c:pt>
                <c:pt idx="8">
                  <c:v>Максим Р</c:v>
                </c:pt>
                <c:pt idx="9">
                  <c:v>Вера С</c:v>
                </c:pt>
                <c:pt idx="10">
                  <c:v>Альбина Т</c:v>
                </c:pt>
                <c:pt idx="11">
                  <c:v>Борис Т</c:v>
                </c:pt>
                <c:pt idx="12">
                  <c:v>Андрей Т</c:v>
                </c:pt>
                <c:pt idx="13">
                  <c:v>Лиза Т</c:v>
                </c:pt>
                <c:pt idx="14">
                  <c:v>Саша П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</c:ser>
        <c:axId val="30150016"/>
        <c:axId val="30164096"/>
      </c:barChart>
      <c:catAx>
        <c:axId val="30150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0164096"/>
        <c:crosses val="autoZero"/>
        <c:auto val="1"/>
        <c:lblAlgn val="ctr"/>
        <c:lblOffset val="100"/>
      </c:catAx>
      <c:valAx>
        <c:axId val="30164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015001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90535761330207865"/>
          <c:y val="0.36918553973560647"/>
          <c:w val="9.4642386697921466E-2"/>
          <c:h val="0.3501890444850752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8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мониторинг 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572</c:v>
                </c:pt>
                <c:pt idx="1">
                  <c:v>725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C91F88-2F90-483E-A8D3-5DAF8A8B122C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9E8AD8-C0EE-40DD-9D87-2CD29D798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AAF8-89F2-42F3-B27C-4D11A1EB96A3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5DF4-D193-4E33-8FC8-1D5F4462A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0A7B-3831-46F3-B976-2C5353E24917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8B9C-EC2C-48E9-BBAD-DF06A55B5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935D-6132-4F52-81B0-91E87992BB17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9DD1-4D41-44B5-9455-8B89275EC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BF921-516F-428A-9FA6-A3925707BD05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88A14-3047-4774-8469-AE0155BC3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6A0BC-0D03-4FCE-8FD7-BDDA7E0C7DE2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720AE-21F3-4B5A-BD90-AC0D96DB3D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7889F-52B7-4791-BC0F-66BC30BEDA2F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9393E-A7FD-40C3-BF4D-0D6253049A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0692F-929B-46EB-9896-8ED03FE184DA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F3EB-E877-423B-86B9-9B48AE796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C1841-A004-422F-AC0C-FF669C56CB29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EDC58-92D0-4E39-9297-1F1B80B70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863A6-C5BD-421F-AFB9-F6D529F95121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FEAD3-E4D4-46D3-8549-15E36A355F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678E3-6AC3-479E-9023-FD9427FC23F4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5A8F3-5CD2-4D90-BCFA-E8526569DE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8B402-4F34-4117-BFC8-39DBD8082D53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8F2F2-2934-4760-BEDD-0B53F258B4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6423-5541-4293-8166-EDCA19C29016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E6E4-914E-4565-8012-7C9C67FCB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BA9F1-C0DE-4A16-BB7B-4BBDF89E3C1A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4E8F3F3-288F-4BDD-945C-57D7D1D853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F0999-CEE1-4762-A1CA-A55355C64113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EC251-E52F-43FD-9222-00CBE0F47A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B5582-6AE4-4D78-9FAB-725F18FA8391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F8990-CB39-4F9D-AE0A-86CF721971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6BB9-0122-4FD5-9DB1-87A4C12CBF03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39345-2AC4-45B1-A250-AC99E9B8E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8EDB-DF7B-46B6-B118-00733E8F0240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9013-6B8E-4B56-B604-C80F4DA93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38B3-664B-4107-8BEC-61A78AF9D781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EFF2-689F-4393-A0AA-CE0B0A1B4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6752-DDE6-474E-8AF8-0A2AA2FE660D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08A7-4164-4744-98DD-388A08998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57C4-A246-4E6C-8345-E9259EFF5CE0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60D5-C4F9-48CE-AA21-C5CBB9CE1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0AD4-FB6E-4BD5-8E4A-59F646A732CA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A515-D236-422E-87BA-F61C3ABD3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3416-A93C-4740-9B52-F85CBE244FCA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20E5-F7A6-4496-B8BD-A1723FE89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FFC74A-935B-4001-BB4D-26EA5E6512B7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4126E-D346-4D4A-A7B4-C1F954D24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51F764-165E-4BAD-9852-B51A79214795}" type="datetimeFigureOut">
              <a:rPr lang="ru-RU" smtClean="0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54ACD4-8370-4F7E-AFC9-261A92BAA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Муниципальное бюджетное дошкольное образовательное учреждение детский сад комбинированного вида №230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9058" y="4286256"/>
            <a:ext cx="4757742" cy="2068668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Кодолова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Юлия Николаевна</a:t>
            </a:r>
          </a:p>
          <a:p>
            <a:pPr algn="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2018</a:t>
            </a:r>
            <a:r>
              <a:rPr lang="ru-RU" dirty="0" smtClean="0">
                <a:solidFill>
                  <a:srgbClr val="002060"/>
                </a:solidFill>
              </a:rPr>
              <a:t>год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000232" y="2143116"/>
            <a:ext cx="5643602" cy="22145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Использование малых форм фольклора в развитие речи детей раннего возраста.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568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-подвижные и словесные игры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-настольные игр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-создание игровой среды в группе на основе фольклорных произведений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комп\Desktop\(фото\2014-05-22\IMG_2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30387" y="2732968"/>
            <a:ext cx="3674225" cy="2809702"/>
          </a:xfrm>
          <a:prstGeom prst="rect">
            <a:avLst/>
          </a:prstGeom>
          <a:noFill/>
        </p:spPr>
      </p:pic>
      <p:pic>
        <p:nvPicPr>
          <p:cNvPr id="6" name="Содержимое 5" descr="IMG_05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-организация  режимных моментов с использованием фольклорных произведений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C:\Users\комп\Desktop\(фото\2014-05-22\2014-05-29\IMG_2380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038600" cy="3028950"/>
          </a:xfrm>
          <a:prstGeom prst="rect">
            <a:avLst/>
          </a:prstGeom>
          <a:noFill/>
        </p:spPr>
      </p:pic>
      <p:pic>
        <p:nvPicPr>
          <p:cNvPr id="6" name="Содержимое 5" descr="IMG_05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91264" cy="122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Мониторинг</a:t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609725"/>
          <a:ext cx="7012632" cy="426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800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Сравнительный анализ диагностического исследования уровня речевого развития детей на начало и конец года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Транслируемость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Открытые показы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Выступление  на семинарах педагогических советах</a:t>
            </a:r>
            <a:endParaRPr lang="ru-RU" dirty="0"/>
          </a:p>
        </p:txBody>
      </p:sp>
      <p:pic>
        <p:nvPicPr>
          <p:cNvPr id="7" name="Содержимое 6" descr="IMG_44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13DEE3"/>
                </a:solidFill>
              </a:rPr>
              <a:t>заключение</a:t>
            </a:r>
            <a:endParaRPr lang="ru-RU" dirty="0">
              <a:solidFill>
                <a:srgbClr val="13DEE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Исходя из анализа проделанной работы, я могу утверждать, что использования произведений различных народных жанров детского фольклора на занятиях и в повседневной деятельности способствует повышению уровня развитие речи и повышается уровень познавательных способностей младших дошкольников. Это видно из диаграммы и анализа диагностического исследования уровня речевого развития детей, который я проводила на начало и конец года. Результатом моей работы является положительные эмоции, веселое бодрое настроение моих детей, которое помогает легче пройти адаптацию.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2760" y="620688"/>
            <a:ext cx="432048" cy="1296144"/>
          </a:xfrm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013576" cy="43171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Использование в своей работе  малые формы фольклора  у детей увеличился словарный запас, улучшается память, развивается звукопроизношение, расширяется кругозор. Дети стали больше и лучше говорить. Они раскрепостились, перестали бояться говорить, речь их стала связной, выразительной и мелодичной.</a:t>
            </a:r>
          </a:p>
          <a:p>
            <a:pPr algn="just">
              <a:buNone/>
            </a:pPr>
            <a:r>
              <a:rPr lang="ru-RU" dirty="0" smtClean="0"/>
              <a:t>   Малый фольклор играет огромную роль в воспитание детей. И в дальнейшей своей работе я буду использовать малые формы фольклора.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Литература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1.Элементы русской народной культуры в педагогическом процессе дошкольного учреждения.</a:t>
            </a:r>
          </a:p>
          <a:p>
            <a:r>
              <a:rPr lang="ru-RU" dirty="0" smtClean="0"/>
              <a:t>Автор – составитель М.А. </a:t>
            </a:r>
            <a:r>
              <a:rPr lang="ru-RU" dirty="0" err="1" smtClean="0"/>
              <a:t>Викулина</a:t>
            </a:r>
            <a:r>
              <a:rPr lang="ru-RU" dirty="0" smtClean="0"/>
              <a:t> Н.Новгород  Нижегородский гуманитарный центр 1995г.</a:t>
            </a:r>
          </a:p>
          <a:p>
            <a:r>
              <a:rPr lang="ru-RU" dirty="0" smtClean="0"/>
              <a:t>2.Усова А. П. Русское народное творчество в детском саду. М. 1961г.</a:t>
            </a:r>
          </a:p>
          <a:p>
            <a:r>
              <a:rPr lang="ru-RU" dirty="0" smtClean="0"/>
              <a:t>3. Мельников М.Н. Русский детский фольклор. М.1987г.</a:t>
            </a:r>
          </a:p>
          <a:p>
            <a:r>
              <a:rPr lang="ru-RU" dirty="0" smtClean="0"/>
              <a:t>4. Тихеева Е. И. Развитие речи детей дошкольного возраста.</a:t>
            </a:r>
          </a:p>
          <a:p>
            <a:r>
              <a:rPr lang="ru-RU" dirty="0" smtClean="0"/>
              <a:t>«Просвещение» М.1976г.</a:t>
            </a:r>
          </a:p>
          <a:p>
            <a:r>
              <a:rPr lang="ru-RU" dirty="0" smtClean="0"/>
              <a:t>5.Развитие речи детей дошкольного возраста.</a:t>
            </a:r>
          </a:p>
          <a:p>
            <a:r>
              <a:rPr lang="ru-RU" dirty="0" smtClean="0"/>
              <a:t>Под редакцией Сохина Ф. А. «Просвещение» М. 2004г.</a:t>
            </a:r>
          </a:p>
          <a:p>
            <a:r>
              <a:rPr lang="ru-RU" dirty="0" smtClean="0"/>
              <a:t>Пословицы, поговорки, </a:t>
            </a:r>
            <a:r>
              <a:rPr lang="ru-RU" dirty="0" err="1" smtClean="0"/>
              <a:t>потешки</a:t>
            </a:r>
            <a:r>
              <a:rPr lang="ru-RU" dirty="0" smtClean="0"/>
              <a:t>, скороговорки. Популярное пособие для родителей и педагогов. Ярославль «Академия развития» 1997г.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346" y="1285860"/>
            <a:ext cx="50213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143248"/>
            <a:ext cx="3714776" cy="3214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01042" cy="1162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Использования малых форм фольклора в развитие речи детей раннего возраста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14282" y="1714488"/>
            <a:ext cx="3957638" cy="2571768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Малый фольклор играет важную роль в воспитание детей. Детский фольклор развивает в ребенке отзывчивость, добрые эмоции. Путь становления ребенка как личности проходит через художественную литературу. Фольклор духовно обогащает среду, в которой растет ребенок, закладывает предпосылки высоких человеческих качеств.</a:t>
            </a:r>
            <a:endParaRPr lang="ru-RU" sz="1600" dirty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3200" dirty="0" smtClean="0"/>
          </a:p>
          <a:p>
            <a:endParaRPr lang="ru-RU" sz="3200" dirty="0" smtClean="0"/>
          </a:p>
        </p:txBody>
      </p:sp>
      <p:pic>
        <p:nvPicPr>
          <p:cNvPr id="8" name="Рисунок 7" descr="IMG_4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143116"/>
            <a:ext cx="2286016" cy="1785950"/>
          </a:xfrm>
          <a:prstGeom prst="rect">
            <a:avLst/>
          </a:prstGeom>
        </p:spPr>
      </p:pic>
      <p:pic>
        <p:nvPicPr>
          <p:cNvPr id="9" name="Рисунок 8" descr="IMG_4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429132"/>
            <a:ext cx="2571767" cy="1821669"/>
          </a:xfrm>
          <a:prstGeom prst="rect">
            <a:avLst/>
          </a:prstGeom>
        </p:spPr>
      </p:pic>
      <p:pic>
        <p:nvPicPr>
          <p:cNvPr id="10" name="Рисунок 9" descr="IMG_3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429132"/>
            <a:ext cx="2357454" cy="1768091"/>
          </a:xfrm>
          <a:prstGeom prst="rect">
            <a:avLst/>
          </a:prstGeom>
        </p:spPr>
      </p:pic>
      <p:pic>
        <p:nvPicPr>
          <p:cNvPr id="12" name="Рисунок 11" descr="IMG_45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429132"/>
            <a:ext cx="2444738" cy="1833554"/>
          </a:xfrm>
          <a:prstGeom prst="rect">
            <a:avLst/>
          </a:prstGeom>
        </p:spPr>
      </p:pic>
      <p:pic>
        <p:nvPicPr>
          <p:cNvPr id="13" name="Рисунок 12" descr="IMG_45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2109462"/>
            <a:ext cx="2071702" cy="20339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Условия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4040188" cy="44315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решения этих задач были использованы следующие методы исследования:</a:t>
            </a:r>
          </a:p>
          <a:p>
            <a:r>
              <a:rPr lang="ru-RU" sz="2000" dirty="0" smtClean="0"/>
              <a:t>- изучение и анализ литературы</a:t>
            </a:r>
          </a:p>
          <a:p>
            <a:r>
              <a:rPr lang="ru-RU" sz="2000" dirty="0" smtClean="0"/>
              <a:t>- проведение НОД</a:t>
            </a:r>
          </a:p>
          <a:p>
            <a:r>
              <a:rPr lang="ru-RU" sz="2000" dirty="0" smtClean="0"/>
              <a:t>- педагогический эксперимент</a:t>
            </a:r>
          </a:p>
          <a:p>
            <a:r>
              <a:rPr lang="ru-RU" sz="2000" dirty="0" smtClean="0"/>
              <a:t>- создание развивающий предметно – пространственной среды</a:t>
            </a:r>
          </a:p>
          <a:p>
            <a:r>
              <a:rPr lang="ru-RU" sz="2000" dirty="0" smtClean="0"/>
              <a:t>- изучение   опыта коллег</a:t>
            </a:r>
          </a:p>
          <a:p>
            <a:r>
              <a:rPr lang="ru-RU" sz="2000" dirty="0" smtClean="0"/>
              <a:t>- самообразования</a:t>
            </a:r>
          </a:p>
          <a:p>
            <a:endParaRPr lang="ru-RU" dirty="0"/>
          </a:p>
        </p:txBody>
      </p:sp>
      <p:pic>
        <p:nvPicPr>
          <p:cNvPr id="7" name="Содержимое 6" descr="IMG_377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00760" y="4500570"/>
            <a:ext cx="2686040" cy="2014530"/>
          </a:xfrm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857364"/>
            <a:ext cx="1571617" cy="2095489"/>
          </a:xfrm>
          <a:prstGeom prst="rect">
            <a:avLst/>
          </a:prstGeom>
        </p:spPr>
      </p:pic>
      <p:pic>
        <p:nvPicPr>
          <p:cNvPr id="9" name="Рисунок 8" descr="1005496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0552" y="3214686"/>
            <a:ext cx="1284455" cy="1946144"/>
          </a:xfrm>
          <a:prstGeom prst="rect">
            <a:avLst/>
          </a:prstGeom>
        </p:spPr>
      </p:pic>
      <p:pic>
        <p:nvPicPr>
          <p:cNvPr id="10" name="Рисунок 9" descr="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00958" y="928670"/>
            <a:ext cx="1433107" cy="20268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11144" cy="9480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актуальность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427168" cy="518760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   Развитие речи всегда будет стоять на первом месте  в развитие личности ребенка. Овладение родным языком, развитие речи является одним из самых важных приобретений ребенка в дошкольном детстве и рассматривается в современном дошкольном воспитание как общая основа воспитания и обучение  детей . Развитие речи тесным образом связано с развитием сознания, познанием окружающего мира, развитием личности в целом 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Теоретическое обоснование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К. Д. Ушинский называл родной язык «удивительным педагогом». «Усваивая родной язык, ребенок усваивает не одни только слова, их сложения и видоизменения, но бесконечное множество понятий, воззрений на предметы, множество мыслей, чувств, художественных образов, логику и философию языка,— и усваивает легко и скоро, в два-три года, столько, что и половины того не может усвоить в двадцать лет прилежного и методического учения. Таков этот великий народный педагог — родное слово!»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067128" cy="5160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цель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7704856" cy="729491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Изучение и использования детского фольклора как средства развития речи младших дошкольников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задачи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Изучить и проанализировать психолог – педагогическую литературу и методическую по проблеме исследования.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Разработать и апробировать систему мероприятий по развитию речи младших дошкольников основанную на использование детского фольклора.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Выявить влияние детского фольклора на повышения уровня развитие речи детей раннего возраста.</a:t>
            </a:r>
          </a:p>
          <a:p>
            <a:pPr algn="ctr">
              <a:buNone/>
            </a:pPr>
            <a:endParaRPr lang="ru-RU" sz="36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Педагогическая идея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Изучением развития речи дошкольников малыми формами фольклора занимались Ю. Г. Илларионова, Е.И. Тихеева, О.С. Ушакова, А.П. Усова, В.В. Шевченко и другие.</a:t>
            </a:r>
          </a:p>
          <a:p>
            <a:pPr>
              <a:buNone/>
            </a:pPr>
            <a:r>
              <a:rPr lang="ru-RU" sz="2400" dirty="0" smtClean="0"/>
              <a:t>Тихеева Е.И. говорила: «</a:t>
            </a:r>
            <a:r>
              <a:rPr lang="ru-RU" sz="2400" b="1" dirty="0" smtClean="0"/>
              <a:t>Родное слово» – основа всякого умственного развития и сокровищница всех знаний.</a:t>
            </a:r>
          </a:p>
          <a:p>
            <a:pPr>
              <a:buNone/>
            </a:pPr>
            <a:r>
              <a:rPr lang="ru-RU" sz="2400" dirty="0" smtClean="0"/>
              <a:t>О. С. Ушакова, А. П. Усова считали </a:t>
            </a:r>
            <a:r>
              <a:rPr lang="ru-RU" sz="2400" dirty="0" err="1" smtClean="0"/>
              <a:t>потешки</a:t>
            </a:r>
            <a:r>
              <a:rPr lang="ru-RU" sz="2400" dirty="0" smtClean="0"/>
              <a:t>, пословицы, поговорки являются богатейшим материалом для развития звуковой культуры речи.</a:t>
            </a:r>
          </a:p>
          <a:p>
            <a:pPr>
              <a:buNone/>
            </a:pPr>
            <a:r>
              <a:rPr lang="ru-RU" sz="2400" dirty="0" smtClean="0"/>
              <a:t>К.Д. Ушинский : пословицы, поговорки помогают «выломать язык ребенка на русский лад»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Методы и приемы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214422"/>
            <a:ext cx="4257676" cy="4926189"/>
          </a:xfrm>
        </p:spPr>
        <p:txBody>
          <a:bodyPr>
            <a:noAutofit/>
          </a:bodyPr>
          <a:lstStyle/>
          <a:p>
            <a:r>
              <a:rPr lang="ru-RU" sz="1500" dirty="0" smtClean="0"/>
              <a:t>Прививать любовь к устному народному творчеству; развивать речь детей, используя малые фольклорные формы</a:t>
            </a:r>
          </a:p>
          <a:p>
            <a:pPr>
              <a:buNone/>
            </a:pPr>
            <a:r>
              <a:rPr lang="ru-RU" sz="1500" b="1" dirty="0" smtClean="0"/>
              <a:t>     1. Игровые методы и приемы: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- внесение игрушек,</a:t>
            </a:r>
          </a:p>
          <a:p>
            <a:r>
              <a:rPr lang="ru-RU" sz="1500" dirty="0" smtClean="0"/>
              <a:t>- создание игровых ситуаций</a:t>
            </a:r>
          </a:p>
          <a:p>
            <a:r>
              <a:rPr lang="ru-RU" sz="1500" dirty="0" smtClean="0"/>
              <a:t>- обыгрывание игрушек, предметов</a:t>
            </a:r>
          </a:p>
          <a:p>
            <a:pPr>
              <a:buNone/>
            </a:pPr>
            <a:r>
              <a:rPr lang="ru-RU" sz="1500" b="1" dirty="0" smtClean="0"/>
              <a:t>      2.Словесные методы и приемы: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- показ с называнием игрушек, предметов</a:t>
            </a:r>
          </a:p>
          <a:p>
            <a:r>
              <a:rPr lang="ru-RU" sz="1500" dirty="0" smtClean="0"/>
              <a:t>- просьба произнести, сказать слово</a:t>
            </a:r>
          </a:p>
          <a:p>
            <a:r>
              <a:rPr lang="ru-RU" sz="1500" dirty="0" smtClean="0"/>
              <a:t>- подсказывание нужного слова;</a:t>
            </a:r>
          </a:p>
          <a:p>
            <a:pPr>
              <a:buNone/>
            </a:pPr>
            <a:r>
              <a:rPr lang="ru-RU" sz="1500" dirty="0" smtClean="0"/>
              <a:t>       - повторение слова за воспитателем;</a:t>
            </a:r>
          </a:p>
          <a:p>
            <a:r>
              <a:rPr lang="ru-RU" sz="1500" dirty="0" smtClean="0"/>
              <a:t>- пояснение;</a:t>
            </a:r>
          </a:p>
          <a:p>
            <a:r>
              <a:rPr lang="ru-RU" sz="1500" dirty="0" smtClean="0"/>
              <a:t>- напоминание;</a:t>
            </a:r>
          </a:p>
          <a:p>
            <a:r>
              <a:rPr lang="ru-RU" sz="1500" dirty="0" smtClean="0"/>
              <a:t>- использование художественного слова (</a:t>
            </a:r>
            <a:r>
              <a:rPr lang="ru-RU" sz="1500" dirty="0" err="1" smtClean="0"/>
              <a:t>потешки</a:t>
            </a:r>
            <a:r>
              <a:rPr lang="ru-RU" sz="1500" dirty="0" smtClean="0"/>
              <a:t>, песенки, стихи, шутки).</a:t>
            </a:r>
          </a:p>
          <a:p>
            <a:r>
              <a:rPr lang="ru-RU" sz="1500" b="1" dirty="0" smtClean="0"/>
              <a:t>3.Практические методы: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- упражнения (оказание помощи).</a:t>
            </a:r>
            <a:br>
              <a:rPr lang="ru-RU" sz="1500" dirty="0" smtClean="0"/>
            </a:br>
            <a:r>
              <a:rPr lang="ru-RU" sz="1500" dirty="0" smtClean="0"/>
              <a:t>- совместные действия воспитателя и ребенка.</a:t>
            </a:r>
            <a:br>
              <a:rPr lang="ru-RU" sz="1500" dirty="0" smtClean="0"/>
            </a:br>
            <a:r>
              <a:rPr lang="ru-RU" sz="1500" dirty="0" smtClean="0"/>
              <a:t>- выполнение поручений.</a:t>
            </a:r>
          </a:p>
          <a:p>
            <a:endParaRPr lang="ru-RU" sz="1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14050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800" b="1" dirty="0" smtClean="0"/>
              <a:t>4.Наглядные методы и приемы: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- показ предметов, игрушек.</a:t>
            </a:r>
            <a:br>
              <a:rPr lang="ru-RU" sz="3800" dirty="0" smtClean="0"/>
            </a:br>
            <a:r>
              <a:rPr lang="ru-RU" sz="3800" dirty="0" smtClean="0"/>
              <a:t>- наблюдение явлений природы, труда взрослых.</a:t>
            </a:r>
            <a:br>
              <a:rPr lang="ru-RU" sz="3800" dirty="0" smtClean="0"/>
            </a:br>
            <a:r>
              <a:rPr lang="ru-RU" sz="3800" dirty="0" smtClean="0"/>
              <a:t>- рассматривание живых объектов.</a:t>
            </a:r>
            <a:br>
              <a:rPr lang="ru-RU" sz="3800" dirty="0" smtClean="0"/>
            </a:br>
            <a:r>
              <a:rPr lang="ru-RU" sz="3800" dirty="0" smtClean="0"/>
              <a:t>- показ образца.</a:t>
            </a:r>
            <a:br>
              <a:rPr lang="ru-RU" sz="3800" dirty="0" smtClean="0"/>
            </a:br>
            <a:r>
              <a:rPr lang="ru-RU" sz="3800" dirty="0" smtClean="0"/>
              <a:t>- использование кукольного театра, теневого, настольного.</a:t>
            </a:r>
            <a:br>
              <a:rPr lang="ru-RU" sz="3800" dirty="0" smtClean="0"/>
            </a:br>
            <a:r>
              <a:rPr lang="ru-RU" sz="3800" dirty="0" smtClean="0"/>
              <a:t>- диафильмы.</a:t>
            </a:r>
          </a:p>
          <a:p>
            <a:pPr>
              <a:buNone/>
            </a:pPr>
            <a:r>
              <a:rPr lang="ru-RU" sz="3800" dirty="0" smtClean="0"/>
              <a:t>       - показ с называнием (это </a:t>
            </a:r>
            <a:r>
              <a:rPr lang="ru-RU" sz="3800" dirty="0" smtClean="0"/>
              <a:t> </a:t>
            </a:r>
            <a:r>
              <a:rPr lang="ru-RU" sz="3800" dirty="0" smtClean="0"/>
              <a:t>мишка</a:t>
            </a:r>
            <a:r>
              <a:rPr lang="ru-RU" sz="3800" dirty="0" smtClean="0"/>
              <a:t>);</a:t>
            </a: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       - включение предметов в деятельность детей</a:t>
            </a:r>
          </a:p>
          <a:p>
            <a:r>
              <a:rPr lang="ru-RU" sz="3800" dirty="0" smtClean="0"/>
              <a:t>А также  в непосредственной образовательной деятельности;</a:t>
            </a:r>
          </a:p>
          <a:p>
            <a:r>
              <a:rPr lang="ru-RU" sz="3800" dirty="0" smtClean="0"/>
              <a:t>В беседах, наблюдениях</a:t>
            </a:r>
          </a:p>
          <a:p>
            <a:r>
              <a:rPr lang="ru-RU" sz="3800" dirty="0" smtClean="0"/>
              <a:t>В народных подвижных играх;</a:t>
            </a:r>
          </a:p>
          <a:p>
            <a:r>
              <a:rPr lang="ru-RU" sz="3800" dirty="0" smtClean="0"/>
              <a:t>В играх на развитие мелкой моторике;</a:t>
            </a:r>
          </a:p>
          <a:p>
            <a:r>
              <a:rPr lang="ru-RU" sz="3800" dirty="0" smtClean="0"/>
              <a:t>В театрализованной деятельности</a:t>
            </a:r>
            <a:r>
              <a:rPr lang="ru-RU" sz="3500" dirty="0" smtClean="0"/>
              <a:t>.</a:t>
            </a:r>
            <a:endParaRPr lang="ru-RU"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70652" cy="221457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НОД по развитию речи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-Чтение художественной литературы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-Рассматривание иллюстраций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-Пальчиковая гимнастика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На прогулке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В период адаптации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комп\Desktop\(фото\2014-05-22\IMG_2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7" name="Содержимое 6" descr="IMG_05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740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Специальное оформление</vt:lpstr>
      <vt:lpstr>Поток</vt:lpstr>
      <vt:lpstr>Муниципальное бюджетное дошкольное образовательное учреждение детский сад комбинированного вида №230</vt:lpstr>
      <vt:lpstr>   Использования малых форм фольклора в развитие речи детей раннего возраста</vt:lpstr>
      <vt:lpstr>Условия</vt:lpstr>
      <vt:lpstr>актуальность</vt:lpstr>
      <vt:lpstr>Теоретическое обоснование</vt:lpstr>
      <vt:lpstr>цель</vt:lpstr>
      <vt:lpstr>Педагогическая идея</vt:lpstr>
      <vt:lpstr>Методы и приемы</vt:lpstr>
      <vt:lpstr>-НОД по развитию речи -Чтение художественной литературы -Рассматривание иллюстраций -Пальчиковая гимнастика - На прогулке - В период адаптации </vt:lpstr>
      <vt:lpstr> -подвижные и словесные игры -настольные игр   -создание игровой среды в группе на основе фольклорных произведений</vt:lpstr>
      <vt:lpstr>-организация  режимных моментов с использованием фольклорных произведений</vt:lpstr>
      <vt:lpstr>Мониторинг </vt:lpstr>
      <vt:lpstr>Сравнительный анализ диагностического исследования уровня речевого развития детей на начало и конец года </vt:lpstr>
      <vt:lpstr>Транслируемость</vt:lpstr>
      <vt:lpstr>заключение</vt:lpstr>
      <vt:lpstr>Слайд 16</vt:lpstr>
      <vt:lpstr>Литература</vt:lpstr>
      <vt:lpstr>Слайд 18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НОМЕ</cp:lastModifiedBy>
  <cp:revision>135</cp:revision>
  <dcterms:created xsi:type="dcterms:W3CDTF">2010-09-25T13:54:03Z</dcterms:created>
  <dcterms:modified xsi:type="dcterms:W3CDTF">2018-11-23T12:22:21Z</dcterms:modified>
</cp:coreProperties>
</file>