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7484" autoAdjust="0"/>
  </p:normalViewPr>
  <p:slideViewPr>
    <p:cSldViewPr>
      <p:cViewPr varScale="1">
        <p:scale>
          <a:sx n="71" d="100"/>
          <a:sy n="71" d="100"/>
        </p:scale>
        <p:origin x="-134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gradFill>
            <a:gsLst>
              <a:gs pos="1000">
                <a:schemeClr val="accent3">
                  <a:lumMod val="60000"/>
                  <a:lumOff val="40000"/>
                  <a:alpha val="50000"/>
                </a:schemeClr>
              </a:gs>
              <a:gs pos="69000">
                <a:schemeClr val="accent2">
                  <a:alpha val="37000"/>
                </a:schemeClr>
              </a:gs>
              <a:gs pos="100000">
                <a:schemeClr val="bg1">
                  <a:lumMod val="85000"/>
                  <a:alpha val="31000"/>
                </a:schemeClr>
              </a:gs>
            </a:gsLst>
            <a:lin ang="5400000" scaled="0"/>
          </a:gradFill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C7F5F-9E14-4132-A529-435ED9EE9520}" type="datetimeFigureOut">
              <a:rPr lang="ru-RU" smtClean="0"/>
              <a:pPr/>
              <a:t>25.05.2015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7F495-319F-4665-86BF-20E01BCA5D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C7F5F-9E14-4132-A529-435ED9EE9520}" type="datetimeFigureOut">
              <a:rPr lang="ru-RU" smtClean="0"/>
              <a:pPr/>
              <a:t>25.05.2015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7F495-319F-4665-86BF-20E01BCA5D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C7F5F-9E14-4132-A529-435ED9EE9520}" type="datetimeFigureOut">
              <a:rPr lang="ru-RU" smtClean="0"/>
              <a:pPr/>
              <a:t>25.05.2015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7F495-319F-4665-86BF-20E01BCA5D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6" descr="school1404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740400"/>
            <a:ext cx="3206750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7" descr="school1404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67438" y="5740400"/>
            <a:ext cx="2005012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8" descr="school1404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24213" y="5732463"/>
            <a:ext cx="3013075" cy="112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Группа 16"/>
          <p:cNvGrpSpPr>
            <a:grpSpLocks/>
          </p:cNvGrpSpPr>
          <p:nvPr/>
        </p:nvGrpSpPr>
        <p:grpSpPr bwMode="auto">
          <a:xfrm>
            <a:off x="7899400" y="-65088"/>
            <a:ext cx="1281113" cy="6164263"/>
            <a:chOff x="7899594" y="-64395"/>
            <a:chExt cx="1280726" cy="6162957"/>
          </a:xfrm>
        </p:grpSpPr>
        <p:pic>
          <p:nvPicPr>
            <p:cNvPr id="7" name="Рисунок 10" descr="school1404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-5400000">
              <a:off x="6972123" y="867761"/>
              <a:ext cx="3104033" cy="12397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Рисунок 11" descr="school1404.pn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-5400000">
              <a:off x="6991785" y="3910027"/>
              <a:ext cx="3096344" cy="12807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" name="Рисунок 12" descr="school1426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10325" y="3924300"/>
            <a:ext cx="2771775" cy="301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2AF6B-FBC7-4231-BC7B-590633EC0C25}" type="datetimeFigureOut">
              <a:rPr lang="ru-RU"/>
              <a:pPr>
                <a:defRPr/>
              </a:pPr>
              <a:t>25.05.2015</a:t>
            </a:fld>
            <a:endParaRPr lang="ru-RU"/>
          </a:p>
        </p:txBody>
      </p:sp>
      <p:sp>
        <p:nvSpPr>
          <p:cNvPr id="11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5E11B9-5323-4BF2-AAA9-891EBA289D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C7F5F-9E14-4132-A529-435ED9EE9520}" type="datetimeFigureOut">
              <a:rPr lang="ru-RU" smtClean="0"/>
              <a:pPr/>
              <a:t>25.05.2015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7F495-319F-4665-86BF-20E01BCA5D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0"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C7F5F-9E14-4132-A529-435ED9EE9520}" type="datetimeFigureOut">
              <a:rPr lang="ru-RU" smtClean="0"/>
              <a:pPr/>
              <a:t>25.05.2015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7F495-319F-4665-86BF-20E01BCA5D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C7F5F-9E14-4132-A529-435ED9EE9520}" type="datetimeFigureOut">
              <a:rPr lang="ru-RU" smtClean="0"/>
              <a:pPr/>
              <a:t>25.05.2015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7F495-319F-4665-86BF-20E01BCA5D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C7F5F-9E14-4132-A529-435ED9EE9520}" type="datetimeFigureOut">
              <a:rPr lang="ru-RU" smtClean="0"/>
              <a:pPr/>
              <a:t>25.05.2015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7F495-319F-4665-86BF-20E01BCA5D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C7F5F-9E14-4132-A529-435ED9EE9520}" type="datetimeFigureOut">
              <a:rPr lang="ru-RU" smtClean="0"/>
              <a:pPr/>
              <a:t>25.05.2015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7F495-319F-4665-86BF-20E01BCA5D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C7F5F-9E14-4132-A529-435ED9EE9520}" type="datetimeFigureOut">
              <a:rPr lang="ru-RU" smtClean="0"/>
              <a:pPr/>
              <a:t>25.05.2015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7F495-319F-4665-86BF-20E01BCA5D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C7F5F-9E14-4132-A529-435ED9EE9520}" type="datetimeFigureOut">
              <a:rPr lang="ru-RU" smtClean="0"/>
              <a:pPr/>
              <a:t>25.05.2015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7F495-319F-4665-86BF-20E01BCA5D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C7F5F-9E14-4132-A529-435ED9EE9520}" type="datetimeFigureOut">
              <a:rPr lang="ru-RU" smtClean="0"/>
              <a:pPr/>
              <a:t>25.05.2015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7F495-319F-4665-86BF-20E01BCA5D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gradFill>
            <a:gsLst>
              <a:gs pos="1000">
                <a:schemeClr val="accent3">
                  <a:lumMod val="60000"/>
                  <a:lumOff val="40000"/>
                  <a:alpha val="50000"/>
                </a:schemeClr>
              </a:gs>
              <a:gs pos="69000">
                <a:schemeClr val="accent2">
                  <a:alpha val="37000"/>
                </a:schemeClr>
              </a:gs>
              <a:gs pos="100000">
                <a:schemeClr val="bg1">
                  <a:lumMod val="85000"/>
                  <a:alpha val="31000"/>
                </a:schemeClr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gradFill>
            <a:gsLst>
              <a:gs pos="1000">
                <a:schemeClr val="accent3">
                  <a:lumMod val="60000"/>
                  <a:lumOff val="40000"/>
                  <a:alpha val="50000"/>
                </a:schemeClr>
              </a:gs>
              <a:gs pos="69000">
                <a:schemeClr val="accent2">
                  <a:alpha val="37000"/>
                </a:schemeClr>
              </a:gs>
              <a:gs pos="100000">
                <a:schemeClr val="bg1">
                  <a:lumMod val="85000"/>
                  <a:alpha val="31000"/>
                </a:schemeClr>
              </a:gs>
            </a:gsLst>
            <a:lin ang="5400000" scaled="0"/>
          </a:gra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AC4C7F5F-9E14-4132-A529-435ED9EE9520}" type="datetimeFigureOut">
              <a:rPr lang="ru-RU" smtClean="0"/>
              <a:pPr/>
              <a:t>25.05.2015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9277F495-319F-4665-86BF-20E01BCA5D9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bg1">
              <a:lumMod val="85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928662" y="857232"/>
            <a:ext cx="7000924" cy="1714512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Kozuka Mincho Pr6N B" pitchFamily="18" charset="-128"/>
                <a:ea typeface="Kozuka Mincho Pr6N B" pitchFamily="18" charset="-128"/>
              </a:rPr>
              <a:t>МАГИЯ ЦВЕТА</a:t>
            </a:r>
          </a:p>
        </p:txBody>
      </p:sp>
      <p:pic>
        <p:nvPicPr>
          <p:cNvPr id="7" name="Рисунок 6" descr="tatuirovka_na_bedre_1920x144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166" y="3375397"/>
            <a:ext cx="5786478" cy="34826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715008" y="428604"/>
            <a:ext cx="342899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dirty="0" smtClean="0"/>
              <a:t>Недостаточно уметь точно воспринимать отдельные цвета и оттенки. В природе и произведениях искусства цвета находятся в сложных и разнообразных сочетаниях</a:t>
            </a:r>
            <a:endParaRPr lang="ru-RU" sz="2400" dirty="0"/>
          </a:p>
        </p:txBody>
      </p:sp>
      <p:pic>
        <p:nvPicPr>
          <p:cNvPr id="5" name="Рисунок 4" descr="1292566225_raduga-pict.narod.ru08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642918"/>
            <a:ext cx="5325247" cy="350046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428728" y="4714884"/>
            <a:ext cx="657229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Ребенка нужно научить обследовать эти сочетания, улавливать определенный ритм в расположении отдельных цветовых тонов, отличать сочетания теплых тонов от сочетания холодных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72000" y="571480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2000" dirty="0" smtClean="0"/>
              <a:t>В обиходе, когда обозначают оттенки цвета, указывают обычно на их светлоту (темно–зеленый, светло–желтый), имея в виду яркость. Поэтому вполне достаточно, если дети усвоят изменяемость светлых тонов по светлоте и соответствующие названия оттенков</a:t>
            </a:r>
            <a:endParaRPr lang="ru-RU" sz="2000" dirty="0"/>
          </a:p>
        </p:txBody>
      </p:sp>
      <p:pic>
        <p:nvPicPr>
          <p:cNvPr id="5" name="Рисунок 4" descr="rainbow-hair-117-jpg-colors-fun-hair-rainbow-1440x25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357166"/>
            <a:ext cx="4500594" cy="428628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357290" y="4643446"/>
            <a:ext cx="6858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Это относится в еще большей степени к названию оттенков по цветовому тону то (есть занимающие промежуточное положение между соседними цветами спектра). Почти все они имеют в быту «</a:t>
            </a:r>
            <a:r>
              <a:rPr lang="ru-RU" dirty="0" err="1" smtClean="0"/>
              <a:t>опредмеченные</a:t>
            </a:r>
            <a:r>
              <a:rPr lang="ru-RU" dirty="0" smtClean="0"/>
              <a:t>» названия (лимонный, сиреневый, малиновый, шоколадный, васильковый, золотой, серебряный)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28728" y="142852"/>
            <a:ext cx="66437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Психологические исследования свидетельствуют, детей с точки зрения предпочтения цветовой гаммы можно разделить на три группы </a:t>
            </a:r>
            <a:endParaRPr lang="ru-RU" sz="24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14810" y="192880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1.Радостные цвета ( красный, желтый, зеленый, оранжевый и их оттенки )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286248" y="300037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2. Цвет меняется в зависимости от настроения ( голубой – синий, серый – голубой, красный – розовый )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357686" y="478632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3. Всегда темные цвета и их сочетания (черный, серый, коричневый, синий )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1" y="2000240"/>
            <a:ext cx="785818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2000240"/>
            <a:ext cx="740827" cy="571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08" y="2000240"/>
            <a:ext cx="714380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00364" y="2000240"/>
            <a:ext cx="828165" cy="59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3071810"/>
            <a:ext cx="500066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Стрелка вправо 13"/>
          <p:cNvSpPr/>
          <p:nvPr/>
        </p:nvSpPr>
        <p:spPr>
          <a:xfrm>
            <a:off x="928662" y="3143248"/>
            <a:ext cx="428628" cy="28575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728" y="3071810"/>
            <a:ext cx="57150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58" y="3643314"/>
            <a:ext cx="500066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Стрелка вправо 16"/>
          <p:cNvSpPr/>
          <p:nvPr/>
        </p:nvSpPr>
        <p:spPr>
          <a:xfrm>
            <a:off x="928662" y="3714752"/>
            <a:ext cx="428628" cy="28575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728" y="3571876"/>
            <a:ext cx="500066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7158" y="4143380"/>
            <a:ext cx="500066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Стрелка вправо 19"/>
          <p:cNvSpPr/>
          <p:nvPr/>
        </p:nvSpPr>
        <p:spPr>
          <a:xfrm>
            <a:off x="928662" y="4143380"/>
            <a:ext cx="428628" cy="28575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428728" y="4143380"/>
            <a:ext cx="500066" cy="410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14282" y="5000636"/>
            <a:ext cx="1028705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8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285852" y="5000636"/>
            <a:ext cx="900118" cy="642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357554" y="5000636"/>
            <a:ext cx="857256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357421" y="5000636"/>
            <a:ext cx="914407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57818" y="785794"/>
            <a:ext cx="3786182" cy="3143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/>
              <a:t>На четвертом году жизни у детей формируются умения выбирать цвета, которые им больше нравятся, привлекают их внимание. На занятиях рисованием аппликацией дети учатся правильно называть и различать цвета : красный, черный, зеленый, синий, белый</a:t>
            </a:r>
            <a:endParaRPr lang="ru-RU" dirty="0"/>
          </a:p>
        </p:txBody>
      </p:sp>
      <p:pic>
        <p:nvPicPr>
          <p:cNvPr id="5" name="Рисунок 4" descr="617c09bf2e9b7d7d7af15f3afe31f7a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500042"/>
            <a:ext cx="4857784" cy="364333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42910" y="4500570"/>
            <a:ext cx="80010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Кроме указанных в программе цветов, воспитатель может на занятиях предлагать детям цвета, которые они не знают, но, используя, получают интересную цветовую гамму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29058" y="214290"/>
            <a:ext cx="521494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dirty="0" smtClean="0"/>
              <a:t>Воспитатель формирует у детей правильное отношение к выбору цвета при окраске отдельных предметов (красный флажок, зеленая елочка). Начиная с трех лет дети постепенно научаются передавать цвет, как признак присущий предмету. В первую очередь – это цвет природных предметов и явлений, имеющих относительное постоянство</a:t>
            </a:r>
            <a:endParaRPr lang="ru-RU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3608455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500034" y="5143512"/>
            <a:ext cx="80724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Впервые рисуя елочку, дети 3 лет используют зеленую краску. Цвет характеризует елку, отличая ее от всех лиственных деревьев зимой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357686" y="285728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2400" dirty="0" smtClean="0"/>
              <a:t>Так и флажок дети в первую очередь рисуют красным, так именно с красным флажком они идут на праздник</a:t>
            </a:r>
            <a:endParaRPr lang="ru-RU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42852"/>
            <a:ext cx="2476504" cy="247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4429124" y="3143248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2000" dirty="0" smtClean="0"/>
              <a:t>Но множество других предметов не имеет одного, характерного для них цвета : таковы дома, машины, корабли. Цветы, бабочки, птицы тоже могут быть разнообразных оттенков</a:t>
            </a:r>
            <a:endParaRPr lang="ru-RU" sz="20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143248"/>
            <a:ext cx="1927449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60" y="3143248"/>
            <a:ext cx="1714512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1" y="4857760"/>
            <a:ext cx="1905014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00298" y="4857760"/>
            <a:ext cx="1662104" cy="1466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72000" y="142852"/>
            <a:ext cx="4572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2400" dirty="0" smtClean="0"/>
              <a:t>Только постепенно дети знакомятся с различными видами растений и животных и узнают их характерную окраску. Дети узнают так же что цвет предметов может изменятся в зависимости от изменения условий: незрелая ягода зеленая, а зрелая – красная</a:t>
            </a:r>
            <a:endParaRPr lang="ru-RU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3857628"/>
            <a:ext cx="3520771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428604"/>
            <a:ext cx="3357586" cy="2520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29124" y="285728"/>
            <a:ext cx="4572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2800" dirty="0" smtClean="0"/>
              <a:t>Весенняя листва светло – зеленая, летняя густо – зеленая; осенью листья на одних деревьях желтеют, на других краснеют, а у третьих, как у клена, приобретают все оттенки от светло – желтого до темно – красного</a:t>
            </a:r>
            <a:endParaRPr lang="ru-RU" sz="2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3143248"/>
            <a:ext cx="3571900" cy="2681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57166"/>
            <a:ext cx="3500462" cy="2625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72000" y="142852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2400" dirty="0" smtClean="0"/>
              <a:t>Помимо изменений цвета в природе, человек по своему желанию меняет цвет предметов, которые он создает: заново покрасили дом или забор, сделали ремонт в помещении детского сада, постелили ковровую дорожку другого цвета</a:t>
            </a:r>
            <a:endParaRPr lang="ru-RU" sz="2400" dirty="0"/>
          </a:p>
        </p:txBody>
      </p:sp>
      <p:pic>
        <p:nvPicPr>
          <p:cNvPr id="5" name="Рисунок 4" descr="3493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142852"/>
            <a:ext cx="4357694" cy="43576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14480" y="5072074"/>
            <a:ext cx="63579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Дети подмечают все эти изменения в окружающей обстановке в изобразительной деятельности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29124" y="35716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Отображение некоторых явлений природы также требует реальной окраски («падает белый снежок», «светит яркое солнышко», «растет травка»)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1"/>
            <a:ext cx="1807085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1285860"/>
            <a:ext cx="1571636" cy="126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174" y="2071678"/>
            <a:ext cx="1576289" cy="1185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3714744" y="3286124"/>
            <a:ext cx="521494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/>
              <a:t>Краской они наносят карандаши, краски, полоски В некоторых случаях, когда дети осваивают проведение краской прямых полос в разных направлениях , воспитатель может предложить им цветную бумагу разного размера и в соответствии с фоном бумаги цвета красок</a:t>
            </a:r>
            <a:endParaRPr lang="ru-RU" dirty="0"/>
          </a:p>
        </p:txBody>
      </p:sp>
      <p:pic>
        <p:nvPicPr>
          <p:cNvPr id="9" name="Рисунок 8" descr="0a13546e4df59b0a4dcb496ac15e75c9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282" y="3429000"/>
            <a:ext cx="2949745" cy="221457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571604" y="5715016"/>
            <a:ext cx="6715156" cy="9573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В результате получаются очень простые, но красивые по цвету композиции ( «яркие цветные дорожки, коврики, платочки»)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29124" y="642918"/>
            <a:ext cx="4572000" cy="5693866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2800" dirty="0" smtClean="0"/>
              <a:t>Сенсорными эталонами в области восприятия цвета служат так называемые хроматические («цветные») цвета спектра (красный, оранжевый, желтый, зеленый, голубой, синий, фиолетовый) и ахроматические цвета - белый, серый, черный </a:t>
            </a:r>
            <a:endParaRPr lang="ru-RU" sz="2800" dirty="0"/>
          </a:p>
        </p:txBody>
      </p:sp>
      <p:pic>
        <p:nvPicPr>
          <p:cNvPr id="5" name="Рисунок 4" descr="look.com.ua-232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1500174"/>
            <a:ext cx="4286280" cy="38576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72000" y="357166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2400" dirty="0" smtClean="0"/>
              <a:t>Для детей 3 – 4 лет процесс отображения в аппликации впечатлений, полученных из окружающей действительности – веселая и увлекательная игра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357686" y="4000504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2000" dirty="0" smtClean="0"/>
              <a:t>Он позволяет не только создавать красочные композиции, яркие и выразительные образы, но и выражает определенную предметную ситуацию : на голубом небе белеют облака, падают снежинки на землю</a:t>
            </a:r>
            <a:endParaRPr lang="ru-RU" sz="20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3786190"/>
            <a:ext cx="4357400" cy="2724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357166"/>
            <a:ext cx="4119568" cy="290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357686" y="428604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2400" dirty="0" smtClean="0"/>
              <a:t>Обучение детей младшей группы носит нам, сезонными изменениями в </a:t>
            </a:r>
            <a:r>
              <a:rPr lang="ru-RU" sz="2400" dirty="0" err="1" smtClean="0"/>
              <a:t>глядно</a:t>
            </a:r>
            <a:r>
              <a:rPr lang="ru-RU" sz="2400" dirty="0" smtClean="0"/>
              <a:t> – действенный характер. Главную роль при этом играет сочетание показа с практической деятельностью</a:t>
            </a:r>
            <a:endParaRPr lang="ru-RU" sz="2400" dirty="0"/>
          </a:p>
        </p:txBody>
      </p:sp>
      <p:pic>
        <p:nvPicPr>
          <p:cNvPr id="5" name="Рисунок 4" descr="Colorful-Butterflies-1920x25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357166"/>
            <a:ext cx="4190998" cy="314324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71538" y="4429132"/>
            <a:ext cx="72866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Для тех, кто не посещал первую младшую группу воспитателю необходимо шире использовать практический прием : показ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28662" y="4929198"/>
            <a:ext cx="72866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Наблюдения обогащают сенсорный опыт ребенка, способствуют развитию зрительной памяти образного восприятия мира</a:t>
            </a:r>
            <a:endParaRPr lang="ru-RU" sz="24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714356"/>
            <a:ext cx="5665344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62650" y="142852"/>
            <a:ext cx="318135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59817284_1275503803_26230452_1212327248__78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1285860"/>
            <a:ext cx="7958070" cy="264320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00034" y="4572008"/>
            <a:ext cx="835821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Хроматические цвета расположены в спектре в строгой последовательности от красного к фиолетовому в зависимости от длины световой (электромагнитной) волны. Смешение двух цветов, лежащих в спектре не подряд , дает промежуточный между ними цвет, а смешение соседних цветов оттенок (красно – оранжевый, желто – зеленый)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28728" y="357166"/>
            <a:ext cx="6715140" cy="212365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Хромантические</a:t>
            </a:r>
            <a:r>
              <a:rPr lang="ru-RU" sz="4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цвета делятся на две группы</a:t>
            </a:r>
            <a:endParaRPr lang="ru-RU" sz="4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rot="10800000" flipV="1">
            <a:off x="2071670" y="2571744"/>
            <a:ext cx="1571636" cy="135732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rot="16200000" flipH="1">
            <a:off x="5322099" y="2750339"/>
            <a:ext cx="1500198" cy="10001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214282" y="4071942"/>
            <a:ext cx="2956259" cy="138499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/>
                <a:solidFill>
                  <a:schemeClr val="accent3"/>
                </a:solidFill>
              </a:rPr>
              <a:t>теплые </a:t>
            </a:r>
          </a:p>
          <a:p>
            <a:pPr algn="just"/>
            <a:r>
              <a:rPr lang="ru-RU" sz="2800" b="1" dirty="0" smtClean="0">
                <a:ln/>
                <a:solidFill>
                  <a:schemeClr val="accent3"/>
                </a:solidFill>
              </a:rPr>
              <a:t>(от красного </a:t>
            </a:r>
          </a:p>
          <a:p>
            <a:pPr algn="just"/>
            <a:r>
              <a:rPr lang="ru-RU" sz="2800" b="1" dirty="0" smtClean="0">
                <a:ln/>
                <a:solidFill>
                  <a:schemeClr val="accent3"/>
                </a:solidFill>
              </a:rPr>
              <a:t>до желтого) </a:t>
            </a:r>
            <a:endParaRPr lang="ru-RU" sz="2800" b="1" dirty="0">
              <a:ln/>
              <a:solidFill>
                <a:schemeClr val="accent3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000496" y="4000504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холодные </a:t>
            </a:r>
          </a:p>
          <a:p>
            <a:pPr algn="ctr"/>
            <a:r>
              <a:rPr lang="ru-RU" sz="2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(от зеленого до </a:t>
            </a:r>
          </a:p>
          <a:p>
            <a:pPr algn="ctr"/>
            <a:r>
              <a:rPr lang="ru-RU" sz="2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фиолетового)</a:t>
            </a:r>
            <a:endParaRPr lang="ru-RU" sz="28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71736" y="1500174"/>
            <a:ext cx="62150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ea typeface="Kozuka Gothic Pr6N L" pitchFamily="34" charset="-128"/>
              </a:rPr>
              <a:t>Каждый </a:t>
            </a:r>
            <a:r>
              <a:rPr lang="ru-RU" sz="2400" dirty="0" err="1" smtClean="0">
                <a:ea typeface="Kozuka Gothic Pr6N L" pitchFamily="34" charset="-128"/>
              </a:rPr>
              <a:t>хромантический</a:t>
            </a:r>
            <a:r>
              <a:rPr lang="ru-RU" sz="2400" dirty="0" smtClean="0">
                <a:ea typeface="Kozuka Gothic Pr6N L" pitchFamily="34" charset="-128"/>
              </a:rPr>
              <a:t> цвет или оттенок имеет определенную </a:t>
            </a:r>
            <a:r>
              <a:rPr lang="ru-RU" sz="2400" dirty="0" err="1" smtClean="0">
                <a:ea typeface="Kozuka Gothic Pr6N L" pitchFamily="34" charset="-128"/>
              </a:rPr>
              <a:t>светлоту,насыщенность</a:t>
            </a:r>
            <a:endParaRPr lang="ru-RU" sz="2400" dirty="0">
              <a:ea typeface="Kozuka Gothic Pr6N L" pitchFamily="34" charset="-128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14612" y="2928934"/>
            <a:ext cx="59293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Светлота – это степень близости данного цвета или оттенка к белому 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428860" y="4714884"/>
            <a:ext cx="67151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Насыщенность – степень его чистоты, то есть примеси к данному цвету серого цвета той же светлоты</a:t>
            </a:r>
            <a:endParaRPr lang="ru-RU" sz="2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500042"/>
            <a:ext cx="1609722" cy="1656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72000" y="857232"/>
            <a:ext cx="457200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3200" dirty="0" smtClean="0"/>
              <a:t>Вначале у детей формируется представления о хроматических цветах, белом и черном цвете, создаются условия, способствующие усвоению названия цветов</a:t>
            </a:r>
            <a:endParaRPr lang="ru-RU" sz="3200" dirty="0"/>
          </a:p>
        </p:txBody>
      </p:sp>
      <p:pic>
        <p:nvPicPr>
          <p:cNvPr id="5" name="Рисунок 4" descr="0037878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1071546"/>
            <a:ext cx="4405320" cy="35242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72000" y="714356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2000" dirty="0" smtClean="0"/>
              <a:t>На первых порах целесообразно, как и в раннем детстве, вводить не семь, а шесть цветовых тонов, исключив голубой который усваивается с трудом (в быту и взрослые обычно путают синий и голубые цвета и называют голубым синие оттенки)</a:t>
            </a:r>
            <a:endParaRPr lang="ru-RU" sz="2000" dirty="0"/>
          </a:p>
        </p:txBody>
      </p:sp>
      <p:pic>
        <p:nvPicPr>
          <p:cNvPr id="5" name="Рисунок 4" descr="pwJc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714356"/>
            <a:ext cx="4214842" cy="302171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00166" y="4714884"/>
            <a:ext cx="628654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Знакомство с голубым цветом лучше перенести на более поздний период, когда дети получают представления об оттенках, о расположении цветовых тонов в спектре и их деление на группы теплых и холодных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572132" y="642918"/>
            <a:ext cx="335758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/>
              <a:t>Знакомство с оттенками дает возможность сопоставить светло – синий и голубой цвета, установив их различия, а усвоение спектральной последовательности позволяет определить голубой цвет как находящийся между зеленым и синим</a:t>
            </a:r>
            <a:endParaRPr lang="ru-RU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428604"/>
            <a:ext cx="5080671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857224" y="4929198"/>
            <a:ext cx="750097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При ознакомлении детей с оттенками цветовых тонов нецелесообразно рассматривать отдельно их светлоту и насыщенность. В окраске реальных предметов светлота и насыщенность изменяются обычно одновременно, создавая различную яркость цвета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357254" y="5143512"/>
            <a:ext cx="950125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Цвет, в особенности сильный, интенсивный, возбуждает положительные чувства детей, радует их. 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072066" y="500042"/>
            <a:ext cx="407193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dirty="0" smtClean="0"/>
              <a:t>Ребенок должен научится воспринимать цвет конкретных предметов, применяя полученные представления о </a:t>
            </a:r>
            <a:r>
              <a:rPr lang="ru-RU" sz="1200" dirty="0" err="1" smtClean="0"/>
              <a:t>хромантических</a:t>
            </a:r>
            <a:r>
              <a:rPr lang="ru-RU" sz="1200" dirty="0" smtClean="0"/>
              <a:t> и </a:t>
            </a:r>
            <a:r>
              <a:rPr lang="ru-RU" sz="1200" dirty="0" err="1" smtClean="0"/>
              <a:t>ахромантических</a:t>
            </a:r>
            <a:r>
              <a:rPr lang="ru-RU" sz="1200" dirty="0" smtClean="0"/>
              <a:t> цветах, а позднее об их оттенках.  Довольно легко когда предметы имеют сравнительно чистый цвет, но становится значительно труднее , если этот цвет сложен, содержит элементы разных цветовых тонов, причем выраженных в разной степени ( цвет морской волны, кофейный, бордовый</a:t>
            </a:r>
            <a:endParaRPr lang="ru-RU" sz="1200" dirty="0"/>
          </a:p>
        </p:txBody>
      </p:sp>
      <p:pic>
        <p:nvPicPr>
          <p:cNvPr id="8" name="Рисунок 7" descr="3780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956" y="214290"/>
            <a:ext cx="4439482" cy="48577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S030006679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5DD204E1-0B26-47BD-A1CD-18A3E6A375E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TS030006679</Template>
  <TotalTime>193</TotalTime>
  <Words>1089</Words>
  <Application>Microsoft Office PowerPoint</Application>
  <PresentationFormat>Экран (4:3)</PresentationFormat>
  <Paragraphs>46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TS030006679</vt:lpstr>
      <vt:lpstr>МАГИЯ ЦВЕТА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Эталон цвета в сенсорном воспитании дошкольников</dc:title>
  <dc:creator>Admin</dc:creator>
  <cp:keywords/>
  <cp:lastModifiedBy>Ирина</cp:lastModifiedBy>
  <cp:revision>22</cp:revision>
  <dcterms:created xsi:type="dcterms:W3CDTF">2013-12-20T13:06:41Z</dcterms:created>
  <dcterms:modified xsi:type="dcterms:W3CDTF">2015-05-25T20:19:14Z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TC300066799990</vt:lpwstr>
  </property>
</Properties>
</file>