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328C-E329-4598-A6F5-978CF3AF37DE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4D4F-0423-42C4-AE0F-3C16F6F848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328C-E329-4598-A6F5-978CF3AF37DE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4D4F-0423-42C4-AE0F-3C16F6F848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328C-E329-4598-A6F5-978CF3AF37DE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4D4F-0423-42C4-AE0F-3C16F6F848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328C-E329-4598-A6F5-978CF3AF37DE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4D4F-0423-42C4-AE0F-3C16F6F848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328C-E329-4598-A6F5-978CF3AF37DE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4D4F-0423-42C4-AE0F-3C16F6F848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328C-E329-4598-A6F5-978CF3AF37DE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4D4F-0423-42C4-AE0F-3C16F6F848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328C-E329-4598-A6F5-978CF3AF37DE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4D4F-0423-42C4-AE0F-3C16F6F848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328C-E329-4598-A6F5-978CF3AF37DE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4D4F-0423-42C4-AE0F-3C16F6F848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328C-E329-4598-A6F5-978CF3AF37DE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4D4F-0423-42C4-AE0F-3C16F6F848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328C-E329-4598-A6F5-978CF3AF37DE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4D4F-0423-42C4-AE0F-3C16F6F848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328C-E329-4598-A6F5-978CF3AF37DE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4D4F-0423-42C4-AE0F-3C16F6F848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2328C-E329-4598-A6F5-978CF3AF37DE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54D4F-0423-42C4-AE0F-3C16F6F848F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908720"/>
          </a:xfrm>
        </p:spPr>
        <p:txBody>
          <a:bodyPr/>
          <a:lstStyle/>
          <a:p>
            <a:r>
              <a:rPr lang="ru-RU" b="1" dirty="0" smtClean="0"/>
              <a:t>Предметы из дерева</a:t>
            </a:r>
            <a:endParaRPr lang="ru-RU" b="1" dirty="0"/>
          </a:p>
        </p:txBody>
      </p:sp>
      <p:pic>
        <p:nvPicPr>
          <p:cNvPr id="4" name="Рисунок 3" descr="65454345_1287394995_3_50.jpg"/>
          <p:cNvPicPr>
            <a:picLocks noChangeAspect="1"/>
          </p:cNvPicPr>
          <p:nvPr/>
        </p:nvPicPr>
        <p:blipFill>
          <a:blip r:embed="rId2" cstate="print"/>
          <a:srcRect l="11929" r="10531"/>
          <a:stretch>
            <a:fillRect/>
          </a:stretch>
        </p:blipFill>
        <p:spPr>
          <a:xfrm>
            <a:off x="6479704" y="4280963"/>
            <a:ext cx="2664296" cy="2577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179433287_012.jpg"/>
          <p:cNvPicPr>
            <a:picLocks noChangeAspect="1"/>
          </p:cNvPicPr>
          <p:nvPr/>
        </p:nvPicPr>
        <p:blipFill>
          <a:blip r:embed="rId3" cstate="print"/>
          <a:srcRect t="11350" r="15321"/>
          <a:stretch>
            <a:fillRect/>
          </a:stretch>
        </p:blipFill>
        <p:spPr>
          <a:xfrm>
            <a:off x="179512" y="4293096"/>
            <a:ext cx="2987824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0c18cd2ea939de91afffd89b7f9f079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692696"/>
            <a:ext cx="5715000" cy="3800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>ИГРА-ЗАНЯТИЕ ДЛЯ МЛАДШЕЙ ГРУППЫ</a:t>
            </a:r>
            <a:br>
              <a:rPr lang="ru-RU" sz="3100" b="1" dirty="0" smtClean="0"/>
            </a:br>
            <a:r>
              <a:rPr lang="ru-RU" sz="3100" b="1" dirty="0" smtClean="0"/>
              <a:t>(дети 3—4 лет)</a:t>
            </a:r>
            <a:br>
              <a:rPr lang="ru-RU" sz="3100" b="1" dirty="0" smtClean="0"/>
            </a:br>
            <a:r>
              <a:rPr lang="ru-RU" sz="3100" b="1" i="1" dirty="0" smtClean="0"/>
              <a:t>Теремок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196752"/>
            <a:ext cx="6696744" cy="566124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7200" b="1" dirty="0" smtClean="0"/>
              <a:t>Задача: </a:t>
            </a:r>
            <a:r>
              <a:rPr lang="ru-RU" sz="7200" dirty="0" smtClean="0"/>
              <a:t>Познакомить </a:t>
            </a:r>
            <a:r>
              <a:rPr lang="ru-RU" sz="7200" dirty="0"/>
              <a:t>детей с деревом</a:t>
            </a:r>
            <a:r>
              <a:rPr lang="ru-RU" sz="7200" dirty="0" smtClean="0"/>
              <a:t>. </a:t>
            </a:r>
            <a:r>
              <a:rPr lang="ru-RU" sz="7200" b="1" dirty="0" smtClean="0"/>
              <a:t>Материал:</a:t>
            </a:r>
            <a:r>
              <a:rPr lang="ru-RU" sz="7200" dirty="0" smtClean="0"/>
              <a:t>  </a:t>
            </a:r>
            <a:r>
              <a:rPr lang="ru-RU" sz="7200" dirty="0"/>
              <a:t>Деревянные брусочки.</a:t>
            </a:r>
          </a:p>
          <a:p>
            <a:pPr>
              <a:buNone/>
            </a:pPr>
            <a:r>
              <a:rPr lang="ru-RU" sz="7200" b="1" dirty="0" smtClean="0"/>
              <a:t>Ход игры: </a:t>
            </a:r>
          </a:p>
          <a:p>
            <a:pPr>
              <a:buNone/>
            </a:pPr>
            <a:r>
              <a:rPr lang="ru-RU" sz="7200" dirty="0" smtClean="0"/>
              <a:t>Дети </a:t>
            </a:r>
            <a:r>
              <a:rPr lang="ru-RU" sz="7200" dirty="0"/>
              <a:t>встают парами лицом друг к другу, взяв друг друга за правую </a:t>
            </a:r>
            <a:r>
              <a:rPr lang="ru-RU" sz="7200" dirty="0" smtClean="0"/>
              <a:t>руку.</a:t>
            </a:r>
          </a:p>
          <a:p>
            <a:pPr>
              <a:buNone/>
            </a:pPr>
            <a:r>
              <a:rPr lang="ru-RU" sz="7200" dirty="0" smtClean="0"/>
              <a:t>Декламируют </a:t>
            </a:r>
            <a:r>
              <a:rPr lang="ru-RU" sz="7200" dirty="0"/>
              <a:t>стихотворение, имитируя движения» </a:t>
            </a:r>
            <a:r>
              <a:rPr lang="ru-RU" sz="7200" dirty="0" smtClean="0"/>
              <a:t>аналогичные движениям при распиливании </a:t>
            </a:r>
            <a:r>
              <a:rPr lang="ru-RU" sz="7200" dirty="0"/>
              <a:t>бревен пилой (</a:t>
            </a:r>
            <a:r>
              <a:rPr lang="ru-RU" sz="7200" dirty="0" smtClean="0"/>
              <a:t>двигают сомкнутыми руками </a:t>
            </a:r>
            <a:r>
              <a:rPr lang="ru-RU" sz="7200" dirty="0"/>
              <a:t>вперед и назад):</a:t>
            </a:r>
          </a:p>
          <a:p>
            <a:pPr>
              <a:buNone/>
            </a:pPr>
            <a:r>
              <a:rPr lang="ru-RU" sz="7200" dirty="0"/>
              <a:t>Мы сейчас бревно распилим. </a:t>
            </a:r>
            <a:endParaRPr lang="ru-RU" sz="7200" dirty="0" smtClean="0"/>
          </a:p>
          <a:p>
            <a:pPr>
              <a:buNone/>
            </a:pPr>
            <a:r>
              <a:rPr lang="ru-RU" sz="7200" dirty="0" smtClean="0"/>
              <a:t>Пилим-пилим</a:t>
            </a:r>
            <a:r>
              <a:rPr lang="ru-RU" sz="7200" dirty="0"/>
              <a:t>, пилим-пилим, </a:t>
            </a:r>
            <a:endParaRPr lang="ru-RU" sz="7200" dirty="0" smtClean="0"/>
          </a:p>
          <a:p>
            <a:pPr>
              <a:buNone/>
            </a:pPr>
            <a:r>
              <a:rPr lang="en-US" sz="7200" dirty="0" smtClean="0"/>
              <a:t>Pa</a:t>
            </a:r>
            <a:r>
              <a:rPr lang="ru-RU" sz="7200" dirty="0" err="1"/>
              <a:t>з-два</a:t>
            </a:r>
            <a:r>
              <a:rPr lang="ru-RU" sz="7200" dirty="0"/>
              <a:t>, раз-два! </a:t>
            </a:r>
            <a:endParaRPr lang="ru-RU" sz="7200" dirty="0" smtClean="0"/>
          </a:p>
          <a:p>
            <a:pPr>
              <a:buNone/>
            </a:pPr>
            <a:r>
              <a:rPr lang="ru-RU" sz="7200" dirty="0" smtClean="0"/>
              <a:t>Будут </a:t>
            </a:r>
            <a:r>
              <a:rPr lang="ru-RU" sz="7200" dirty="0"/>
              <a:t>на зиму дрова.</a:t>
            </a:r>
          </a:p>
          <a:p>
            <a:pPr>
              <a:buNone/>
            </a:pPr>
            <a:r>
              <a:rPr lang="ru-RU" sz="7200" i="1" dirty="0"/>
              <a:t>(Е. Благинина.)</a:t>
            </a:r>
          </a:p>
          <a:p>
            <a:pPr>
              <a:buNone/>
            </a:pPr>
            <a:r>
              <a:rPr lang="ru-RU" sz="7200" dirty="0"/>
              <a:t>Воспитатель обращает внимание детей на рабочие места, где лежат деревянные брусочки (для каждого ребенка), предлагает детям потрогать их, постучать ими о стол. Задает вопросы: «Какое дерево?" </a:t>
            </a:r>
            <a:r>
              <a:rPr lang="ru-RU" sz="7200" i="1" dirty="0"/>
              <a:t>(Жесткое, твердое, стучит, не бьется.), "Что делают из </a:t>
            </a:r>
            <a:r>
              <a:rPr lang="ru-RU" sz="7200" i="1" dirty="0" smtClean="0"/>
              <a:t>дерева</a:t>
            </a:r>
            <a:r>
              <a:rPr lang="ru-RU" sz="7200" i="1" dirty="0"/>
              <a:t>?» Затем предлагает всем детям построить из </a:t>
            </a:r>
            <a:r>
              <a:rPr lang="ru-RU" sz="7200" i="1" dirty="0" smtClean="0"/>
              <a:t>брусочков </a:t>
            </a:r>
            <a:r>
              <a:rPr lang="ru-RU" sz="7200" i="1" dirty="0"/>
              <a:t>общий </a:t>
            </a:r>
            <a:r>
              <a:rPr lang="ru-RU" sz="7200" i="1" dirty="0" smtClean="0"/>
              <a:t>домик-теремок</a:t>
            </a:r>
            <a:r>
              <a:rPr lang="ru-RU" sz="7200" i="1" dirty="0"/>
              <a:t>,</a:t>
            </a:r>
          </a:p>
          <a:p>
            <a:pPr>
              <a:buNone/>
            </a:pPr>
            <a:r>
              <a:rPr lang="ru-RU" sz="7200" dirty="0"/>
              <a:t>В заключение воспитатель задает вопросы: </a:t>
            </a:r>
            <a:r>
              <a:rPr lang="en-US" sz="7200" dirty="0"/>
              <a:t>C </a:t>
            </a:r>
            <a:r>
              <a:rPr lang="ru-RU" sz="7200" dirty="0" smtClean="0"/>
              <a:t>каким </a:t>
            </a:r>
            <a:r>
              <a:rPr lang="ru-RU" sz="7200" dirty="0"/>
              <a:t>материалом вы познакомились?», «Какой он?», «Что мы построили?» </a:t>
            </a:r>
            <a:r>
              <a:rPr lang="ru-RU" sz="7200" i="1" dirty="0"/>
              <a:t>(Деревянный </a:t>
            </a:r>
            <a:r>
              <a:rPr lang="ru-RU" sz="7200" i="1" dirty="0" smtClean="0"/>
              <a:t>домик)</a:t>
            </a:r>
            <a:endParaRPr lang="ru-RU" dirty="0"/>
          </a:p>
        </p:txBody>
      </p:sp>
      <p:pic>
        <p:nvPicPr>
          <p:cNvPr id="4" name="Рисунок 3" descr="b_2000004522_0.jpg"/>
          <p:cNvPicPr>
            <a:picLocks noChangeAspect="1"/>
          </p:cNvPicPr>
          <p:nvPr/>
        </p:nvPicPr>
        <p:blipFill>
          <a:blip r:embed="rId2" cstate="print"/>
          <a:srcRect l="23000" t="17241" b="13460"/>
          <a:stretch>
            <a:fillRect/>
          </a:stretch>
        </p:blipFill>
        <p:spPr>
          <a:xfrm>
            <a:off x="4860032" y="2852936"/>
            <a:ext cx="2339752" cy="1804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296938667razvivaushaya-igrushka-d056-4_en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555317" y="705189"/>
            <a:ext cx="3105232" cy="2072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vprodaze842.jpg"/>
          <p:cNvPicPr>
            <a:picLocks noChangeAspect="1"/>
          </p:cNvPicPr>
          <p:nvPr/>
        </p:nvPicPr>
        <p:blipFill>
          <a:blip r:embed="rId4" cstate="print"/>
          <a:srcRect l="25934" r="19634"/>
          <a:stretch>
            <a:fillRect/>
          </a:stretch>
        </p:blipFill>
        <p:spPr>
          <a:xfrm>
            <a:off x="7524328" y="3861048"/>
            <a:ext cx="1296144" cy="2741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ИГРА-ЗАНЯТИЕ ДЛЯ СРЕДНЕЙ ГРУППЫ</a:t>
            </a:r>
            <a:br>
              <a:rPr lang="ru-RU" sz="3100" b="1" dirty="0" smtClean="0"/>
            </a:br>
            <a:r>
              <a:rPr lang="ru-RU" sz="3100" b="1" dirty="0" smtClean="0"/>
              <a:t>(дети 4—5 лет)</a:t>
            </a:r>
            <a:r>
              <a:rPr lang="ru-RU" sz="3100" b="1" i="1" dirty="0" smtClean="0"/>
              <a:t> </a:t>
            </a:r>
            <a:br>
              <a:rPr lang="ru-RU" sz="3100" b="1" i="1" dirty="0" smtClean="0"/>
            </a:br>
            <a:r>
              <a:rPr lang="ru-RU" sz="3100" b="1" i="1" dirty="0" smtClean="0"/>
              <a:t>Экскурсия в столярную мастерскую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9675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1800" b="1" dirty="0" smtClean="0"/>
              <a:t>Задачи:1)</a:t>
            </a:r>
            <a:r>
              <a:rPr lang="ru-RU" sz="1800" dirty="0" smtClean="0"/>
              <a:t>Познакомить </a:t>
            </a:r>
            <a:r>
              <a:rPr lang="ru-RU" sz="1800" dirty="0"/>
              <a:t>с профессией плотника — </a:t>
            </a:r>
            <a:r>
              <a:rPr lang="ru-RU" sz="1800" dirty="0" smtClean="0"/>
              <a:t>мастера работы </a:t>
            </a:r>
            <a:r>
              <a:rPr lang="ru-RU" sz="1800" dirty="0"/>
              <a:t>по дереву; </a:t>
            </a:r>
            <a:r>
              <a:rPr lang="ru-RU" sz="1800" b="1" dirty="0" smtClean="0"/>
              <a:t>2)</a:t>
            </a:r>
            <a:r>
              <a:rPr lang="ru-RU" sz="1800" dirty="0" smtClean="0"/>
              <a:t>закрепить </a:t>
            </a:r>
            <a:r>
              <a:rPr lang="ru-RU" sz="1800" dirty="0"/>
              <a:t>знания о дереве и его </a:t>
            </a:r>
            <a:r>
              <a:rPr lang="ru-RU" sz="1800" dirty="0" smtClean="0"/>
              <a:t>переработке </a:t>
            </a:r>
            <a:r>
              <a:rPr lang="ru-RU" sz="1800" dirty="0"/>
              <a:t>в производстве, о значении дерева.</a:t>
            </a:r>
          </a:p>
          <a:p>
            <a:pPr algn="just">
              <a:buNone/>
            </a:pPr>
            <a:r>
              <a:rPr lang="ru-RU" sz="1800" b="1" dirty="0" smtClean="0"/>
              <a:t>Материал:</a:t>
            </a:r>
            <a:r>
              <a:rPr lang="ru-RU" sz="1800" dirty="0" smtClean="0"/>
              <a:t> </a:t>
            </a:r>
            <a:r>
              <a:rPr lang="ru-RU" sz="1800" dirty="0"/>
              <a:t>Предметы, сделанные плотником; гуашь, заготовки</a:t>
            </a:r>
          </a:p>
          <a:p>
            <a:pPr algn="just">
              <a:buNone/>
            </a:pPr>
            <a:r>
              <a:rPr lang="ru-RU" sz="1800" dirty="0"/>
              <a:t>деревянных ложек,</a:t>
            </a:r>
          </a:p>
          <a:p>
            <a:pPr>
              <a:buNone/>
            </a:pPr>
            <a:r>
              <a:rPr lang="ru-RU" sz="1800" b="1" dirty="0" smtClean="0"/>
              <a:t>Ход занятия: </a:t>
            </a:r>
            <a:r>
              <a:rPr lang="ru-RU" sz="1800" dirty="0"/>
              <a:t>Воспитатель предлагает детям отправиться на </a:t>
            </a:r>
            <a:r>
              <a:rPr lang="ru-RU" sz="1800" dirty="0" smtClean="0"/>
              <a:t>экскурсию </a:t>
            </a:r>
            <a:r>
              <a:rPr lang="ru-RU" sz="1800" dirty="0"/>
              <a:t>в столярную мастерскую к плотнику Дмитрию Николаевичу. Дети знакомятся с плотником и </a:t>
            </a:r>
            <a:r>
              <a:rPr lang="ru-RU" sz="1800" dirty="0" smtClean="0"/>
              <a:t>спрашивают </a:t>
            </a:r>
            <a:r>
              <a:rPr lang="ru-RU" sz="1800" dirty="0"/>
              <a:t>его, что он умеет делать с </a:t>
            </a:r>
            <a:r>
              <a:rPr lang="ru-RU" sz="1800" dirty="0" smtClean="0"/>
              <a:t>деревом. Плотник рассказывает, что </a:t>
            </a:r>
            <a:r>
              <a:rPr lang="ru-RU" sz="1800" dirty="0"/>
              <a:t>дерево можно строгать, пилить, </a:t>
            </a:r>
            <a:r>
              <a:rPr lang="ru-RU" sz="1800" dirty="0" smtClean="0"/>
              <a:t>из него </a:t>
            </a:r>
            <a:r>
              <a:rPr lang="ru-RU" sz="1800" dirty="0"/>
              <a:t>можно вырезать, полученные предметы полировать. Дети наблюдают, как работает Дмитрий Николаевич, как простое маленькое полено, неровное, с </a:t>
            </a:r>
            <a:r>
              <a:rPr lang="ru-RU" sz="1800" dirty="0" smtClean="0"/>
              <a:t>зазубринами</a:t>
            </a:r>
            <a:r>
              <a:rPr lang="ru-RU" sz="1800" dirty="0"/>
              <a:t>, превращается в красивую дощечку. Дмитрии Николаевич обращает внимание детей на то, что после работы с деревом остаются опилки, древесная стружка. Он объясняет, что все эти отходы </a:t>
            </a:r>
            <a:r>
              <a:rPr lang="ru-RU" sz="1800" dirty="0" smtClean="0"/>
              <a:t>используются</a:t>
            </a:r>
            <a:r>
              <a:rPr lang="ru-RU" sz="1800" dirty="0"/>
              <a:t>: на мебельных фабриках опилки и стружки идут на изготовление мебели, для чего их прессуют.</a:t>
            </a:r>
          </a:p>
          <a:p>
            <a:pPr>
              <a:buNone/>
            </a:pPr>
            <a:r>
              <a:rPr lang="ru-RU" sz="1800" dirty="0"/>
              <a:t>Дети выясняют, что Дмитрий Николаевич делает ложки. Они получаются белые, </a:t>
            </a:r>
            <a:r>
              <a:rPr lang="ru-RU" sz="1800" dirty="0" smtClean="0"/>
              <a:t>не расписанные</a:t>
            </a:r>
            <a:r>
              <a:rPr lang="ru-RU" sz="1800" dirty="0"/>
              <a:t>. Плотник предлагает превратить их в красивые, нарядные ложки. Дети расписывают деревянные ложки под народную музыку. Благодарят плотника за беседу.</a:t>
            </a:r>
          </a:p>
        </p:txBody>
      </p:sp>
      <p:pic>
        <p:nvPicPr>
          <p:cNvPr id="4" name="Рисунок 3" descr="432885_1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5175641"/>
            <a:ext cx="2269266" cy="1682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b23868c2e36fffa14e2f94842c5995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5075802"/>
            <a:ext cx="2376264" cy="1782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5072874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5229200"/>
            <a:ext cx="1969776" cy="1378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main_b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5301208"/>
            <a:ext cx="1872208" cy="1354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ИГРА-ЗАНЯТИЕ ДЛЯ СТРАШЕЙ ГРУППЫ(дети 5-6 лет)</a:t>
            </a:r>
            <a:br>
              <a:rPr lang="ru-RU" sz="2800" b="1" dirty="0" smtClean="0"/>
            </a:br>
            <a:r>
              <a:rPr lang="ru-RU" sz="2800" b="1" i="1" dirty="0" smtClean="0"/>
              <a:t>Море волнуется</a:t>
            </a:r>
            <a:endParaRPr lang="ru-RU" sz="2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Задачи:1)</a:t>
            </a:r>
            <a:r>
              <a:rPr lang="ru-RU" sz="1800" dirty="0" smtClean="0"/>
              <a:t>Научить узнавать, называть и изображать предметы из разных материалов, </a:t>
            </a:r>
            <a:r>
              <a:rPr lang="ru-RU" sz="1800" b="1" dirty="0" smtClean="0"/>
              <a:t>2) </a:t>
            </a:r>
            <a:r>
              <a:rPr lang="ru-RU" sz="1800" dirty="0" smtClean="0"/>
              <a:t>Развивать память, воображение.</a:t>
            </a:r>
          </a:p>
          <a:p>
            <a:pPr>
              <a:buNone/>
            </a:pPr>
            <a:r>
              <a:rPr lang="ru-RU" sz="1800" b="1" dirty="0" smtClean="0"/>
              <a:t>Ход игры:</a:t>
            </a:r>
          </a:p>
          <a:p>
            <a:pPr>
              <a:buNone/>
            </a:pPr>
            <a:r>
              <a:rPr lang="ru-RU" sz="1800" dirty="0" smtClean="0"/>
              <a:t>Воспитатель говорит: «Море волнуется раз, море волнуется два, море волнуется три, деревянная фигура замри!» Затем он подходит по очереди к каждому «ребёнку-фигуре» и просит остальных определить изображённый им предмет.</a:t>
            </a:r>
            <a:endParaRPr lang="ru-RU" sz="1800" dirty="0"/>
          </a:p>
        </p:txBody>
      </p:sp>
      <p:pic>
        <p:nvPicPr>
          <p:cNvPr id="4" name="Рисунок 3" descr="549651_508955825786245_25823954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501008"/>
            <a:ext cx="4464496" cy="3116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ИГРА-ЗАНЯТИЕ ДЛЯ ПОДГОТОВИТЕЛЬНОЙ ГРУППЕ </a:t>
            </a:r>
            <a:br>
              <a:rPr lang="ru-RU" sz="2800" b="1" dirty="0" smtClean="0"/>
            </a:br>
            <a:r>
              <a:rPr lang="ru-RU" sz="2800" b="1" dirty="0" smtClean="0"/>
              <a:t>(6-7 лет)</a:t>
            </a:r>
            <a:br>
              <a:rPr lang="ru-RU" sz="2800" b="1" dirty="0" smtClean="0"/>
            </a:br>
            <a:r>
              <a:rPr lang="ru-RU" sz="2400" b="1" i="1" dirty="0" smtClean="0"/>
              <a:t>Из всех предметов  запомни только это...</a:t>
            </a:r>
            <a:br>
              <a:rPr lang="ru-RU" sz="2400" b="1" i="1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Задачи: 1)</a:t>
            </a:r>
            <a:r>
              <a:rPr lang="ru-RU" sz="1800" dirty="0" smtClean="0"/>
              <a:t>Закрепить </a:t>
            </a:r>
            <a:r>
              <a:rPr lang="ru-RU" sz="1800" dirty="0"/>
              <a:t>знания о материалах, из которых сделаны предметы ближайшего окружения; </a:t>
            </a:r>
            <a:r>
              <a:rPr lang="ru-RU" sz="1800" b="1" dirty="0" smtClean="0"/>
              <a:t>2)</a:t>
            </a:r>
            <a:r>
              <a:rPr lang="ru-RU" sz="1800" dirty="0" smtClean="0"/>
              <a:t>развить </a:t>
            </a:r>
            <a:r>
              <a:rPr lang="ru-RU" sz="1800" dirty="0"/>
              <a:t>память и наблюдательность,</a:t>
            </a:r>
          </a:p>
          <a:p>
            <a:pPr>
              <a:buNone/>
            </a:pPr>
            <a:r>
              <a:rPr lang="ru-RU" sz="1800" b="1" dirty="0" smtClean="0"/>
              <a:t>Материал:</a:t>
            </a:r>
            <a:r>
              <a:rPr lang="ru-RU" sz="1800" dirty="0" smtClean="0"/>
              <a:t> Предметы </a:t>
            </a:r>
            <a:r>
              <a:rPr lang="ru-RU" sz="1800" dirty="0"/>
              <a:t>ближайшего окружения, стол, покрывало.</a:t>
            </a:r>
          </a:p>
          <a:p>
            <a:pPr>
              <a:buNone/>
            </a:pPr>
            <a:r>
              <a:rPr lang="ru-RU" sz="1800" b="1" dirty="0"/>
              <a:t> Первый вариант. </a:t>
            </a:r>
            <a:r>
              <a:rPr lang="ru-RU" sz="1800" dirty="0"/>
              <a:t>Воспитатель раскладывает несколько предметов на </a:t>
            </a:r>
            <a:r>
              <a:rPr lang="ru-RU" sz="1800" dirty="0" smtClean="0"/>
              <a:t>столе. Предлагает </a:t>
            </a:r>
            <a:r>
              <a:rPr lang="ru-RU" sz="1800" dirty="0"/>
              <a:t>детям рассмотреть предметы, запомнить только те, которые сделаны из </a:t>
            </a:r>
            <a:r>
              <a:rPr lang="ru-RU" sz="1800" dirty="0" smtClean="0"/>
              <a:t>дерева, затем </a:t>
            </a:r>
            <a:r>
              <a:rPr lang="ru-RU" sz="1800" dirty="0"/>
              <a:t>отвернуться и назвать их по памяти.</a:t>
            </a:r>
          </a:p>
          <a:p>
            <a:pPr>
              <a:buNone/>
            </a:pPr>
            <a:r>
              <a:rPr lang="ru-RU" sz="1800" b="1" dirty="0"/>
              <a:t>Второй вариант. </a:t>
            </a:r>
            <a:r>
              <a:rPr lang="ru-RU" sz="1800" dirty="0"/>
              <a:t>Дети рассматривают предметы ближайшего окружения, затем воспитатель накрывает вещи и предлагает вспомнить предметы из </a:t>
            </a:r>
            <a:r>
              <a:rPr lang="ru-RU" sz="1800" dirty="0" smtClean="0"/>
              <a:t>дерева.</a:t>
            </a:r>
            <a:endParaRPr lang="ru-RU" sz="1800" dirty="0"/>
          </a:p>
        </p:txBody>
      </p:sp>
      <p:pic>
        <p:nvPicPr>
          <p:cNvPr id="4" name="Рисунок 3" descr="3157.jpg"/>
          <p:cNvPicPr>
            <a:picLocks noChangeAspect="1"/>
          </p:cNvPicPr>
          <p:nvPr/>
        </p:nvPicPr>
        <p:blipFill>
          <a:blip r:embed="rId2" cstate="print"/>
          <a:srcRect l="8421" t="7529" r="20705" b="3282"/>
          <a:stretch>
            <a:fillRect/>
          </a:stretch>
        </p:blipFill>
        <p:spPr>
          <a:xfrm>
            <a:off x="1043608" y="3894151"/>
            <a:ext cx="3528392" cy="2963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244043185_g301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077072"/>
            <a:ext cx="3936152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/>
          <a:lstStyle/>
          <a:p>
            <a:r>
              <a:rPr lang="ru-RU" b="1" i="1" dirty="0" smtClean="0"/>
              <a:t>Спасибо за внимание!</a:t>
            </a:r>
            <a:endParaRPr lang="ru-RU" b="1" i="1" dirty="0"/>
          </a:p>
        </p:txBody>
      </p:sp>
      <p:pic>
        <p:nvPicPr>
          <p:cNvPr id="5" name="Рисунок 4" descr="10-139007122338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6375" y="1371600"/>
            <a:ext cx="619125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Дерево</a:t>
            </a:r>
            <a:endParaRPr lang="ru-RU" b="1" dirty="0"/>
          </a:p>
        </p:txBody>
      </p:sp>
      <p:pic>
        <p:nvPicPr>
          <p:cNvPr id="4" name="Содержимое 3" descr="d3be6a0d4634114c0249ebe548a3b031_fu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08104" y="1556792"/>
            <a:ext cx="3316884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27584" y="1268760"/>
            <a:ext cx="41044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 жизненная форма деревянистых растений с единственной, отчётливо выраженной, многолетней, в разной степени одревесневшей, сохраняющейся в течение всей жизни, разветвлённой (кроме пальм) главной осью — стволом.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686800" cy="1612776"/>
          </a:xfrm>
        </p:spPr>
        <p:txBody>
          <a:bodyPr>
            <a:normAutofit/>
          </a:bodyPr>
          <a:lstStyle/>
          <a:p>
            <a:r>
              <a:rPr lang="ru-RU" dirty="0" smtClean="0"/>
              <a:t>Наибольшей высоты достигают деревья вида </a:t>
            </a:r>
            <a:r>
              <a:rPr lang="ru-RU" i="1" u="sng" dirty="0" smtClean="0"/>
              <a:t>секвойя</a:t>
            </a:r>
            <a:r>
              <a:rPr lang="ru-RU" dirty="0" smtClean="0"/>
              <a:t>, в национальном парке </a:t>
            </a:r>
            <a:r>
              <a:rPr lang="ru-RU" dirty="0" err="1" smtClean="0"/>
              <a:t>Редвуд</a:t>
            </a:r>
            <a:r>
              <a:rPr lang="ru-RU" dirty="0" smtClean="0"/>
              <a:t> их высота достигает </a:t>
            </a:r>
            <a:r>
              <a:rPr lang="ru-RU" b="1" dirty="0" smtClean="0"/>
              <a:t>115,55 м.</a:t>
            </a:r>
            <a:endParaRPr lang="ru-RU" b="1" dirty="0"/>
          </a:p>
        </p:txBody>
      </p:sp>
      <p:pic>
        <p:nvPicPr>
          <p:cNvPr id="4" name="Рисунок 3" descr="2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484784"/>
            <a:ext cx="7524328" cy="5013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0"/>
            <a:ext cx="8229600" cy="1396752"/>
          </a:xfrm>
        </p:spPr>
        <p:txBody>
          <a:bodyPr/>
          <a:lstStyle/>
          <a:p>
            <a:r>
              <a:rPr lang="ru-RU" dirty="0" smtClean="0"/>
              <a:t>Самое толстое дерево в мире — </a:t>
            </a:r>
            <a:r>
              <a:rPr lang="ru-RU" i="1" u="sng" dirty="0" smtClean="0"/>
              <a:t>баобаб</a:t>
            </a:r>
            <a:r>
              <a:rPr lang="ru-RU" dirty="0" smtClean="0"/>
              <a:t>, </a:t>
            </a:r>
            <a:r>
              <a:rPr lang="ru-RU" b="1" dirty="0" smtClean="0"/>
              <a:t>15.9 м</a:t>
            </a:r>
            <a:r>
              <a:rPr lang="ru-RU" dirty="0" smtClean="0"/>
              <a:t> в диаметре.</a:t>
            </a:r>
            <a:endParaRPr lang="ru-RU" dirty="0"/>
          </a:p>
        </p:txBody>
      </p:sp>
      <p:pic>
        <p:nvPicPr>
          <p:cNvPr id="4" name="Рисунок 3" descr="4f82fbe8b8cb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268760"/>
            <a:ext cx="4294255" cy="55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"/>
            <a:ext cx="8229600" cy="1556792"/>
          </a:xfrm>
        </p:spPr>
        <p:txBody>
          <a:bodyPr/>
          <a:lstStyle/>
          <a:p>
            <a:r>
              <a:rPr lang="ru-RU" dirty="0" smtClean="0"/>
              <a:t>Самое старое дерево в мире, </a:t>
            </a:r>
            <a:r>
              <a:rPr lang="ru-RU" i="1" u="sng" dirty="0" smtClean="0"/>
              <a:t>гигантская ель</a:t>
            </a:r>
            <a:r>
              <a:rPr lang="ru-RU" dirty="0" smtClean="0"/>
              <a:t>, растет уже </a:t>
            </a:r>
            <a:r>
              <a:rPr lang="ru-RU" b="1" dirty="0" smtClean="0"/>
              <a:t>9550 лет </a:t>
            </a:r>
            <a:r>
              <a:rPr lang="ru-RU" dirty="0" smtClean="0"/>
              <a:t>в горах на западе Швеции.</a:t>
            </a:r>
            <a:endParaRPr lang="ru-RU" dirty="0"/>
          </a:p>
        </p:txBody>
      </p:sp>
      <p:pic>
        <p:nvPicPr>
          <p:cNvPr id="4" name="Рисунок 3" descr="gde_rastet_samoe_staroe_derevo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628800"/>
            <a:ext cx="3784808" cy="4334216"/>
          </a:xfrm>
          <a:prstGeom prst="rect">
            <a:avLst/>
          </a:prstGeom>
        </p:spPr>
      </p:pic>
      <p:pic>
        <p:nvPicPr>
          <p:cNvPr id="5" name="Рисунок 4" descr="gde_rastet_samoe_staroe_derevo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204864"/>
            <a:ext cx="4529532" cy="3424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Дерево в быту и культуре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связи с широтой распространения и простотой обработки, во многих культурах мира широко используется древесина в качестве материала для строительства, изготовления предметов быта (Мебель, Посуда и т. д.) и благоустройства жилья.</a:t>
            </a:r>
            <a:endParaRPr lang="ru-RU" dirty="0"/>
          </a:p>
        </p:txBody>
      </p:sp>
      <p:pic>
        <p:nvPicPr>
          <p:cNvPr id="4" name="Рисунок 3" descr="1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509120"/>
            <a:ext cx="2843808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976_orig.jpg"/>
          <p:cNvPicPr>
            <a:picLocks noChangeAspect="1"/>
          </p:cNvPicPr>
          <p:nvPr/>
        </p:nvPicPr>
        <p:blipFill>
          <a:blip r:embed="rId3" cstate="print"/>
          <a:srcRect l="7246" t="16819" r="5661"/>
          <a:stretch>
            <a:fillRect/>
          </a:stretch>
        </p:blipFill>
        <p:spPr>
          <a:xfrm>
            <a:off x="3347864" y="4725144"/>
            <a:ext cx="2880320" cy="1846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3576878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92212" y="4509120"/>
            <a:ext cx="2951788" cy="2209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Особенности цветения некоторых деревьев стали нарицательными в культуре многих народов мира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824536"/>
          </a:xfrm>
        </p:spPr>
        <p:txBody>
          <a:bodyPr>
            <a:normAutofit/>
          </a:bodyPr>
          <a:lstStyle/>
          <a:p>
            <a:r>
              <a:rPr lang="ru-RU" dirty="0" smtClean="0"/>
              <a:t>в Японии цветок сакуры воспет многими поэтами и часто использовался для медитации и отдыха.</a:t>
            </a:r>
          </a:p>
          <a:p>
            <a:r>
              <a:rPr lang="ru-RU" dirty="0" smtClean="0"/>
              <a:t> На Востоке распространён образ цветка персика.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В</a:t>
            </a:r>
            <a:r>
              <a:rPr lang="ru-RU" dirty="0" smtClean="0"/>
              <a:t> России был воспет яблоневый цвет.</a:t>
            </a:r>
            <a:endParaRPr lang="ru-RU" dirty="0"/>
          </a:p>
        </p:txBody>
      </p:sp>
      <p:pic>
        <p:nvPicPr>
          <p:cNvPr id="4" name="Рисунок 3" descr="995493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25754" y="2132856"/>
            <a:ext cx="1918245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43913756_1242560539_148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3789040"/>
            <a:ext cx="1824203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e3188919e2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68276" y="5301208"/>
            <a:ext cx="2075723" cy="155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Наряду с металлом дерево является материалом для изготовления музыкальных инструментов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564904"/>
            <a:ext cx="8229600" cy="2620888"/>
          </a:xfrm>
        </p:spPr>
        <p:txBody>
          <a:bodyPr/>
          <a:lstStyle/>
          <a:p>
            <a:r>
              <a:rPr lang="ru-RU" dirty="0"/>
              <a:t>С</a:t>
            </a:r>
            <a:r>
              <a:rPr lang="ru-RU" dirty="0" smtClean="0"/>
              <a:t>амым первым деревянным музыкальным инструментом на Земле был австралийский </a:t>
            </a:r>
            <a:r>
              <a:rPr lang="ru-RU" b="1" i="1" dirty="0" err="1" smtClean="0"/>
              <a:t>диджериду</a:t>
            </a:r>
            <a:r>
              <a:rPr lang="ru-RU" b="1" i="1" dirty="0"/>
              <a:t>.</a:t>
            </a:r>
          </a:p>
        </p:txBody>
      </p:sp>
      <p:pic>
        <p:nvPicPr>
          <p:cNvPr id="4" name="Рисунок 3" descr="Didgeridoo_Entie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4797152"/>
            <a:ext cx="7659216" cy="1702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Детские музыкальные игрушки из дерева</a:t>
            </a:r>
            <a:endParaRPr lang="ru-RU" b="1" dirty="0"/>
          </a:p>
        </p:txBody>
      </p:sp>
      <p:pic>
        <p:nvPicPr>
          <p:cNvPr id="4" name="Содержимое 3" descr="Detskie_musikalnyie_igrush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772816"/>
            <a:ext cx="1819275" cy="180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Musikalnyie_igrushki_01-209x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1484784"/>
            <a:ext cx="1497018" cy="2148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Musikalnyie_igrushki_dlya_detei_ksilofon-300x2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1556792"/>
            <a:ext cx="2857500" cy="2257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Musikalnyie_igrushki_dlya_detei_svistulki-300x2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4077072"/>
            <a:ext cx="2857500" cy="242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Musikalnyie_igrushki_dlya_detei-251x300.jpg"/>
          <p:cNvPicPr>
            <a:picLocks noChangeAspect="1"/>
          </p:cNvPicPr>
          <p:nvPr/>
        </p:nvPicPr>
        <p:blipFill>
          <a:blip r:embed="rId6" cstate="print"/>
          <a:srcRect t="22680"/>
          <a:stretch>
            <a:fillRect/>
          </a:stretch>
        </p:blipFill>
        <p:spPr>
          <a:xfrm>
            <a:off x="4355976" y="4149080"/>
            <a:ext cx="2390775" cy="2209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899592" y="3573016"/>
            <a:ext cx="216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Деревянные ложки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91880" y="3573016"/>
            <a:ext cx="1296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Маракасы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211960" y="6488668"/>
            <a:ext cx="2905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Д</a:t>
            </a:r>
            <a:r>
              <a:rPr lang="ru-RU" b="1" i="1" dirty="0" smtClean="0">
                <a:solidFill>
                  <a:srgbClr val="C00000"/>
                </a:solidFill>
              </a:rPr>
              <a:t>еревянные колокольчики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6488668"/>
            <a:ext cx="329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Флейты, дудочки, свистульки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8144" y="3861048"/>
            <a:ext cx="1186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Ксилофон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4" name="Рисунок 13" descr="Detskie_musikalnyie_igrushki_kastanieti-300x27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32240" y="4293096"/>
            <a:ext cx="2225887" cy="2010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7308304" y="6309320"/>
            <a:ext cx="1538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Кастаньеты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</TotalTime>
  <Words>728</Words>
  <Application>Microsoft Office PowerPoint</Application>
  <PresentationFormat>Экран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Предметы из дерева</vt:lpstr>
      <vt:lpstr>Дерево</vt:lpstr>
      <vt:lpstr>Слайд 3</vt:lpstr>
      <vt:lpstr>Слайд 4</vt:lpstr>
      <vt:lpstr>Слайд 5</vt:lpstr>
      <vt:lpstr>Дерево в быту и культуре</vt:lpstr>
      <vt:lpstr>Особенности цветения некоторых деревьев стали нарицательными в культуре многих народов мира</vt:lpstr>
      <vt:lpstr>Наряду с металлом дерево является материалом для изготовления музыкальных инструментов.</vt:lpstr>
      <vt:lpstr>Детские музыкальные игрушки из дерева</vt:lpstr>
      <vt:lpstr>ИГРА-ЗАНЯТИЕ ДЛЯ МЛАДШЕЙ ГРУППЫ (дети 3—4 лет) Теремок </vt:lpstr>
      <vt:lpstr>ИГРА-ЗАНЯТИЕ ДЛЯ СРЕДНЕЙ ГРУППЫ (дети 4—5 лет)  Экскурсия в столярную мастерскую  </vt:lpstr>
      <vt:lpstr>ИГРА-ЗАНЯТИЕ ДЛЯ СТРАШЕЙ ГРУППЫ(дети 5-6 лет) Море волнуется</vt:lpstr>
      <vt:lpstr>ИГРА-ЗАНЯТИЕ ДЛЯ ПОДГОТОВИТЕЛЬНОЙ ГРУППЕ  (6-7 лет) Из всех предметов  запомни только это... </vt:lpstr>
      <vt:lpstr>Спасибо за внимание!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Предметы из дерева</dc:title>
  <dc:creator>Лариса</dc:creator>
  <cp:lastModifiedBy>Лариса</cp:lastModifiedBy>
  <cp:revision>20</cp:revision>
  <dcterms:created xsi:type="dcterms:W3CDTF">2014-01-21T17:35:38Z</dcterms:created>
  <dcterms:modified xsi:type="dcterms:W3CDTF">2014-01-21T20:20:36Z</dcterms:modified>
</cp:coreProperties>
</file>