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65" r:id="rId4"/>
    <p:sldId id="264" r:id="rId5"/>
    <p:sldId id="259" r:id="rId6"/>
    <p:sldId id="260" r:id="rId7"/>
    <p:sldId id="261" r:id="rId8"/>
    <p:sldId id="262" r:id="rId9"/>
    <p:sldId id="266" r:id="rId10"/>
    <p:sldId id="269" r:id="rId11"/>
    <p:sldId id="270" r:id="rId12"/>
    <p:sldId id="267" r:id="rId13"/>
    <p:sldId id="268"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F1F1C-87F6-418E-90F4-D4139392163E}" type="datetimeFigureOut">
              <a:rPr lang="ru-RU" smtClean="0"/>
              <a:t>23.01.2014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572FB-5A5C-4B7B-9D5F-A36AFE9EF618}" type="slidenum">
              <a:rPr lang="ru-RU" smtClean="0"/>
              <a:t>‹#›</a:t>
            </a:fld>
            <a:endParaRPr lang="ru-RU"/>
          </a:p>
        </p:txBody>
      </p:sp>
    </p:spTree>
    <p:extLst>
      <p:ext uri="{BB962C8B-B14F-4D97-AF65-F5344CB8AC3E}">
        <p14:creationId xmlns:p14="http://schemas.microsoft.com/office/powerpoint/2010/main" val="63447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D572FB-5A5C-4B7B-9D5F-A36AFE9EF618}" type="slidenum">
              <a:rPr lang="ru-RU" smtClean="0"/>
              <a:t>1</a:t>
            </a:fld>
            <a:endParaRPr lang="ru-RU"/>
          </a:p>
        </p:txBody>
      </p:sp>
    </p:spTree>
    <p:extLst>
      <p:ext uri="{BB962C8B-B14F-4D97-AF65-F5344CB8AC3E}">
        <p14:creationId xmlns:p14="http://schemas.microsoft.com/office/powerpoint/2010/main" val="7985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D572FB-5A5C-4B7B-9D5F-A36AFE9EF618}" type="slidenum">
              <a:rPr lang="ru-RU" smtClean="0"/>
              <a:t>5</a:t>
            </a:fld>
            <a:endParaRPr lang="ru-RU"/>
          </a:p>
        </p:txBody>
      </p:sp>
    </p:spTree>
    <p:extLst>
      <p:ext uri="{BB962C8B-B14F-4D97-AF65-F5344CB8AC3E}">
        <p14:creationId xmlns:p14="http://schemas.microsoft.com/office/powerpoint/2010/main" val="238192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D572FB-5A5C-4B7B-9D5F-A36AFE9EF618}" type="slidenum">
              <a:rPr lang="ru-RU" smtClean="0"/>
              <a:t>7</a:t>
            </a:fld>
            <a:endParaRPr lang="ru-RU"/>
          </a:p>
        </p:txBody>
      </p:sp>
    </p:spTree>
    <p:extLst>
      <p:ext uri="{BB962C8B-B14F-4D97-AF65-F5344CB8AC3E}">
        <p14:creationId xmlns:p14="http://schemas.microsoft.com/office/powerpoint/2010/main" val="166195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D572FB-5A5C-4B7B-9D5F-A36AFE9EF618}" type="slidenum">
              <a:rPr lang="ru-RU" smtClean="0"/>
              <a:t>11</a:t>
            </a:fld>
            <a:endParaRPr lang="ru-RU"/>
          </a:p>
        </p:txBody>
      </p:sp>
    </p:spTree>
    <p:extLst>
      <p:ext uri="{BB962C8B-B14F-4D97-AF65-F5344CB8AC3E}">
        <p14:creationId xmlns:p14="http://schemas.microsoft.com/office/powerpoint/2010/main" val="69687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D572FB-5A5C-4B7B-9D5F-A36AFE9EF618}" type="slidenum">
              <a:rPr lang="ru-RU" smtClean="0"/>
              <a:t>12</a:t>
            </a:fld>
            <a:endParaRPr lang="ru-RU"/>
          </a:p>
        </p:txBody>
      </p:sp>
    </p:spTree>
    <p:extLst>
      <p:ext uri="{BB962C8B-B14F-4D97-AF65-F5344CB8AC3E}">
        <p14:creationId xmlns:p14="http://schemas.microsoft.com/office/powerpoint/2010/main" val="294716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D572FB-5A5C-4B7B-9D5F-A36AFE9EF618}" type="slidenum">
              <a:rPr lang="ru-RU" smtClean="0"/>
              <a:t>13</a:t>
            </a:fld>
            <a:endParaRPr lang="ru-RU"/>
          </a:p>
        </p:txBody>
      </p:sp>
    </p:spTree>
    <p:extLst>
      <p:ext uri="{BB962C8B-B14F-4D97-AF65-F5344CB8AC3E}">
        <p14:creationId xmlns:p14="http://schemas.microsoft.com/office/powerpoint/2010/main" val="365132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F193AE-9BC6-4B08-AFF5-685BBFAD61CF}"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C07D9C-636D-486E-8E23-05130203DC6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9F193AE-9BC6-4B08-AFF5-685BBFAD61CF}"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C07D9C-636D-486E-8E23-05130203DC6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F193AE-9BC6-4B08-AFF5-685BBFAD61CF}"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C07D9C-636D-486E-8E23-05130203DC62}"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9F193AE-9BC6-4B08-AFF5-685BBFAD61CF}"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C07D9C-636D-486E-8E23-05130203DC62}"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F193AE-9BC6-4B08-AFF5-685BBFAD61CF}"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C07D9C-636D-486E-8E23-05130203DC6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9F193AE-9BC6-4B08-AFF5-685BBFAD61CF}"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C07D9C-636D-486E-8E23-05130203DC62}"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F193AE-9BC6-4B08-AFF5-685BBFAD61CF}" type="datetimeFigureOut">
              <a:rPr lang="ru-RU" smtClean="0"/>
              <a:t>23.01.2014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C07D9C-636D-486E-8E23-05130203DC6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9F193AE-9BC6-4B08-AFF5-685BBFAD61CF}" type="datetimeFigureOut">
              <a:rPr lang="ru-RU" smtClean="0"/>
              <a:t>23.01.2014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C07D9C-636D-486E-8E23-05130203DC6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9F193AE-9BC6-4B08-AFF5-685BBFAD61CF}" type="datetimeFigureOut">
              <a:rPr lang="ru-RU" smtClean="0"/>
              <a:t>23.01.2014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C07D9C-636D-486E-8E23-05130203DC6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9F193AE-9BC6-4B08-AFF5-685BBFAD61CF}"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C07D9C-636D-486E-8E23-05130203DC62}"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F193AE-9BC6-4B08-AFF5-685BBFAD61CF}"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C07D9C-636D-486E-8E23-05130203DC62}"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9F193AE-9BC6-4B08-AFF5-685BBFAD61CF}" type="datetimeFigureOut">
              <a:rPr lang="ru-RU" smtClean="0"/>
              <a:t>23.01.2014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5C07D9C-636D-486E-8E23-05130203DC62}"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081933"/>
            <a:ext cx="7772400" cy="964704"/>
          </a:xfrm>
        </p:spPr>
        <p:txBody>
          <a:bodyPr/>
          <a:lstStyle/>
          <a:p>
            <a:r>
              <a:rPr lang="ru-RU" b="1" dirty="0" smtClean="0">
                <a:solidFill>
                  <a:srgbClr val="FF0000"/>
                </a:solidFill>
              </a:rPr>
              <a:t>История возникновения часов</a:t>
            </a:r>
            <a:endParaRPr lang="ru-RU" b="1" dirty="0">
              <a:solidFill>
                <a:srgbClr val="FF00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6672"/>
            <a:ext cx="3904109"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933056"/>
            <a:ext cx="392529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933056"/>
            <a:ext cx="3672408" cy="29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486774"/>
            <a:ext cx="1778933" cy="175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3121" y="1486775"/>
            <a:ext cx="2035573" cy="175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456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2"/>
            <a:ext cx="4572000" cy="2616101"/>
          </a:xfrm>
          <a:prstGeom prst="rect">
            <a:avLst/>
          </a:prstGeom>
        </p:spPr>
        <p:txBody>
          <a:bodyPr>
            <a:spAutoFit/>
          </a:bodyPr>
          <a:lstStyle/>
          <a:p>
            <a:r>
              <a:rPr lang="ru-RU" sz="2000" b="1" dirty="0" smtClean="0">
                <a:solidFill>
                  <a:srgbClr val="7030A0"/>
                </a:solidFill>
              </a:rPr>
              <a:t>                  НАРУЧНЫЕ ЧАСЫ</a:t>
            </a:r>
          </a:p>
          <a:p>
            <a:endParaRPr lang="ru-RU" dirty="0" smtClean="0"/>
          </a:p>
          <a:p>
            <a:r>
              <a:rPr lang="ru-RU" dirty="0" smtClean="0"/>
              <a:t>Часы бывают наручными. Их надевают на руку с помощью браслета или ремешка.</a:t>
            </a:r>
          </a:p>
          <a:p>
            <a:endParaRPr lang="ru-RU" dirty="0" smtClean="0"/>
          </a:p>
          <a:p>
            <a:r>
              <a:rPr lang="ru-RU" dirty="0" smtClean="0"/>
              <a:t>Модницам нравятся красивые часики в виде кулона или перстня. Кулон на цепочке надевают на шею, а перстень — на палец.</a:t>
            </a:r>
          </a:p>
          <a:p>
            <a:endParaRPr lang="ru-RU" dirty="0" smtClean="0"/>
          </a:p>
        </p:txBody>
      </p:sp>
      <p:sp>
        <p:nvSpPr>
          <p:cNvPr id="3" name="Прямоугольник 2"/>
          <p:cNvSpPr/>
          <p:nvPr/>
        </p:nvSpPr>
        <p:spPr>
          <a:xfrm>
            <a:off x="5436096" y="4463370"/>
            <a:ext cx="4572000" cy="1477328"/>
          </a:xfrm>
          <a:prstGeom prst="rect">
            <a:avLst/>
          </a:prstGeom>
        </p:spPr>
        <p:txBody>
          <a:bodyPr>
            <a:spAutoFit/>
          </a:bodyPr>
          <a:lstStyle/>
          <a:p>
            <a:r>
              <a:rPr lang="ru-RU" dirty="0" smtClean="0"/>
              <a:t>А еще есть часы – малютки!</a:t>
            </a:r>
          </a:p>
          <a:p>
            <a:r>
              <a:rPr lang="ru-RU" dirty="0" smtClean="0"/>
              <a:t>Как сердечко бьется в грудке!</a:t>
            </a:r>
          </a:p>
          <a:p>
            <a:r>
              <a:rPr lang="ru-RU" dirty="0" smtClean="0"/>
              <a:t>«Тики-таки, тики-таки» – </a:t>
            </a:r>
          </a:p>
          <a:p>
            <a:r>
              <a:rPr lang="ru-RU" dirty="0" smtClean="0"/>
              <a:t>Круглые сутки.</a:t>
            </a:r>
          </a:p>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870" y="1340767"/>
            <a:ext cx="3624405" cy="288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00622"/>
            <a:ext cx="4680520" cy="318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36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92696"/>
            <a:ext cx="5526360" cy="3416320"/>
          </a:xfrm>
          <a:prstGeom prst="rect">
            <a:avLst/>
          </a:prstGeom>
        </p:spPr>
        <p:txBody>
          <a:bodyPr wrap="square">
            <a:spAutoFit/>
          </a:bodyPr>
          <a:lstStyle/>
          <a:p>
            <a:endParaRPr lang="ru-RU" dirty="0" smtClean="0"/>
          </a:p>
          <a:p>
            <a:r>
              <a:rPr lang="ru-RU" dirty="0" smtClean="0"/>
              <a:t>– Какие часы "умеют куковать"?</a:t>
            </a:r>
          </a:p>
          <a:p>
            <a:endParaRPr lang="ru-RU" dirty="0" smtClean="0"/>
          </a:p>
          <a:p>
            <a:r>
              <a:rPr lang="ru-RU" dirty="0" smtClean="0"/>
              <a:t>– Часы с кукушкой! В часах, изготовленных в виде узорной деревянной избушки, прячется "кукушка". Каждый час дверца домика открывается, и кукушка появляется на его пороге. Она звонко распевает: "Ку-ку, ку-ку", напоминая нам о том, который сейчас час.</a:t>
            </a:r>
          </a:p>
          <a:p>
            <a:endParaRPr lang="ru-RU" dirty="0" smtClean="0"/>
          </a:p>
          <a:p>
            <a:endParaRPr lang="ru-RU" dirty="0" smtClean="0"/>
          </a:p>
          <a:p>
            <a:endParaRPr lang="ru-RU" dirty="0"/>
          </a:p>
        </p:txBody>
      </p:sp>
      <p:sp>
        <p:nvSpPr>
          <p:cNvPr id="3" name="Прямоугольник 2"/>
          <p:cNvSpPr/>
          <p:nvPr/>
        </p:nvSpPr>
        <p:spPr>
          <a:xfrm>
            <a:off x="5002738" y="3645024"/>
            <a:ext cx="4176108" cy="2862322"/>
          </a:xfrm>
          <a:prstGeom prst="rect">
            <a:avLst/>
          </a:prstGeom>
        </p:spPr>
        <p:txBody>
          <a:bodyPr wrap="square">
            <a:spAutoFit/>
          </a:bodyPr>
          <a:lstStyle/>
          <a:p>
            <a:r>
              <a:rPr lang="ru-RU" dirty="0" smtClean="0"/>
              <a:t>Живет в резной избушке</a:t>
            </a:r>
          </a:p>
          <a:p>
            <a:r>
              <a:rPr lang="ru-RU" dirty="0" smtClean="0"/>
              <a:t>Веселая кукушка.</a:t>
            </a:r>
          </a:p>
          <a:p>
            <a:r>
              <a:rPr lang="ru-RU" dirty="0" smtClean="0"/>
              <a:t>Она кукует каждый час</a:t>
            </a:r>
          </a:p>
          <a:p>
            <a:r>
              <a:rPr lang="ru-RU" dirty="0" smtClean="0"/>
              <a:t>И ранним утром будит нас:</a:t>
            </a:r>
          </a:p>
          <a:p>
            <a:r>
              <a:rPr lang="ru-RU" dirty="0" smtClean="0"/>
              <a:t>"Ку-ку! Ку-ку!</a:t>
            </a:r>
          </a:p>
          <a:p>
            <a:r>
              <a:rPr lang="ru-RU" dirty="0" smtClean="0"/>
              <a:t>Уж семь утра!</a:t>
            </a:r>
          </a:p>
          <a:p>
            <a:r>
              <a:rPr lang="ru-RU" dirty="0" smtClean="0"/>
              <a:t>Ку-ку! Ку-ку!</a:t>
            </a:r>
          </a:p>
          <a:p>
            <a:r>
              <a:rPr lang="ru-RU" dirty="0" smtClean="0"/>
              <a:t>Вставать пора!"</a:t>
            </a:r>
          </a:p>
          <a:p>
            <a:r>
              <a:rPr lang="ru-RU" dirty="0" smtClean="0"/>
              <a:t>Живет кукушка не в лесах,</a:t>
            </a:r>
          </a:p>
          <a:p>
            <a:r>
              <a:rPr lang="ru-RU" dirty="0" smtClean="0"/>
              <a:t>А в наших стареньких часах!</a:t>
            </a:r>
            <a:endParaRPr lang="ru-RU"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068960"/>
            <a:ext cx="252028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19278"/>
            <a:ext cx="1991097" cy="328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774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68760"/>
            <a:ext cx="4287470" cy="3416320"/>
          </a:xfrm>
          <a:prstGeom prst="rect">
            <a:avLst/>
          </a:prstGeom>
        </p:spPr>
        <p:txBody>
          <a:bodyPr wrap="square">
            <a:spAutoFit/>
          </a:bodyPr>
          <a:lstStyle/>
          <a:p>
            <a:r>
              <a:rPr lang="ru-RU" dirty="0" smtClean="0"/>
              <a:t>В игре могут принимать участие от 4 до 6 детей.</a:t>
            </a:r>
          </a:p>
          <a:p>
            <a:endParaRPr lang="ru-RU" dirty="0" smtClean="0"/>
          </a:p>
          <a:p>
            <a:r>
              <a:rPr lang="ru-RU" dirty="0" smtClean="0"/>
              <a:t>Перед началом игры дети берут себе циферблаты и стрелочки.</a:t>
            </a:r>
          </a:p>
          <a:p>
            <a:endParaRPr lang="ru-RU" dirty="0"/>
          </a:p>
          <a:p>
            <a:endParaRPr lang="ru-RU" dirty="0" smtClean="0"/>
          </a:p>
          <a:p>
            <a:endParaRPr lang="ru-RU" dirty="0"/>
          </a:p>
          <a:p>
            <a:endParaRPr lang="ru-RU" dirty="0" smtClean="0"/>
          </a:p>
          <a:p>
            <a:endParaRPr lang="ru-RU" dirty="0" smtClean="0"/>
          </a:p>
          <a:p>
            <a:endParaRPr lang="ru-RU" dirty="0" smtClean="0"/>
          </a:p>
          <a:p>
            <a:endParaRPr lang="ru-RU" dirty="0"/>
          </a:p>
        </p:txBody>
      </p:sp>
      <p:sp>
        <p:nvSpPr>
          <p:cNvPr id="3" name="TextBox 2"/>
          <p:cNvSpPr txBox="1"/>
          <p:nvPr/>
        </p:nvSpPr>
        <p:spPr>
          <a:xfrm>
            <a:off x="1691680" y="602568"/>
            <a:ext cx="5955476" cy="523220"/>
          </a:xfrm>
          <a:prstGeom prst="rect">
            <a:avLst/>
          </a:prstGeom>
          <a:noFill/>
        </p:spPr>
        <p:txBody>
          <a:bodyPr wrap="none" rtlCol="0">
            <a:spAutoFit/>
          </a:bodyPr>
          <a:lstStyle/>
          <a:p>
            <a:r>
              <a:rPr lang="ru-RU" sz="2800" b="1" dirty="0" smtClean="0">
                <a:solidFill>
                  <a:schemeClr val="tx2">
                    <a:lumMod val="75000"/>
                  </a:schemeClr>
                </a:solidFill>
              </a:rPr>
              <a:t>Дидактические игра» Часы и время»</a:t>
            </a:r>
            <a:endParaRPr lang="ru-RU" sz="2800" b="1" dirty="0">
              <a:solidFill>
                <a:schemeClr val="tx2">
                  <a:lumMod val="75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04414"/>
            <a:ext cx="407144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755014" y="4073633"/>
            <a:ext cx="4572000" cy="2308324"/>
          </a:xfrm>
          <a:prstGeom prst="rect">
            <a:avLst/>
          </a:prstGeom>
        </p:spPr>
        <p:txBody>
          <a:bodyPr>
            <a:spAutoFit/>
          </a:bodyPr>
          <a:lstStyle/>
          <a:p>
            <a:r>
              <a:rPr lang="ru-RU" dirty="0" smtClean="0"/>
              <a:t>Ведущий, смешав маленькие карточки со временем, укладывает их стопкой на стол изображением вниз. Далее он открывает одну карточку и называет время- дети должны правильно и быстро установить нужное время у себя на циферблате. Кто выполнил первым – получает фишку. В конце игры определяется победитель</a:t>
            </a:r>
            <a:endParaRPr lang="ru-RU" dirty="0"/>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132" y="1303753"/>
            <a:ext cx="4071764" cy="27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814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361687"/>
            <a:ext cx="7704856" cy="3416320"/>
          </a:xfrm>
          <a:prstGeom prst="rect">
            <a:avLst/>
          </a:prstGeom>
        </p:spPr>
        <p:txBody>
          <a:bodyPr wrap="square">
            <a:spAutoFit/>
          </a:bodyPr>
          <a:lstStyle/>
          <a:p>
            <a:r>
              <a:rPr lang="ru-RU" dirty="0" smtClean="0"/>
              <a:t>2 вариант игры</a:t>
            </a:r>
          </a:p>
          <a:p>
            <a:endParaRPr lang="ru-RU" dirty="0" smtClean="0"/>
          </a:p>
          <a:p>
            <a:r>
              <a:rPr lang="ru-RU" dirty="0" smtClean="0"/>
              <a:t>В игре могут играть от 2 до 4 детей.</a:t>
            </a:r>
          </a:p>
          <a:p>
            <a:endParaRPr lang="ru-RU" dirty="0" smtClean="0"/>
          </a:p>
          <a:p>
            <a:r>
              <a:rPr lang="ru-RU" dirty="0" smtClean="0"/>
              <a:t>На столе разложены карточки со временем.</a:t>
            </a:r>
          </a:p>
          <a:p>
            <a:endParaRPr lang="ru-RU" dirty="0" smtClean="0"/>
          </a:p>
          <a:p>
            <a:r>
              <a:rPr lang="ru-RU" dirty="0" smtClean="0"/>
              <a:t>У каждого игрока по 3-4 игровых циферблата с обозначенным временем.</a:t>
            </a:r>
          </a:p>
          <a:p>
            <a:endParaRPr lang="ru-RU" dirty="0" smtClean="0"/>
          </a:p>
          <a:p>
            <a:r>
              <a:rPr lang="ru-RU" dirty="0" smtClean="0"/>
              <a:t>Воспитатель предлагает определить время на циферблате и выбрать правильные карточки на общем поле.</a:t>
            </a:r>
          </a:p>
          <a:p>
            <a:endParaRPr lang="ru-RU" dirty="0" smtClean="0"/>
          </a:p>
          <a:p>
            <a:r>
              <a:rPr lang="ru-RU" dirty="0" smtClean="0"/>
              <a:t>Кто сделал правильно и быстро- победитель!</a:t>
            </a:r>
            <a:endParaRPr lang="ru-RU"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670889"/>
            <a:ext cx="460851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759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03826" y="981205"/>
            <a:ext cx="4104456" cy="3960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solidFill>
                  <a:schemeClr val="bg2">
                    <a:lumMod val="50000"/>
                  </a:schemeClr>
                </a:solidFill>
              </a:rPr>
              <a:t>Спасибо за внимание!</a:t>
            </a:r>
            <a:endParaRPr lang="ru-RU" sz="6600" b="1" i="1" dirty="0"/>
          </a:p>
        </p:txBody>
      </p:sp>
      <p:sp>
        <p:nvSpPr>
          <p:cNvPr id="3" name="Прямоугольник 2"/>
          <p:cNvSpPr/>
          <p:nvPr/>
        </p:nvSpPr>
        <p:spPr>
          <a:xfrm>
            <a:off x="1403826" y="4941168"/>
            <a:ext cx="316817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Tree>
    <p:extLst>
      <p:ext uri="{BB962C8B-B14F-4D97-AF65-F5344CB8AC3E}">
        <p14:creationId xmlns:p14="http://schemas.microsoft.com/office/powerpoint/2010/main" val="1865273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25" y="3880583"/>
            <a:ext cx="40324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587"/>
            <a:ext cx="4062738" cy="290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692696"/>
            <a:ext cx="4033161" cy="2954655"/>
          </a:xfrm>
          <a:prstGeom prst="rect">
            <a:avLst/>
          </a:prstGeom>
        </p:spPr>
        <p:txBody>
          <a:bodyPr wrap="square">
            <a:spAutoFit/>
          </a:bodyPr>
          <a:lstStyle/>
          <a:p>
            <a:endParaRPr lang="ru-RU" dirty="0" smtClean="0"/>
          </a:p>
          <a:p>
            <a:r>
              <a:rPr lang="ru-RU" sz="2400" b="1" dirty="0" smtClean="0"/>
              <a:t>         </a:t>
            </a:r>
            <a:r>
              <a:rPr lang="ru-RU" sz="2400" b="1" dirty="0" smtClean="0">
                <a:solidFill>
                  <a:srgbClr val="FFC000"/>
                </a:solidFill>
              </a:rPr>
              <a:t>СОЛНЕЧНЫЕ ЧАСЫ</a:t>
            </a:r>
          </a:p>
          <a:p>
            <a:endParaRPr lang="ru-RU" dirty="0"/>
          </a:p>
          <a:p>
            <a:endParaRPr lang="ru-RU" dirty="0" smtClean="0"/>
          </a:p>
          <a:p>
            <a:r>
              <a:rPr lang="ru-RU" dirty="0" smtClean="0"/>
              <a:t>Как-то раз человек обратил внимание на тень, что падала на землю от дерева. Присмотрелся он и заметил, что тень не стоит на месте, а движется вслед за солнцем. </a:t>
            </a:r>
          </a:p>
          <a:p>
            <a:endParaRPr lang="ru-RU" dirty="0" smtClean="0"/>
          </a:p>
        </p:txBody>
      </p:sp>
      <p:sp>
        <p:nvSpPr>
          <p:cNvPr id="5" name="Прямоугольник 4"/>
          <p:cNvSpPr/>
          <p:nvPr/>
        </p:nvSpPr>
        <p:spPr>
          <a:xfrm>
            <a:off x="4716016" y="2924944"/>
            <a:ext cx="4536504" cy="3693319"/>
          </a:xfrm>
          <a:prstGeom prst="rect">
            <a:avLst/>
          </a:prstGeom>
        </p:spPr>
        <p:txBody>
          <a:bodyPr wrap="square">
            <a:spAutoFit/>
          </a:bodyPr>
          <a:lstStyle/>
          <a:p>
            <a:r>
              <a:rPr lang="ru-RU" dirty="0" smtClean="0"/>
              <a:t>Посмотрел человек как тень по кругу бегает и придумал часы: вкопал в землю столб, а вокруг столба начертил круг, разделил его на части. Каждая часть равнялась одному часу. Взошло солнце и тень от столба медленно двинулась по кругу, отмечая час за часом. Назывались они солнечными. </a:t>
            </a:r>
          </a:p>
          <a:p>
            <a:endParaRPr lang="ru-RU" dirty="0" smtClean="0"/>
          </a:p>
          <a:p>
            <a:r>
              <a:rPr lang="ru-RU" dirty="0" smtClean="0"/>
              <a:t>Солнечные часы придумали древние египтяне.</a:t>
            </a:r>
          </a:p>
          <a:p>
            <a:endParaRPr lang="ru-RU" dirty="0" smtClean="0"/>
          </a:p>
          <a:p>
            <a:endParaRPr lang="ru-RU" dirty="0"/>
          </a:p>
        </p:txBody>
      </p:sp>
    </p:spTree>
    <p:extLst>
      <p:ext uri="{BB962C8B-B14F-4D97-AF65-F5344CB8AC3E}">
        <p14:creationId xmlns:p14="http://schemas.microsoft.com/office/powerpoint/2010/main" val="269933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18328"/>
            <a:ext cx="5328592" cy="2585323"/>
          </a:xfrm>
          <a:prstGeom prst="rect">
            <a:avLst/>
          </a:prstGeom>
        </p:spPr>
        <p:txBody>
          <a:bodyPr wrap="square">
            <a:spAutoFit/>
          </a:bodyPr>
          <a:lstStyle/>
          <a:p>
            <a:r>
              <a:rPr lang="ru-RU" dirty="0" smtClean="0"/>
              <a:t>    Знаете ли вы, какие часы называются живыми?</a:t>
            </a:r>
          </a:p>
          <a:p>
            <a:endParaRPr lang="ru-RU" dirty="0" smtClean="0"/>
          </a:p>
          <a:p>
            <a:r>
              <a:rPr lang="ru-RU" dirty="0" smtClean="0"/>
              <a:t>– Эти часы важно ходят по двору, хлопают крыльями и, взлетев на забор, кричат “ку-ка-ре-ку”.</a:t>
            </a:r>
          </a:p>
          <a:p>
            <a:endParaRPr lang="ru-RU" dirty="0" smtClean="0"/>
          </a:p>
          <a:p>
            <a:r>
              <a:rPr lang="ru-RU" dirty="0" smtClean="0"/>
              <a:t>– Узнали кто это? Еще солнце не взошло, а петух уже кричит, дерет горло…</a:t>
            </a:r>
          </a:p>
          <a:p>
            <a:endParaRPr lang="ru-RU" dirty="0" smtClean="0"/>
          </a:p>
        </p:txBody>
      </p:sp>
      <p:sp>
        <p:nvSpPr>
          <p:cNvPr id="3" name="Прямоугольник 2"/>
          <p:cNvSpPr/>
          <p:nvPr/>
        </p:nvSpPr>
        <p:spPr>
          <a:xfrm>
            <a:off x="5077722" y="3807038"/>
            <a:ext cx="4139952" cy="2862322"/>
          </a:xfrm>
          <a:prstGeom prst="rect">
            <a:avLst/>
          </a:prstGeom>
        </p:spPr>
        <p:txBody>
          <a:bodyPr wrap="square">
            <a:spAutoFit/>
          </a:bodyPr>
          <a:lstStyle/>
          <a:p>
            <a:r>
              <a:rPr lang="ru-RU" dirty="0" smtClean="0"/>
              <a:t>Именно с первым криком петуха и вставали хозяйки доить коров, да выгонять их на пастбище. </a:t>
            </a:r>
          </a:p>
          <a:p>
            <a:endParaRPr lang="ru-RU" dirty="0" smtClean="0"/>
          </a:p>
          <a:p>
            <a:r>
              <a:rPr lang="ru-RU" dirty="0" smtClean="0"/>
              <a:t>Но по пению петуха трудно определить точное время. То петух во сне с жердочки свалиться – раньше времени поднимет крик, то лисы испугается и начнет кричать, то лиса петуха унесет и съест.</a:t>
            </a:r>
            <a:endParaRPr lang="ru-RU"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954" y="116632"/>
            <a:ext cx="3818045" cy="369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21704"/>
            <a:ext cx="3610372" cy="325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98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53257"/>
            <a:ext cx="5256584" cy="1908215"/>
          </a:xfrm>
          <a:prstGeom prst="rect">
            <a:avLst/>
          </a:prstGeom>
        </p:spPr>
        <p:txBody>
          <a:bodyPr wrap="square">
            <a:spAutoFit/>
          </a:bodyPr>
          <a:lstStyle/>
          <a:p>
            <a:r>
              <a:rPr lang="ru-RU" dirty="0" smtClean="0"/>
              <a:t>                   </a:t>
            </a:r>
            <a:r>
              <a:rPr lang="ru-RU" sz="2800" b="1" dirty="0" smtClean="0">
                <a:solidFill>
                  <a:srgbClr val="7030A0"/>
                </a:solidFill>
              </a:rPr>
              <a:t>Цветочные часы</a:t>
            </a:r>
          </a:p>
          <a:p>
            <a:endParaRPr lang="ru-RU" dirty="0" smtClean="0"/>
          </a:p>
          <a:p>
            <a:r>
              <a:rPr lang="ru-RU" dirty="0" smtClean="0"/>
              <a:t>Их изобрел шведский ученый Карл Линней. Он много лет наблюдал за растениями и выяснил когда раскрываются и закрываются цветки разных растений.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41" y="3429000"/>
            <a:ext cx="347101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283968" y="4194921"/>
            <a:ext cx="4572000" cy="2308324"/>
          </a:xfrm>
          <a:prstGeom prst="rect">
            <a:avLst/>
          </a:prstGeom>
        </p:spPr>
        <p:txBody>
          <a:bodyPr>
            <a:spAutoFit/>
          </a:bodyPr>
          <a:lstStyle/>
          <a:p>
            <a:r>
              <a:rPr lang="ru-RU" dirty="0" smtClean="0"/>
              <a:t>Карл Линней мог определить время, увидев, какие цветки раскрыты. Но ходят такие часы только в солнечную погоду. В пасмурную погоду цветы закрыты.</a:t>
            </a:r>
          </a:p>
          <a:p>
            <a:endParaRPr lang="ru-RU" dirty="0" smtClean="0"/>
          </a:p>
          <a:p>
            <a:r>
              <a:rPr lang="ru-RU" dirty="0" smtClean="0"/>
              <a:t>Современному миру так понравилась идея цветочных часов и во многих городах появились такие часы – цветы. </a:t>
            </a:r>
            <a:endParaRPr lang="ru-RU"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396" y="188641"/>
            <a:ext cx="3312368" cy="400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1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28800"/>
            <a:ext cx="345638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99992" y="5085184"/>
            <a:ext cx="4572000" cy="1631216"/>
          </a:xfrm>
          <a:prstGeom prst="rect">
            <a:avLst/>
          </a:prstGeom>
        </p:spPr>
        <p:txBody>
          <a:bodyPr>
            <a:spAutoFit/>
          </a:bodyPr>
          <a:lstStyle/>
          <a:p>
            <a:r>
              <a:rPr lang="ru-RU" sz="2000" dirty="0" smtClean="0"/>
              <a:t>– Они оказались неудобными, потому что в сосуд нужно было постоянно доливать воду. Не случайно с тех пор говорят о времени: «Сколько воды утекло!»</a:t>
            </a:r>
            <a:endParaRPr lang="ru-RU" sz="2000" dirty="0"/>
          </a:p>
        </p:txBody>
      </p:sp>
      <p:sp>
        <p:nvSpPr>
          <p:cNvPr id="6" name="Прямоугольник 5"/>
          <p:cNvSpPr/>
          <p:nvPr/>
        </p:nvSpPr>
        <p:spPr>
          <a:xfrm>
            <a:off x="299801" y="1772816"/>
            <a:ext cx="4572000" cy="2862322"/>
          </a:xfrm>
          <a:prstGeom prst="rect">
            <a:avLst/>
          </a:prstGeom>
        </p:spPr>
        <p:txBody>
          <a:bodyPr>
            <a:spAutoFit/>
          </a:bodyPr>
          <a:lstStyle/>
          <a:p>
            <a:r>
              <a:rPr lang="ru-RU" sz="2000" dirty="0" smtClean="0"/>
              <a:t>И придумал человек другие часы, более надежные. В высокий стеклянный сосуд с отверстием у дна наливалась вода. Капля за каплей она сочилась из отверстия. На стенках сосуда были сделаны отметки, которые показывали, сколько времени прошло с того момента, когда в сосуд налили воду. Это были водяные часы.</a:t>
            </a:r>
            <a:endParaRPr lang="ru-RU" sz="2000" dirty="0"/>
          </a:p>
        </p:txBody>
      </p:sp>
      <p:sp>
        <p:nvSpPr>
          <p:cNvPr id="7" name="TextBox 6"/>
          <p:cNvSpPr txBox="1"/>
          <p:nvPr/>
        </p:nvSpPr>
        <p:spPr>
          <a:xfrm>
            <a:off x="1280796" y="918647"/>
            <a:ext cx="2023311" cy="461665"/>
          </a:xfrm>
          <a:prstGeom prst="rect">
            <a:avLst/>
          </a:prstGeom>
          <a:noFill/>
        </p:spPr>
        <p:txBody>
          <a:bodyPr wrap="none" rtlCol="0">
            <a:spAutoFit/>
          </a:bodyPr>
          <a:lstStyle/>
          <a:p>
            <a:r>
              <a:rPr lang="ru-RU" sz="2400" b="1" dirty="0" smtClean="0">
                <a:solidFill>
                  <a:srgbClr val="7030A0"/>
                </a:solidFill>
              </a:rPr>
              <a:t>Водные часы.</a:t>
            </a:r>
            <a:endParaRPr lang="ru-RU" sz="2400" b="1" dirty="0">
              <a:solidFill>
                <a:srgbClr val="7030A0"/>
              </a:solidFill>
            </a:endParaRPr>
          </a:p>
        </p:txBody>
      </p:sp>
    </p:spTree>
    <p:extLst>
      <p:ext uri="{BB962C8B-B14F-4D97-AF65-F5344CB8AC3E}">
        <p14:creationId xmlns:p14="http://schemas.microsoft.com/office/powerpoint/2010/main" val="366076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68760"/>
            <a:ext cx="4572000" cy="3785652"/>
          </a:xfrm>
          <a:prstGeom prst="rect">
            <a:avLst/>
          </a:prstGeom>
        </p:spPr>
        <p:txBody>
          <a:bodyPr>
            <a:spAutoFit/>
          </a:bodyPr>
          <a:lstStyle/>
          <a:p>
            <a:r>
              <a:rPr lang="ru-RU" sz="2400" b="1" dirty="0" smtClean="0">
                <a:solidFill>
                  <a:srgbClr val="7030A0"/>
                </a:solidFill>
              </a:rPr>
              <a:t>              «огневые» часы.</a:t>
            </a:r>
          </a:p>
          <a:p>
            <a:endParaRPr lang="ru-RU" dirty="0" smtClean="0"/>
          </a:p>
          <a:p>
            <a:r>
              <a:rPr lang="ru-RU" dirty="0" smtClean="0"/>
              <a:t> Эти очень простые часы в виде длинной тонкой свечи с нанесенной по ее длине шкалой, сравнительно удовлетворительно показывали время. </a:t>
            </a:r>
          </a:p>
          <a:p>
            <a:endParaRPr lang="ru-RU" dirty="0"/>
          </a:p>
          <a:p>
            <a:r>
              <a:rPr lang="ru-RU" dirty="0" smtClean="0"/>
              <a:t>К боковым сторонам свечи обычно прикрепляли металлические штырьки, которые по мере выгорания и таяния воска падали, и их удар по металлической чашке подсвечника был своего рода звуковой сигнализацией времени.</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628800"/>
            <a:ext cx="3312368" cy="488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683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3974" y="1412776"/>
            <a:ext cx="3627334" cy="4401205"/>
          </a:xfrm>
          <a:prstGeom prst="rect">
            <a:avLst/>
          </a:prstGeom>
        </p:spPr>
        <p:txBody>
          <a:bodyPr wrap="square">
            <a:spAutoFit/>
          </a:bodyPr>
          <a:lstStyle/>
          <a:p>
            <a:r>
              <a:rPr lang="ru-RU" sz="2000" dirty="0" smtClean="0"/>
              <a:t>Первые песочные часы появились  всего тысячу лет назад. И хотя разного рода сыпучие индикаторы времени были известны давно, только должное развитие стеклодувного мастерства позволило создать относительно точный прибор. Но при помощи песочных часов можно было измерять лишь небольшие промежутки времени, обычно не более получаса.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628800"/>
            <a:ext cx="4572000" cy="47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29035" y="868070"/>
            <a:ext cx="2308645" cy="461665"/>
          </a:xfrm>
          <a:prstGeom prst="rect">
            <a:avLst/>
          </a:prstGeom>
          <a:noFill/>
        </p:spPr>
        <p:txBody>
          <a:bodyPr wrap="none" rtlCol="0">
            <a:spAutoFit/>
          </a:bodyPr>
          <a:lstStyle/>
          <a:p>
            <a:r>
              <a:rPr lang="ru-RU" sz="2400" b="1" dirty="0" smtClean="0">
                <a:solidFill>
                  <a:srgbClr val="7030A0"/>
                </a:solidFill>
              </a:rPr>
              <a:t>Песочные часы.</a:t>
            </a:r>
            <a:endParaRPr lang="ru-RU" sz="2400" b="1" dirty="0">
              <a:solidFill>
                <a:srgbClr val="7030A0"/>
              </a:solidFill>
            </a:endParaRPr>
          </a:p>
        </p:txBody>
      </p:sp>
    </p:spTree>
    <p:extLst>
      <p:ext uri="{BB962C8B-B14F-4D97-AF65-F5344CB8AC3E}">
        <p14:creationId xmlns:p14="http://schemas.microsoft.com/office/powerpoint/2010/main" val="1649334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451" y="1431523"/>
            <a:ext cx="4303884" cy="3693319"/>
          </a:xfrm>
          <a:prstGeom prst="rect">
            <a:avLst/>
          </a:prstGeom>
        </p:spPr>
        <p:txBody>
          <a:bodyPr wrap="square">
            <a:spAutoFit/>
          </a:bodyPr>
          <a:lstStyle/>
          <a:p>
            <a:r>
              <a:rPr lang="ru-RU" dirty="0" smtClean="0"/>
              <a:t>На циферблатах механических часов того периода была только одна стрелка — часовая, и еще эти часы каждый час били в колокол .Постепенно почти все города и церкви обзавелись часами, равномерно отсчитывающими время и днем, и ночью. К сожалению, механические колесные часы исправно работали только на суше — так что эпоха Великих географических открытий прошла под звуки мерно пересыпающегося песка корабельных склянок.</a:t>
            </a:r>
          </a:p>
        </p:txBody>
      </p:sp>
      <p:sp>
        <p:nvSpPr>
          <p:cNvPr id="3" name="TextBox 2"/>
          <p:cNvSpPr txBox="1"/>
          <p:nvPr/>
        </p:nvSpPr>
        <p:spPr>
          <a:xfrm>
            <a:off x="1187624" y="863283"/>
            <a:ext cx="2239716" cy="369332"/>
          </a:xfrm>
          <a:prstGeom prst="rect">
            <a:avLst/>
          </a:prstGeom>
          <a:noFill/>
        </p:spPr>
        <p:txBody>
          <a:bodyPr wrap="none" rtlCol="0">
            <a:spAutoFit/>
          </a:bodyPr>
          <a:lstStyle/>
          <a:p>
            <a:r>
              <a:rPr lang="ru-RU" dirty="0" smtClean="0"/>
              <a:t>Механические часы.</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335" y="1700808"/>
            <a:ext cx="4248472" cy="502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792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8229600" cy="786416"/>
          </a:xfrm>
        </p:spPr>
        <p:txBody>
          <a:bodyPr/>
          <a:lstStyle/>
          <a:p>
            <a:r>
              <a:rPr lang="ru-RU" dirty="0" smtClean="0"/>
              <a:t>Электронные часы</a:t>
            </a:r>
            <a:endParaRPr lang="ru-RU" dirty="0"/>
          </a:p>
        </p:txBody>
      </p:sp>
      <p:sp>
        <p:nvSpPr>
          <p:cNvPr id="3" name="Объект 2"/>
          <p:cNvSpPr>
            <a:spLocks noGrp="1"/>
          </p:cNvSpPr>
          <p:nvPr>
            <p:ph sz="quarter" idx="13"/>
          </p:nvPr>
        </p:nvSpPr>
        <p:spPr>
          <a:xfrm>
            <a:off x="398272" y="1844824"/>
            <a:ext cx="4176464" cy="4641696"/>
          </a:xfrm>
        </p:spPr>
        <p:txBody>
          <a:bodyPr>
            <a:normAutofit fontScale="85000" lnSpcReduction="20000"/>
          </a:bodyPr>
          <a:lstStyle/>
          <a:p>
            <a:endParaRPr lang="ru-RU" dirty="0"/>
          </a:p>
          <a:p>
            <a:r>
              <a:rPr lang="ru-RU" dirty="0"/>
              <a:t>На этом человек не остановился и придумал часы без стрелок. В таких часах на циферблатах только светящиеся цифры, которые меняются с каждой прошедшей минутой. Эти часы называются электронными и работают от электрической сети и на батарейках.</a:t>
            </a:r>
          </a:p>
          <a:p>
            <a:endParaRPr lang="ru-RU" dirty="0"/>
          </a:p>
          <a:p>
            <a:r>
              <a:rPr lang="ru-RU" dirty="0"/>
              <a:t>А есть и новые – электронные</a:t>
            </a:r>
          </a:p>
          <a:p>
            <a:r>
              <a:rPr lang="ru-RU" dirty="0"/>
              <a:t>часы неугомонные!</a:t>
            </a:r>
          </a:p>
          <a:p>
            <a:r>
              <a:rPr lang="ru-RU" dirty="0"/>
              <a:t>Только раз заведи,</a:t>
            </a:r>
          </a:p>
          <a:p>
            <a:r>
              <a:rPr lang="ru-RU" dirty="0"/>
              <a:t>заведешь – и год ходи!(Эльмира Котляр)</a:t>
            </a:r>
          </a:p>
          <a:p>
            <a:endParaRPr lang="ru-RU" dirty="0"/>
          </a:p>
          <a:p>
            <a:pPr marL="0" indent="0">
              <a:buNone/>
            </a:pP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818"/>
            <a:ext cx="2211676" cy="198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116654"/>
            <a:ext cx="4104456" cy="387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583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119</TotalTime>
  <Words>907</Words>
  <Application>Microsoft Office PowerPoint</Application>
  <PresentationFormat>Экран (4:3)</PresentationFormat>
  <Paragraphs>95</Paragraphs>
  <Slides>14</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История возникновения часов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Электронные часы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развития часов</dc:title>
  <dc:creator>уаффа</dc:creator>
  <cp:lastModifiedBy>уаффа</cp:lastModifiedBy>
  <cp:revision>12</cp:revision>
  <dcterms:created xsi:type="dcterms:W3CDTF">2014-01-23T15:06:59Z</dcterms:created>
  <dcterms:modified xsi:type="dcterms:W3CDTF">2014-01-23T17:06:50Z</dcterms:modified>
</cp:coreProperties>
</file>