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4" r:id="rId3"/>
    <p:sldId id="275" r:id="rId4"/>
    <p:sldId id="264" r:id="rId5"/>
    <p:sldId id="265" r:id="rId6"/>
    <p:sldId id="266" r:id="rId7"/>
    <p:sldId id="276" r:id="rId8"/>
    <p:sldId id="277" r:id="rId9"/>
    <p:sldId id="278" r:id="rId10"/>
    <p:sldId id="270" r:id="rId11"/>
    <p:sldId id="271" r:id="rId12"/>
    <p:sldId id="272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960B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26.03.2015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5429256" y="5715016"/>
            <a:ext cx="35630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b="1" cap="all" dirty="0">
              <a:ln w="12700" cmpd="sng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F5960B"/>
              </a:solidFill>
              <a:effectLst>
                <a:glow rad="139700">
                  <a:schemeClr val="accent3">
                    <a:satMod val="175000"/>
                    <a:alpha val="40000"/>
                  </a:schemeClr>
                </a:glow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214414" y="1071546"/>
            <a:ext cx="5572164" cy="132343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АДАПТАЦИЯ РЕБЁНКА </a:t>
            </a:r>
          </a:p>
          <a:p>
            <a:pPr algn="ctr"/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 ДЕТСКОМУ САДУ</a:t>
            </a:r>
            <a:endParaRPr lang="ru-RU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2649881-e334abf816f3c68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2571736" y="571480"/>
            <a:ext cx="421484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cs typeface="Arial" pitchFamily="34" charset="0"/>
              </a:rPr>
              <a:t>Советы  родителям</a:t>
            </a:r>
            <a:endParaRPr kumimoji="0" lang="ru-RU" sz="2800" b="1" i="0" u="none" strike="noStrike" normalizeH="0" baseline="0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C00000"/>
              </a:solidFill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71538" y="1071801"/>
            <a:ext cx="7286676" cy="52168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50000"/>
              </a:lnSpc>
            </a:pPr>
            <a:r>
              <a:rPr lang="ru-RU" dirty="0" smtClean="0"/>
              <a:t>- При ярко выраженных отрицательных эмоциональных состояниях ребёнка целесообразно воздержаться от посещения детского сада на 2-3 дня.</a:t>
            </a:r>
          </a:p>
          <a:p>
            <a:pPr lvl="0" algn="just">
              <a:lnSpc>
                <a:spcPct val="150000"/>
              </a:lnSpc>
            </a:pPr>
            <a:r>
              <a:rPr lang="ru-RU" dirty="0" smtClean="0"/>
              <a:t>- Расскажите родным и знакомым в присутствии ребёнка:</a:t>
            </a:r>
          </a:p>
          <a:p>
            <a:pPr lvl="0"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ru-RU" dirty="0" smtClean="0"/>
              <a:t>Что вы уже ходите в детский сад.</a:t>
            </a:r>
          </a:p>
          <a:p>
            <a:pPr lvl="0"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ru-RU" dirty="0" smtClean="0"/>
              <a:t> Какой он молодец. </a:t>
            </a:r>
          </a:p>
          <a:p>
            <a:pPr lvl="0"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ru-RU" dirty="0" smtClean="0"/>
              <a:t>Ведь он теперь взрослый, совсем как мама и папа ходит на работу. </a:t>
            </a:r>
          </a:p>
          <a:p>
            <a:pPr lvl="0"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ru-RU" dirty="0" smtClean="0"/>
              <a:t>В детском саду тебе будет интересно, ты познакомишься и подружишься с другими ребятами и взрослыми.</a:t>
            </a:r>
          </a:p>
          <a:p>
            <a:pPr lvl="0"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ru-RU" dirty="0" smtClean="0"/>
              <a:t> Утром я тебя отведу в детский сад, а вечером заберу. </a:t>
            </a:r>
          </a:p>
          <a:p>
            <a:pPr lvl="0"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ru-RU" dirty="0" smtClean="0"/>
              <a:t>Ты мне расскажешь, что у тебя было интересного, что ты узнал нового.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2649881-e334abf816f3c68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Прямоугольник 2"/>
          <p:cNvSpPr/>
          <p:nvPr/>
        </p:nvSpPr>
        <p:spPr>
          <a:xfrm>
            <a:off x="1142976" y="857232"/>
            <a:ext cx="7286676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50000"/>
              </a:lnSpc>
            </a:pPr>
            <a:r>
              <a:rPr lang="ru-RU" dirty="0" smtClean="0"/>
              <a:t>- Придумайте традицию – прощания или приветствия (пожатия руки, поцелуй в носик, «Пока, скоро увидимся»). </a:t>
            </a:r>
          </a:p>
          <a:p>
            <a:pPr lvl="0" algn="just">
              <a:lnSpc>
                <a:spcPct val="150000"/>
              </a:lnSpc>
            </a:pPr>
            <a:r>
              <a:rPr lang="ru-RU" dirty="0" smtClean="0"/>
              <a:t>- Эти простые, но регулярно повторяющиеся мелочи позволят малышу прогнозировать ситуацию (мама всегда приходит за мной, когда говорит : «Пока, скоро увидимся!»)</a:t>
            </a:r>
          </a:p>
          <a:p>
            <a:pPr lvl="0" algn="just">
              <a:lnSpc>
                <a:spcPct val="150000"/>
              </a:lnSpc>
            </a:pPr>
            <a:r>
              <a:rPr lang="ru-RU" b="1" dirty="0" smtClean="0"/>
              <a:t>- </a:t>
            </a:r>
            <a:r>
              <a:rPr lang="ru-RU" dirty="0" smtClean="0"/>
              <a:t>Расставание не следует затягивать, прощайтесь</a:t>
            </a:r>
            <a:r>
              <a:rPr lang="ru-RU" b="1" dirty="0" smtClean="0"/>
              <a:t> </a:t>
            </a:r>
            <a:r>
              <a:rPr lang="ru-RU" dirty="0" smtClean="0"/>
              <a:t>легко и быстро. </a:t>
            </a:r>
          </a:p>
          <a:p>
            <a:pPr lvl="0" algn="just">
              <a:lnSpc>
                <a:spcPct val="150000"/>
              </a:lnSpc>
            </a:pPr>
            <a:r>
              <a:rPr lang="ru-RU" dirty="0" smtClean="0"/>
              <a:t>- Не вызывайте у ребёнка тревогу. Ваше спокойствие, уверенность, улыбка говорят малышу, что все в порядке и можно смело отправляться в группу.</a:t>
            </a:r>
          </a:p>
          <a:p>
            <a:pPr lvl="0" algn="just">
              <a:lnSpc>
                <a:spcPct val="150000"/>
              </a:lnSpc>
              <a:buFontTx/>
              <a:buChar char="-"/>
            </a:pPr>
            <a:r>
              <a:rPr lang="ru-RU" dirty="0" smtClean="0"/>
              <a:t>Постарайтесь пораньше забирать ребёнка  из детского сада, он очень скучает.</a:t>
            </a:r>
          </a:p>
          <a:p>
            <a:pPr algn="just">
              <a:lnSpc>
                <a:spcPct val="150000"/>
              </a:lnSpc>
            </a:pPr>
            <a:r>
              <a:rPr lang="ru-RU" dirty="0" smtClean="0"/>
              <a:t>- В период адаптации будьте терпимы к изменившемуся поведению ребёнка.</a:t>
            </a:r>
          </a:p>
          <a:p>
            <a:pPr lvl="0" algn="just">
              <a:lnSpc>
                <a:spcPct val="150000"/>
              </a:lnSpc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2649881-e334abf816f3c68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Прямоугольник 3"/>
          <p:cNvSpPr/>
          <p:nvPr/>
        </p:nvSpPr>
        <p:spPr>
          <a:xfrm>
            <a:off x="785786" y="714356"/>
            <a:ext cx="7429552" cy="30008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dirty="0" smtClean="0"/>
              <a:t>- Вы же взрослый человек и понимаете, что он капризничает не потому что «плохой», а из-за того, что ему очень трудно привыкнуть к новому помещению, детям, воспитателю режиму.</a:t>
            </a:r>
          </a:p>
          <a:p>
            <a:pPr algn="just">
              <a:lnSpc>
                <a:spcPct val="150000"/>
              </a:lnSpc>
            </a:pPr>
            <a:r>
              <a:rPr lang="ru-RU" dirty="0" smtClean="0"/>
              <a:t>- По утрам когда собираетесь в детский  сад, старайтесь создавать спокойную, жизнерадостную атмосферу, с позитивным настроем обсуждайте предстоящий день. </a:t>
            </a:r>
          </a:p>
          <a:p>
            <a:pPr algn="just">
              <a:lnSpc>
                <a:spcPct val="150000"/>
              </a:lnSpc>
            </a:pPr>
            <a:r>
              <a:rPr lang="ru-RU" dirty="0" smtClean="0"/>
              <a:t>- Тогда он точно  будет удачным и для вас и для ребенка.</a:t>
            </a:r>
            <a:endParaRPr lang="ru-RU" dirty="0"/>
          </a:p>
        </p:txBody>
      </p:sp>
      <p:pic>
        <p:nvPicPr>
          <p:cNvPr id="6" name="Рисунок 5" descr="91807110_90929207_Spasibozavnimanie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00430" y="4000504"/>
            <a:ext cx="2537929" cy="21431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83000"/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85860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</a:rPr>
              <a:t>ЧТО ТАКОЕ АДАПТАЦИЯ?</a:t>
            </a: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85720" y="1305342"/>
            <a:ext cx="857256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smtClean="0">
                <a:solidFill>
                  <a:srgbClr val="C00000"/>
                </a:solidFill>
              </a:rPr>
              <a:t>Адаптация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dirty="0" smtClean="0"/>
              <a:t>(от лат. аdaptatio - приспособление) - способность организма приспосабливаться к различным условиям внешней среды. </a:t>
            </a:r>
          </a:p>
          <a:p>
            <a:pPr algn="just"/>
            <a:endParaRPr lang="ru-RU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just"/>
            <a:r>
              <a:rPr lang="ru-RU" b="1" dirty="0" smtClean="0">
                <a:solidFill>
                  <a:srgbClr val="C00000"/>
                </a:solidFill>
              </a:rPr>
              <a:t>Социальная адаптация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– </a:t>
            </a:r>
            <a:r>
              <a:rPr lang="ru-RU" dirty="0" smtClean="0"/>
              <a:t>это вхождение ребенка в коллектив сверстников (социальную группу), принятие норм, правил поведения в обществе, приспособление к условиям пребывания в процессе которого формируется самосознание и ролевое поведение, способность к самоконтролю, самообслуживанию, адекватных связей с окружающим</a:t>
            </a:r>
            <a:r>
              <a:rPr lang="ru-RU" dirty="0" smtClean="0">
                <a:latin typeface="Comic Sans MS" pitchFamily="66" charset="0"/>
              </a:rPr>
              <a:t>. </a:t>
            </a:r>
            <a:endParaRPr lang="ru-RU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83000"/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1143000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</a:rPr>
              <a:t>ВЫДЕЛЯЮТ ТРИ СТЕПЕНИ АДАПТАЦИИ</a:t>
            </a: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12605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b="1" dirty="0" smtClean="0"/>
              <a:t>       </a:t>
            </a:r>
          </a:p>
          <a:p>
            <a:pPr>
              <a:buNone/>
            </a:pPr>
            <a:r>
              <a:rPr lang="ru-RU" sz="2800" b="1" dirty="0" smtClean="0"/>
              <a:t>         Легкая адаптация</a:t>
            </a:r>
            <a:r>
              <a:rPr lang="ru-RU" sz="2800" dirty="0" smtClean="0"/>
              <a:t> </a:t>
            </a:r>
            <a:r>
              <a:rPr lang="ru-RU" sz="2800" b="1" dirty="0" smtClean="0"/>
              <a:t>(15-20 дней)</a:t>
            </a:r>
            <a:endParaRPr lang="ru-RU" sz="2800" dirty="0" smtClean="0">
              <a:solidFill>
                <a:schemeClr val="tx2">
                  <a:lumMod val="50000"/>
                </a:schemeClr>
              </a:solidFill>
            </a:endParaRPr>
          </a:p>
          <a:p>
            <a:pPr indent="342900" algn="just">
              <a:buNone/>
            </a:pPr>
            <a:endParaRPr lang="ru-RU" sz="2600" dirty="0" smtClean="0"/>
          </a:p>
          <a:p>
            <a:pPr indent="342900">
              <a:buNone/>
            </a:pPr>
            <a:r>
              <a:rPr lang="ru-RU" sz="2800" b="1" dirty="0" smtClean="0"/>
              <a:t>Средняя степень адаптации (16-35 дней)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</a:br>
            <a:endParaRPr lang="ru-RU" sz="2400" dirty="0" smtClean="0"/>
          </a:p>
          <a:p>
            <a:pPr indent="342900">
              <a:buNone/>
            </a:pPr>
            <a:r>
              <a:rPr lang="ru-RU" sz="2800" b="1" dirty="0" smtClean="0"/>
              <a:t>Тяжелая степень адаптации (35-60 дней)</a:t>
            </a:r>
            <a:br>
              <a:rPr lang="ru-RU" sz="2800" b="1" dirty="0" smtClean="0"/>
            </a:b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ru-RU" dirty="0" smtClean="0">
                <a:solidFill>
                  <a:schemeClr val="tx2">
                    <a:lumMod val="50000"/>
                  </a:schemeClr>
                </a:solidFill>
              </a:rPr>
            </a:b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ChangeArrowheads="1"/>
          </p:cNvSpPr>
          <p:nvPr/>
        </p:nvSpPr>
        <p:spPr bwMode="auto">
          <a:xfrm>
            <a:off x="428596" y="3506369"/>
            <a:ext cx="842968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Comic Sans MS" pitchFamily="66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57224" y="857232"/>
            <a:ext cx="7500990" cy="50937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                          Легкая адаптация:</a:t>
            </a:r>
          </a:p>
          <a:p>
            <a:pPr algn="just">
              <a:lnSpc>
                <a:spcPct val="150000"/>
              </a:lnSpc>
            </a:pPr>
            <a:r>
              <a:rPr lang="ru-RU" dirty="0" smtClean="0"/>
              <a:t>- временное нарушение сна (нормализуется в течение 7-10 дней);</a:t>
            </a:r>
          </a:p>
          <a:p>
            <a:pPr lvl="0" algn="just">
              <a:lnSpc>
                <a:spcPct val="150000"/>
              </a:lnSpc>
            </a:pPr>
            <a:r>
              <a:rPr lang="ru-RU" dirty="0" smtClean="0"/>
              <a:t>- неадекватные эмоциональные реакции (капризы, замкнутость, агрессия, угнетенное состояние и т.д.),</a:t>
            </a:r>
          </a:p>
          <a:p>
            <a:pPr lvl="0" algn="just">
              <a:lnSpc>
                <a:spcPct val="150000"/>
              </a:lnSpc>
            </a:pPr>
            <a:r>
              <a:rPr lang="ru-RU" dirty="0" smtClean="0"/>
              <a:t>- изменения в речевой, ориентировочной и игровой активности приходит в норму за 20-30 дней;</a:t>
            </a:r>
          </a:p>
          <a:p>
            <a:pPr lvl="0" algn="just">
              <a:lnSpc>
                <a:spcPct val="150000"/>
              </a:lnSpc>
            </a:pPr>
            <a:r>
              <a:rPr lang="ru-RU" dirty="0" smtClean="0"/>
              <a:t>- характер взаимоотношений со взрослыми и двигательная активность практически не изменяются;</a:t>
            </a:r>
          </a:p>
          <a:p>
            <a:pPr lvl="0" algn="just">
              <a:lnSpc>
                <a:spcPct val="150000"/>
              </a:lnSpc>
            </a:pPr>
            <a:r>
              <a:rPr lang="ru-RU" dirty="0" smtClean="0"/>
              <a:t>- функциональные нарушения практически не выражены, нормализуются за 2-4 недели, заболеваний не возникает. </a:t>
            </a:r>
          </a:p>
          <a:p>
            <a:pPr lvl="0" algn="just">
              <a:lnSpc>
                <a:spcPct val="150000"/>
              </a:lnSpc>
            </a:pPr>
            <a:r>
              <a:rPr lang="ru-RU" dirty="0" smtClean="0"/>
              <a:t>- основные симптомы исчезают в течение месяца (2-3 недели нормативно).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9000"/>
                            </p:stCondLst>
                            <p:childTnLst>
                              <p:par>
                                <p:cTn id="11" presetID="27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85786" y="785794"/>
            <a:ext cx="7643866" cy="44781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2800" b="1" dirty="0" smtClean="0">
                <a:solidFill>
                  <a:srgbClr val="C00000"/>
                </a:solidFill>
              </a:rPr>
              <a:t>Средняя адаптация: </a:t>
            </a:r>
            <a:endParaRPr lang="en-US" sz="2800" b="1" dirty="0" smtClean="0">
              <a:solidFill>
                <a:srgbClr val="C00000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ru-RU" dirty="0" smtClean="0"/>
              <a:t>все нарушения выражены более и длительно : </a:t>
            </a:r>
          </a:p>
          <a:p>
            <a:pPr lvl="0" algn="just">
              <a:lnSpc>
                <a:spcPct val="150000"/>
              </a:lnSpc>
            </a:pPr>
            <a:r>
              <a:rPr lang="ru-RU" dirty="0" smtClean="0"/>
              <a:t>- сон, аппетит восстанавливаются в течение 20-40дней,</a:t>
            </a:r>
          </a:p>
          <a:p>
            <a:pPr lvl="0" algn="just">
              <a:lnSpc>
                <a:spcPct val="150000"/>
              </a:lnSpc>
            </a:pPr>
            <a:r>
              <a:rPr lang="ru-RU" dirty="0" smtClean="0"/>
              <a:t>- речевая активность (30-40 дней), </a:t>
            </a:r>
          </a:p>
          <a:p>
            <a:pPr lvl="0" algn="just">
              <a:lnSpc>
                <a:spcPct val="150000"/>
              </a:lnSpc>
            </a:pPr>
            <a:r>
              <a:rPr lang="ru-RU" dirty="0" smtClean="0"/>
              <a:t>- эмоциональное состояние (30 дней),</a:t>
            </a:r>
          </a:p>
          <a:p>
            <a:pPr lvl="0" algn="just">
              <a:lnSpc>
                <a:spcPct val="150000"/>
              </a:lnSpc>
            </a:pPr>
            <a:r>
              <a:rPr lang="ru-RU" dirty="0" smtClean="0"/>
              <a:t>- двигательная активность, претерпевающая значительные изменения, приходит в норму за 30-35 дней,</a:t>
            </a:r>
          </a:p>
          <a:p>
            <a:pPr lvl="0" algn="just">
              <a:lnSpc>
                <a:spcPct val="150000"/>
              </a:lnSpc>
            </a:pPr>
            <a:r>
              <a:rPr lang="ru-RU" dirty="0" smtClean="0"/>
              <a:t>- взаимодействие со взрослыми и сверстниками не нарушается,</a:t>
            </a:r>
          </a:p>
          <a:p>
            <a:pPr lvl="0" algn="just">
              <a:lnSpc>
                <a:spcPct val="150000"/>
              </a:lnSpc>
            </a:pPr>
            <a:r>
              <a:rPr lang="ru-RU" dirty="0" smtClean="0"/>
              <a:t>- функциональные изменения отчетливо выражены, фиксируются заболевания (например, острая респираторная инфекция).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57224" y="500042"/>
            <a:ext cx="7715304" cy="61401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2800" b="1" dirty="0" smtClean="0">
                <a:solidFill>
                  <a:srgbClr val="C00000"/>
                </a:solidFill>
              </a:rPr>
              <a:t>Тяжелая адаптация (от 2до 6 месяцев)</a:t>
            </a:r>
          </a:p>
          <a:p>
            <a:pPr algn="just">
              <a:lnSpc>
                <a:spcPct val="150000"/>
              </a:lnSpc>
            </a:pPr>
            <a:r>
              <a:rPr lang="ru-RU" dirty="0" smtClean="0"/>
              <a:t>- сопровождается грубым нарушением всех проявлений и реакций ребенка. </a:t>
            </a:r>
          </a:p>
          <a:p>
            <a:pPr lvl="0" algn="just">
              <a:lnSpc>
                <a:spcPct val="150000"/>
              </a:lnSpc>
            </a:pPr>
            <a:r>
              <a:rPr lang="ru-RU" dirty="0" smtClean="0"/>
              <a:t>-  снижением аппетита (иногда возникает рвота при кормлении), </a:t>
            </a:r>
          </a:p>
          <a:p>
            <a:pPr lvl="0" algn="just">
              <a:lnSpc>
                <a:spcPct val="150000"/>
              </a:lnSpc>
            </a:pPr>
            <a:r>
              <a:rPr lang="ru-RU" dirty="0" smtClean="0"/>
              <a:t>- резким нарушением сна,  </a:t>
            </a:r>
          </a:p>
          <a:p>
            <a:pPr lvl="0" algn="just">
              <a:lnSpc>
                <a:spcPct val="150000"/>
              </a:lnSpc>
            </a:pPr>
            <a:r>
              <a:rPr lang="ru-RU" dirty="0" smtClean="0"/>
              <a:t>- ребенок нередко избегает контактов со сверстниками, пытается уединиться, </a:t>
            </a:r>
          </a:p>
          <a:p>
            <a:pPr lvl="0" algn="just">
              <a:lnSpc>
                <a:spcPct val="150000"/>
              </a:lnSpc>
            </a:pPr>
            <a:r>
              <a:rPr lang="ru-RU" dirty="0" smtClean="0"/>
              <a:t>- отмечается проявление агрессии, </a:t>
            </a:r>
          </a:p>
          <a:p>
            <a:pPr lvl="0" algn="just">
              <a:lnSpc>
                <a:spcPct val="150000"/>
              </a:lnSpc>
            </a:pPr>
            <a:r>
              <a:rPr lang="ru-RU" dirty="0" smtClean="0"/>
              <a:t>- подавленное состояние в течение долгого времени (ребенок плачет, пассивен, иногда происходит волнообразная смена настроения), </a:t>
            </a:r>
          </a:p>
          <a:p>
            <a:pPr lvl="0" algn="just">
              <a:lnSpc>
                <a:spcPct val="150000"/>
              </a:lnSpc>
            </a:pPr>
            <a:r>
              <a:rPr lang="ru-RU" dirty="0" smtClean="0"/>
              <a:t>- обычно видимые изменения происходят в речевой и двигательной активности, возможна временная задержка в психическом развитии,</a:t>
            </a:r>
          </a:p>
          <a:p>
            <a:pPr lvl="0" algn="just">
              <a:lnSpc>
                <a:spcPct val="150000"/>
              </a:lnSpc>
            </a:pPr>
            <a:r>
              <a:rPr lang="ru-RU" dirty="0" smtClean="0"/>
              <a:t>- при тяжелой адаптации, как правило, дети заболевают в течение первых 10 дней и продолжают повторно болеть в течение всего времени привыкания к коллективу сверстников.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928662" y="500042"/>
            <a:ext cx="7000924" cy="1143000"/>
          </a:xfrm>
        </p:spPr>
        <p:txBody>
          <a:bodyPr>
            <a:normAutofit/>
          </a:bodyPr>
          <a:lstStyle/>
          <a:p>
            <a:r>
              <a:rPr lang="ru-RU" sz="28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Адаптационный период </a:t>
            </a:r>
            <a:br>
              <a:rPr lang="ru-RU" sz="28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r>
              <a:rPr lang="ru-RU" sz="28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можно условно разделить на 3 этапа:</a:t>
            </a:r>
            <a:endParaRPr lang="ru-RU" sz="2800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857224" y="1785926"/>
            <a:ext cx="7429552" cy="4525963"/>
          </a:xfrm>
        </p:spPr>
        <p:txBody>
          <a:bodyPr>
            <a:normAutofit fontScale="70000" lnSpcReduction="20000"/>
          </a:bodyPr>
          <a:lstStyle/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  <a:tabLst>
                <a:tab pos="457200" algn="l"/>
              </a:tabLst>
            </a:pPr>
            <a:r>
              <a:rPr lang="en-US" b="1" dirty="0" smtClean="0">
                <a:solidFill>
                  <a:srgbClr val="C00000"/>
                </a:solidFill>
                <a:latin typeface="Comic Sans MS" pitchFamily="66" charset="0"/>
                <a:ea typeface="Calibri" pitchFamily="34" charset="0"/>
                <a:cs typeface="Times New Roman" pitchFamily="18" charset="0"/>
              </a:rPr>
              <a:t>I </a:t>
            </a:r>
            <a:r>
              <a:rPr lang="ru-RU" b="1" dirty="0" smtClean="0">
                <a:solidFill>
                  <a:srgbClr val="C00000"/>
                </a:solidFill>
                <a:latin typeface="Comic Sans MS" pitchFamily="66" charset="0"/>
                <a:ea typeface="Calibri" pitchFamily="34" charset="0"/>
                <a:cs typeface="Times New Roman" pitchFamily="18" charset="0"/>
              </a:rPr>
              <a:t>этап - подготовительный.</a:t>
            </a:r>
            <a:endParaRPr lang="ru-RU" b="1" dirty="0" smtClean="0">
              <a:solidFill>
                <a:srgbClr val="C00000"/>
              </a:solidFill>
              <a:latin typeface="Comic Sans MS" pitchFamily="66" charset="0"/>
              <a:cs typeface="Arial" pitchFamily="34" charset="0"/>
            </a:endParaRPr>
          </a:p>
          <a:p>
            <a:pPr marL="0" lvl="0" indent="0" algn="just" eaLnBrk="0" fontAlgn="base" hangingPunct="0">
              <a:lnSpc>
                <a:spcPct val="170000"/>
              </a:lnSpc>
              <a:spcBef>
                <a:spcPct val="0"/>
              </a:spcBef>
              <a:spcAft>
                <a:spcPct val="0"/>
              </a:spcAft>
              <a:buFontTx/>
              <a:buChar char="-"/>
              <a:tabLst>
                <a:tab pos="457200" algn="l"/>
              </a:tabLst>
            </a:pPr>
            <a:r>
              <a:rPr lang="ru-RU" sz="2300" dirty="0" smtClean="0">
                <a:ea typeface="Calibri" pitchFamily="34" charset="0"/>
                <a:cs typeface="Times New Roman" pitchFamily="18" charset="0"/>
              </a:rPr>
              <a:t>Его следует начинать за 1-2 месяца до приема ребенка в детский сад. Задача этого этапа – сформировать такие стереотипы в поведении ребенка, которые помогут ему безболезненно приобщиться к новым для него условиям.</a:t>
            </a:r>
          </a:p>
          <a:p>
            <a:pPr marL="0" lvl="0" indent="0" algn="just" eaLnBrk="0" fontAlgn="base" hangingPunct="0">
              <a:lnSpc>
                <a:spcPct val="170000"/>
              </a:lnSpc>
              <a:spcBef>
                <a:spcPct val="0"/>
              </a:spcBef>
              <a:spcAft>
                <a:spcPct val="0"/>
              </a:spcAft>
              <a:buFontTx/>
              <a:buChar char="-"/>
              <a:tabLst>
                <a:tab pos="457200" algn="l"/>
              </a:tabLst>
            </a:pPr>
            <a:r>
              <a:rPr lang="ru-RU" sz="2300" dirty="0" smtClean="0">
                <a:ea typeface="Calibri" pitchFamily="34" charset="0"/>
                <a:cs typeface="Times New Roman" pitchFamily="18" charset="0"/>
              </a:rPr>
              <a:t>Коррекцию необходимо провести в домашних условиях, и делать это следует постепенно, не торопясь, оберегая нервную систему ребенка от переутомления.</a:t>
            </a:r>
          </a:p>
          <a:p>
            <a:pPr marL="0" lvl="0" indent="0" algn="just" eaLnBrk="0" fontAlgn="base" hangingPunct="0">
              <a:lnSpc>
                <a:spcPct val="170000"/>
              </a:lnSpc>
              <a:spcBef>
                <a:spcPct val="0"/>
              </a:spcBef>
              <a:spcAft>
                <a:spcPct val="0"/>
              </a:spcAft>
              <a:buFontTx/>
              <a:buChar char="-"/>
              <a:tabLst>
                <a:tab pos="457200" algn="l"/>
              </a:tabLst>
            </a:pPr>
            <a:r>
              <a:rPr lang="ru-RU" sz="2300" dirty="0" smtClean="0">
                <a:ea typeface="Calibri" pitchFamily="34" charset="0"/>
                <a:cs typeface="Times New Roman" pitchFamily="18" charset="0"/>
              </a:rPr>
              <a:t>- Необходимо обратить внимание на формирование навыков самостоятельности. </a:t>
            </a:r>
          </a:p>
          <a:p>
            <a:pPr marL="0" lvl="0" indent="0" algn="just" eaLnBrk="0" fontAlgn="base" hangingPunct="0">
              <a:lnSpc>
                <a:spcPct val="170000"/>
              </a:lnSpc>
              <a:spcBef>
                <a:spcPct val="0"/>
              </a:spcBef>
              <a:spcAft>
                <a:spcPct val="0"/>
              </a:spcAft>
              <a:buFontTx/>
              <a:buChar char="-"/>
              <a:tabLst>
                <a:tab pos="457200" algn="l"/>
              </a:tabLst>
            </a:pPr>
            <a:r>
              <a:rPr lang="ru-RU" sz="2300" dirty="0" smtClean="0">
                <a:ea typeface="Calibri" pitchFamily="34" charset="0"/>
                <a:cs typeface="Times New Roman" pitchFamily="18" charset="0"/>
              </a:rPr>
              <a:t>- Ребенок, умеющий есть, самостоятельно одеваться и раздеваться, в детском саду не будет чувствовать себя беспомощным, зависимым от взрослых, что положительно скажется на самочувствии.</a:t>
            </a:r>
          </a:p>
          <a:p>
            <a:pPr marL="0" lvl="0" indent="0" algn="just" eaLnBrk="0" fontAlgn="base" hangingPunct="0">
              <a:lnSpc>
                <a:spcPct val="170000"/>
              </a:lnSpc>
              <a:spcBef>
                <a:spcPct val="0"/>
              </a:spcBef>
              <a:spcAft>
                <a:spcPct val="0"/>
              </a:spcAft>
              <a:buFontTx/>
              <a:buChar char="-"/>
              <a:tabLst>
                <a:tab pos="457200" algn="l"/>
              </a:tabLst>
            </a:pPr>
            <a:r>
              <a:rPr lang="ru-RU" sz="2300" dirty="0" smtClean="0">
                <a:ea typeface="Calibri" pitchFamily="34" charset="0"/>
                <a:cs typeface="Times New Roman" pitchFamily="18" charset="0"/>
              </a:rPr>
              <a:t>- Умение самостоятельно занять себя игрушками поможет ему отвлечься от переживаний, на некоторое время сгладить остроту отрицательных эмоций.</a:t>
            </a:r>
            <a:endParaRPr lang="ru-RU" sz="2300" dirty="0" smtClean="0">
              <a:cs typeface="Arial" pitchFamily="34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28662" y="714356"/>
            <a:ext cx="7786742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en-US" b="1" dirty="0" smtClean="0">
                <a:solidFill>
                  <a:srgbClr val="C00000"/>
                </a:solidFill>
                <a:ea typeface="Calibri" pitchFamily="34" charset="0"/>
                <a:cs typeface="Times New Roman" pitchFamily="18" charset="0"/>
              </a:rPr>
              <a:t>II </a:t>
            </a:r>
            <a:r>
              <a:rPr lang="ru-RU" b="1" dirty="0" smtClean="0">
                <a:solidFill>
                  <a:srgbClr val="C00000"/>
                </a:solidFill>
                <a:ea typeface="Calibri" pitchFamily="34" charset="0"/>
                <a:cs typeface="Times New Roman" pitchFamily="18" charset="0"/>
              </a:rPr>
              <a:t>этап – основной.</a:t>
            </a:r>
            <a:endParaRPr lang="ru-RU" b="1" dirty="0" smtClean="0">
              <a:solidFill>
                <a:srgbClr val="C00000"/>
              </a:solidFill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ru-RU" b="1" dirty="0" smtClean="0">
                <a:ea typeface="Calibri" pitchFamily="34" charset="0"/>
                <a:cs typeface="Times New Roman" pitchFamily="18" charset="0"/>
              </a:rPr>
              <a:t> Главная задача данного этапа - </a:t>
            </a:r>
            <a:r>
              <a:rPr lang="ru-RU" dirty="0" smtClean="0">
                <a:ea typeface="Calibri" pitchFamily="34" charset="0"/>
                <a:cs typeface="Times New Roman" pitchFamily="18" charset="0"/>
              </a:rPr>
              <a:t>создание положительного образа воспитателя. 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ru-RU" dirty="0" smtClean="0">
                <a:ea typeface="Calibri" pitchFamily="34" charset="0"/>
                <a:cs typeface="Times New Roman" pitchFamily="18" charset="0"/>
              </a:rPr>
              <a:t>- Родители должны понимать важность этого этапа и стараться установить с воспитателем доброжелательные отношения.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  <a:tabLst>
                <a:tab pos="457200" algn="l"/>
              </a:tabLst>
            </a:pPr>
            <a:r>
              <a:rPr lang="ru-RU" dirty="0" smtClean="0">
                <a:ea typeface="Calibri" pitchFamily="34" charset="0"/>
                <a:cs typeface="Times New Roman" pitchFamily="18" charset="0"/>
              </a:rPr>
              <a:t>Воспитатель, узнавая ребенка, со слов родителей, сможет найти подход к ребенку значительно быстрее и точнее, а ребенок в свое время начнет доверять воспитателю, испытывая при этом чувство физической и психической защиты.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  <a:tabLst>
                <a:tab pos="457200" algn="l"/>
              </a:tabLst>
            </a:pPr>
            <a:endParaRPr lang="ru-RU" dirty="0" smtClean="0">
              <a:ea typeface="Calibri" pitchFamily="34" charset="0"/>
              <a:cs typeface="Times New Roman" pitchFamily="18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en-US" b="1" dirty="0" smtClean="0">
                <a:solidFill>
                  <a:srgbClr val="C00000"/>
                </a:solidFill>
                <a:ea typeface="Calibri" pitchFamily="34" charset="0"/>
                <a:cs typeface="Times New Roman" pitchFamily="18" charset="0"/>
              </a:rPr>
              <a:t>III </a:t>
            </a:r>
            <a:r>
              <a:rPr lang="ru-RU" b="1" dirty="0" smtClean="0">
                <a:solidFill>
                  <a:srgbClr val="C00000"/>
                </a:solidFill>
                <a:ea typeface="Calibri" pitchFamily="34" charset="0"/>
                <a:cs typeface="Times New Roman" pitchFamily="18" charset="0"/>
              </a:rPr>
              <a:t>этап – заключительный</a:t>
            </a:r>
            <a:endParaRPr lang="ru-RU" b="1" dirty="0" smtClean="0">
              <a:solidFill>
                <a:srgbClr val="C00000"/>
              </a:solidFill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  <a:tabLst>
                <a:tab pos="457200" algn="l"/>
              </a:tabLst>
            </a:pPr>
            <a:r>
              <a:rPr lang="ru-RU" dirty="0" smtClean="0">
                <a:ea typeface="Calibri" pitchFamily="34" charset="0"/>
                <a:cs typeface="Times New Roman" pitchFamily="18" charset="0"/>
              </a:rPr>
              <a:t> Чтобы  привыкание к ДОУ было максимально безболезненным для ребёнка, нужно сделать его постепенным (у каждого ребенка проходит индивидуально).</a:t>
            </a:r>
            <a:endParaRPr lang="ru-RU" dirty="0" smtClean="0"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  <a:tabLst>
                <a:tab pos="457200" algn="l"/>
              </a:tabLst>
            </a:pPr>
            <a:r>
              <a:rPr lang="ru-RU" dirty="0" smtClean="0">
                <a:ea typeface="Calibri" pitchFamily="34" charset="0"/>
                <a:cs typeface="Times New Roman" pitchFamily="18" charset="0"/>
              </a:rPr>
              <a:t> В течении 1-й недели ребёнок посещает детский сад 2 часа, затем время увеличивают на 1,5-2 часа.</a:t>
            </a:r>
            <a:endParaRPr lang="ru-RU" dirty="0" smtClean="0"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  <a:tabLst>
                <a:tab pos="457200" algn="l"/>
              </a:tabLst>
            </a:pPr>
            <a:r>
              <a:rPr lang="ru-RU" dirty="0" smtClean="0">
                <a:ea typeface="Calibri" pitchFamily="34" charset="0"/>
                <a:cs typeface="Arial" pitchFamily="34" charset="0"/>
              </a:rPr>
              <a:t> </a:t>
            </a:r>
            <a:r>
              <a:rPr lang="ru-RU" dirty="0" smtClean="0">
                <a:ea typeface="Calibri" pitchFamily="34" charset="0"/>
                <a:cs typeface="Times New Roman" pitchFamily="18" charset="0"/>
              </a:rPr>
              <a:t>Следует помнить, что в процессе привыкания в первую очередь нормализуются настроение, самочувствие ребенка, аппетит, в последнюю очередь – сон. </a:t>
            </a:r>
            <a:endParaRPr lang="ru-RU" dirty="0" smtClean="0"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142976" y="1142984"/>
            <a:ext cx="7000924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50000"/>
              </a:lnSpc>
            </a:pPr>
            <a:r>
              <a:rPr lang="ru-RU" dirty="0" smtClean="0"/>
              <a:t>- глубокий сон; </a:t>
            </a:r>
          </a:p>
          <a:p>
            <a:pPr lvl="0" algn="just">
              <a:lnSpc>
                <a:spcPct val="150000"/>
              </a:lnSpc>
            </a:pPr>
            <a:r>
              <a:rPr lang="ru-RU" dirty="0" smtClean="0"/>
              <a:t>- хороший аппетит; </a:t>
            </a:r>
          </a:p>
          <a:p>
            <a:pPr lvl="0" algn="just">
              <a:lnSpc>
                <a:spcPct val="150000"/>
              </a:lnSpc>
            </a:pPr>
            <a:r>
              <a:rPr lang="ru-RU" dirty="0" smtClean="0"/>
              <a:t>- бодрое эмоциональное состояние; </a:t>
            </a:r>
          </a:p>
          <a:p>
            <a:pPr lvl="0" algn="just">
              <a:lnSpc>
                <a:spcPct val="150000"/>
              </a:lnSpc>
            </a:pPr>
            <a:r>
              <a:rPr lang="ru-RU" dirty="0" smtClean="0"/>
              <a:t>- активное поведение ребенка; </a:t>
            </a:r>
          </a:p>
          <a:p>
            <a:pPr lvl="0" algn="just">
              <a:lnSpc>
                <a:spcPct val="150000"/>
              </a:lnSpc>
            </a:pPr>
            <a:r>
              <a:rPr lang="ru-RU" dirty="0" smtClean="0"/>
              <a:t>- соответствующая возрасту нормальная прибавка массы тела. </a:t>
            </a:r>
          </a:p>
          <a:p>
            <a:pPr algn="just">
              <a:lnSpc>
                <a:spcPct val="150000"/>
              </a:lnSpc>
            </a:pPr>
            <a:r>
              <a:rPr lang="ru-RU" dirty="0" smtClean="0"/>
              <a:t>     Как показывают наблюдения, по мере привыкания к новым условиям у детей сначала восстанавливается аппетит, труднее нормализуется сон (от двух недель до двух-трех месяцев) и длительнее всего сохраняются нарушения эмоционального состояния. Восстановление аппетита и сна не сразу обеспечивает нормальную прибавку массы тела, если сохраняется у ребенка пониженный эмоциональный тонус.</a:t>
            </a:r>
          </a:p>
        </p:txBody>
      </p:sp>
      <p:sp>
        <p:nvSpPr>
          <p:cNvPr id="5" name="Заголовок 4"/>
          <p:cNvSpPr>
            <a:spLocks noGrp="1"/>
          </p:cNvSpPr>
          <p:nvPr>
            <p:ph type="title" idx="4294967295"/>
          </p:nvPr>
        </p:nvSpPr>
        <p:spPr>
          <a:xfrm>
            <a:off x="928662" y="857232"/>
            <a:ext cx="7801004" cy="500047"/>
          </a:xfrm>
        </p:spPr>
        <p:txBody>
          <a:bodyPr>
            <a:normAutofit fontScale="90000"/>
          </a:bodyPr>
          <a:lstStyle/>
          <a:p>
            <a:pPr lvl="0"/>
            <a:r>
              <a:rPr lang="ru-RU" sz="2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Объективные показатели окончания периода адаптации</a:t>
            </a:r>
            <a:r>
              <a:rPr lang="ru-RU" sz="2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ru-RU" sz="2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860</TotalTime>
  <Words>996</Words>
  <Application>Microsoft Office PowerPoint</Application>
  <PresentationFormat>Экран (4:3)</PresentationFormat>
  <Paragraphs>77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Слайд 1</vt:lpstr>
      <vt:lpstr>ЧТО ТАКОЕ АДАПТАЦИЯ?</vt:lpstr>
      <vt:lpstr>ВЫДЕЛЯЮТ ТРИ СТЕПЕНИ АДАПТАЦИИ</vt:lpstr>
      <vt:lpstr>Слайд 4</vt:lpstr>
      <vt:lpstr>Слайд 5</vt:lpstr>
      <vt:lpstr>Слайд 6</vt:lpstr>
      <vt:lpstr>Адаптационный период  можно условно разделить на 3 этапа:</vt:lpstr>
      <vt:lpstr>Слайд 8</vt:lpstr>
      <vt:lpstr>Объективные показатели окончания периода адаптации 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Гузель</dc:creator>
  <cp:lastModifiedBy>Home</cp:lastModifiedBy>
  <cp:revision>94</cp:revision>
  <dcterms:created xsi:type="dcterms:W3CDTF">2013-10-01T19:06:56Z</dcterms:created>
  <dcterms:modified xsi:type="dcterms:W3CDTF">2015-03-26T03:26:19Z</dcterms:modified>
</cp:coreProperties>
</file>