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9144000" cy="6858000"/>
  <p:defaultTextStyle>
    <a:defPPr>
      <a:defRPr lang="ru-RU"/>
    </a:defPPr>
    <a:lvl1pPr algn="ctr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1pPr>
    <a:lvl2pPr marL="457200" algn="ctr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2pPr>
    <a:lvl3pPr marL="914400" algn="ctr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3pPr>
    <a:lvl4pPr marL="1371600" algn="ctr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4pPr>
    <a:lvl5pPr marL="1828800" algn="ctr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0" d="100"/>
          <a:sy n="70" d="100"/>
        </p:scale>
        <p:origin x="-1386" y="66"/>
      </p:cViewPr>
      <p:guideLst>
        <p:guide pos="2160" orient="horz"/>
        <p:guide pos="288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/>
          <p:nvPr/>
        </p:nvGrpSpPr>
        <p:grpSpPr bwMode="auto">
          <a:xfrm>
            <a:off x="7493000" y="2992438"/>
            <a:ext cx="1338263" cy="2189162"/>
            <a:chOff x="4703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3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3" y="2599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599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599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599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599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3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ChangeArrowheads="1" noGrp="1"/>
          </p:cNvSpPr>
          <p:nvPr>
            <p:ph type="ctrTitle"/>
          </p:nvPr>
        </p:nvSpPr>
        <p:spPr bwMode="auto"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6628" name="Rectangle 4"/>
          <p:cNvSpPr>
            <a:spLocks noChangeArrowheads="1" noGrp="1"/>
          </p:cNvSpPr>
          <p:nvPr>
            <p:ph type="subTitle" idx="1"/>
          </p:nvPr>
        </p:nvSpPr>
        <p:spPr bwMode="auto">
          <a:xfrm>
            <a:off x="849313" y="3049588"/>
            <a:ext cx="6248400" cy="2362199"/>
          </a:xfrm>
        </p:spPr>
        <p:txBody>
          <a:bodyPr/>
          <a:lstStyle>
            <a:lvl1pPr marL="0" indent="0" algn="r">
              <a:buFont typeface="Wingdings"/>
              <a:buNone/>
              <a:defRPr sz="3200"/>
            </a:lvl1pPr>
          </a:lstStyle>
          <a:p>
            <a:pPr lvl="0"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38" name="Rectangle 5"/>
          <p:cNvSpPr>
            <a:spLocks noChangeArrowheads="1"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6"/>
          <p:cNvSpPr>
            <a:spLocks noChangeArrowheads="1"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7"/>
          <p:cNvSpPr>
            <a:spLocks noChangeArrowheads="1"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8C1EBED-5D17-4D44-800C-29D919C65C9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C5BC-0037-42B3-8CCE-BC8DFD558A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122238"/>
            <a:ext cx="2057400" cy="6008687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122238"/>
            <a:ext cx="6019800" cy="600868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214C-FE47-45F7-A49B-3C8272B7983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71873-6A6A-4BC0-909E-E7363A7A213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Rectangle 5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008A3-43F0-4AB1-BF93-0EC51DCD7C0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60DE9-30B7-48A5-A9C3-8B112CD959E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BE787-F9B1-4429-8829-E9B80A968BE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664DB-49BD-4EB8-A2EC-A78B61FF69F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87484-0328-4AF0-8817-BCC9F005604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Rectangle 5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421F-35F5-44F4-9CC7-A87A7071D9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Rectangle 5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31089-40FC-4DBB-9B3D-B7188E252C5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ChangeArrowheads="1" noGrp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8" name="Rectangle 4"/>
          <p:cNvSpPr>
            <a:spLocks noChangeArrowheads="1" noGrp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5605" name="Rectangle 5"/>
          <p:cNvSpPr>
            <a:spLocks noChangeArrowheads="1" noGrp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 algn="l"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ChangeArrowheads="1"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ChangeArrowheads="1" noGrp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 algn="r"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fld id="{56082C93-A089-4439-871E-FCC95B2DD002}" type="slidenum">
              <a:rPr lang="ru-RU"/>
              <a:t/>
            </a:fld>
            <a:endParaRPr lang="ru-RU"/>
          </a:p>
        </p:txBody>
      </p:sp>
      <p:grpSp>
        <p:nvGrpSpPr>
          <p:cNvPr id="1032" name="Group 8"/>
          <p:cNvGrpSpPr/>
          <p:nvPr/>
        </p:nvGrpSpPr>
        <p:grpSpPr bwMode="auto">
          <a:xfrm>
            <a:off x="8153399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59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59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59" y="1184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59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59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59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59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 algn="ctr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spcAft>
          <a:spcPts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3900" b="1">
          <a:solidFill>
            <a:schemeClr val="tx2"/>
          </a:solidFill>
          <a:latin typeface="Arial"/>
          <a:cs typeface="Arial"/>
        </a:defRPr>
      </a:lvl2pPr>
      <a:lvl3pPr algn="l">
        <a:spcBef>
          <a:spcPts val="0"/>
        </a:spcBef>
        <a:spcAft>
          <a:spcPts val="0"/>
        </a:spcAft>
        <a:defRPr sz="3900" b="1">
          <a:solidFill>
            <a:schemeClr val="tx2"/>
          </a:solidFill>
          <a:latin typeface="Arial"/>
          <a:cs typeface="Arial"/>
        </a:defRPr>
      </a:lvl3pPr>
      <a:lvl4pPr algn="l">
        <a:spcBef>
          <a:spcPts val="0"/>
        </a:spcBef>
        <a:spcAft>
          <a:spcPts val="0"/>
        </a:spcAft>
        <a:defRPr sz="3900" b="1">
          <a:solidFill>
            <a:schemeClr val="tx2"/>
          </a:solidFill>
          <a:latin typeface="Arial"/>
          <a:cs typeface="Arial"/>
        </a:defRPr>
      </a:lvl4pPr>
      <a:lvl5pPr algn="l">
        <a:spcBef>
          <a:spcPts val="0"/>
        </a:spcBef>
        <a:spcAft>
          <a:spcPts val="0"/>
        </a:spcAft>
        <a:defRPr sz="3900" b="1">
          <a:solidFill>
            <a:schemeClr val="tx2"/>
          </a:solidFill>
          <a:latin typeface="Arial"/>
          <a:cs typeface="Arial"/>
        </a:defRPr>
      </a:lvl5pPr>
      <a:lvl6pPr marL="457200" algn="l">
        <a:spcBef>
          <a:spcPts val="0"/>
        </a:spcBef>
        <a:spcAft>
          <a:spcPts val="0"/>
        </a:spcAft>
        <a:defRPr sz="3900" b="1">
          <a:solidFill>
            <a:schemeClr val="tx2"/>
          </a:solidFill>
          <a:latin typeface="Arial"/>
          <a:cs typeface="Arial"/>
        </a:defRPr>
      </a:lvl6pPr>
      <a:lvl7pPr marL="914400" algn="l">
        <a:spcBef>
          <a:spcPts val="0"/>
        </a:spcBef>
        <a:spcAft>
          <a:spcPts val="0"/>
        </a:spcAft>
        <a:defRPr sz="3900" b="1">
          <a:solidFill>
            <a:schemeClr val="tx2"/>
          </a:solidFill>
          <a:latin typeface="Arial"/>
          <a:cs typeface="Arial"/>
        </a:defRPr>
      </a:lvl7pPr>
      <a:lvl8pPr marL="1371600" algn="l">
        <a:spcBef>
          <a:spcPts val="0"/>
        </a:spcBef>
        <a:spcAft>
          <a:spcPts val="0"/>
        </a:spcAft>
        <a:defRPr sz="3900" b="1">
          <a:solidFill>
            <a:schemeClr val="tx2"/>
          </a:solidFill>
          <a:latin typeface="Arial"/>
          <a:cs typeface="Arial"/>
        </a:defRPr>
      </a:lvl8pPr>
      <a:lvl9pPr marL="1828800" algn="l">
        <a:spcBef>
          <a:spcPts val="0"/>
        </a:spcBef>
        <a:spcAft>
          <a:spcPts val="0"/>
        </a:spcAft>
        <a:defRPr sz="3900" b="1">
          <a:solidFill>
            <a:schemeClr val="tx2"/>
          </a:solidFill>
          <a:latin typeface="Arial"/>
          <a:cs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chemeClr val="tx2"/>
        </a:buClr>
        <a:buSzPct val="70000"/>
        <a:buFont typeface="Wingdings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>
        <a:spcBef>
          <a:spcPts val="0"/>
        </a:spcBef>
        <a:spcAft>
          <a:spcPts val="0"/>
        </a:spcAft>
        <a:buClr>
          <a:schemeClr val="accent2"/>
        </a:buClr>
        <a:buSzPct val="70000"/>
        <a:buFont typeface="Wingdings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>
        <a:spcBef>
          <a:spcPts val="0"/>
        </a:spcBef>
        <a:spcAft>
          <a:spcPts val="0"/>
        </a:spcAft>
        <a:buClr>
          <a:schemeClr val="tx2"/>
        </a:buClr>
        <a:buSzPct val="75000"/>
        <a:buFont typeface="Wingdings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>
        <a:spcBef>
          <a:spcPts val="0"/>
        </a:spcBef>
        <a:spcAft>
          <a:spcPts val="0"/>
        </a:spcAft>
        <a:buClr>
          <a:schemeClr val="folHlink"/>
        </a:buClr>
        <a:buSzPct val="80000"/>
        <a:buFont typeface="Wingdings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>
        <a:spcBef>
          <a:spcPts val="0"/>
        </a:spcBef>
        <a:spcAft>
          <a:spcPts val="0"/>
        </a:spcAft>
        <a:buClr>
          <a:schemeClr val="folHlink"/>
        </a:buClr>
        <a:buSzPct val="80000"/>
        <a:buFont typeface="Wingdings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>
        <a:spcBef>
          <a:spcPts val="0"/>
        </a:spcBef>
        <a:spcAft>
          <a:spcPts val="0"/>
        </a:spcAft>
        <a:buClr>
          <a:schemeClr val="folHlink"/>
        </a:buClr>
        <a:buSzPct val="80000"/>
        <a:buFont typeface="Wingdings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>
        <a:spcBef>
          <a:spcPts val="0"/>
        </a:spcBef>
        <a:spcAft>
          <a:spcPts val="0"/>
        </a:spcAft>
        <a:buClr>
          <a:schemeClr val="folHlink"/>
        </a:buClr>
        <a:buSzPct val="80000"/>
        <a:buFont typeface="Wingdings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>
        <a:spcBef>
          <a:spcPts val="0"/>
        </a:spcBef>
        <a:spcAft>
          <a:spcPts val="0"/>
        </a:spcAft>
        <a:buClr>
          <a:schemeClr val="folHlink"/>
        </a:buClr>
        <a:buSzPct val="80000"/>
        <a:buFont typeface="Wingdings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4876800" y="134679"/>
            <a:ext cx="4191000" cy="14157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«Никто не может ничему научиться у человека,</a:t>
            </a:r>
            <a:endParaRPr/>
          </a:p>
          <a:p>
            <a:pPr>
              <a:defRPr/>
            </a:pPr>
            <a:r>
              <a:rPr lang="ru-RU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который не нравится».</a:t>
            </a:r>
            <a:endParaRPr/>
          </a:p>
          <a:p>
            <a:pPr>
              <a:defRPr/>
            </a:pPr>
            <a:r>
              <a:rPr lang="ru-RU" sz="1400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древнегреческий философ </a:t>
            </a:r>
            <a:r>
              <a:rPr lang="ru-RU" sz="1400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Ксенофонт</a:t>
            </a:r>
            <a:r>
              <a:rPr lang="ru-RU" sz="1400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endParaRPr/>
          </a:p>
        </p:txBody>
      </p:sp>
      <p:pic>
        <p:nvPicPr>
          <p:cNvPr id="3075" name="Picture 6" descr="https://i.pinimg.com/736x/3b/a0/17/3ba017ec5ab849a3bce71fa5700039c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-381000" y="685800"/>
            <a:ext cx="34861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 noGrp="1"/>
          </p:cNvSpPr>
          <p:nvPr>
            <p:ph type="subTitle" idx="1"/>
          </p:nvPr>
        </p:nvSpPr>
        <p:spPr bwMode="auto">
          <a:xfrm>
            <a:off x="533400" y="1300163"/>
            <a:ext cx="6781800" cy="5410200"/>
          </a:xfrm>
        </p:spPr>
        <p:txBody>
          <a:bodyPr/>
          <a:lstStyle/>
          <a:p>
            <a:pPr>
              <a:defRPr/>
            </a:pPr>
            <a:endParaRPr lang="ru-RU"/>
          </a:p>
          <a:p>
            <a:pPr marL="446088" indent="180975" algn="ctr">
              <a:defRPr/>
            </a:pPr>
            <a:r>
              <a:rPr lang="ru-RU" sz="4400" b="1">
                <a:solidFill>
                  <a:srgbClr val="002060"/>
                </a:solidFill>
              </a:rPr>
              <a:t>    </a:t>
            </a:r>
            <a:r>
              <a:rPr lang="ru-RU" sz="4000" b="1">
                <a:solidFill>
                  <a:srgbClr val="002060"/>
                </a:solidFill>
              </a:rPr>
              <a:t>Семинар-практикум</a:t>
            </a:r>
            <a:endParaRPr lang="ru-RU" sz="4400" b="1">
              <a:solidFill>
                <a:srgbClr val="002060"/>
              </a:solidFill>
            </a:endParaRPr>
          </a:p>
          <a:p>
            <a:pPr marL="893763" algn="ctr">
              <a:defRPr/>
            </a:pPr>
            <a:r>
              <a:rPr lang="ru-RU" b="1">
                <a:solidFill>
                  <a:srgbClr val="002060"/>
                </a:solidFill>
              </a:rPr>
              <a:t>«Имидж педагога. Социальные сети как средство создания и повышения цифрового имиджа педагога»</a:t>
            </a:r>
            <a:endParaRPr lang="ru-RU" sz="1400"/>
          </a:p>
          <a:p>
            <a:pPr>
              <a:defRPr/>
            </a:pPr>
            <a:endParaRPr lang="ru-RU" sz="1400"/>
          </a:p>
          <a:p>
            <a:pPr>
              <a:defRPr/>
            </a:pPr>
            <a:endParaRPr lang="ru-RU" sz="1400"/>
          </a:p>
          <a:p>
            <a:pPr>
              <a:defRPr/>
            </a:pPr>
            <a:endParaRPr lang="ru-RU" sz="1400"/>
          </a:p>
          <a:p>
            <a:pPr>
              <a:defRPr/>
            </a:pPr>
            <a:endParaRPr lang="ru-RU" sz="1400"/>
          </a:p>
          <a:p>
            <a:pPr>
              <a:defRPr/>
            </a:pPr>
            <a:endParaRPr lang="ru-RU" sz="1400"/>
          </a:p>
          <a:p>
            <a:pPr>
              <a:defRPr/>
            </a:pPr>
            <a:endParaRPr lang="ru-RU" sz="1400"/>
          </a:p>
          <a:p>
            <a:pPr marL="450850" algn="ctr">
              <a:defRPr/>
            </a:pPr>
            <a:r>
              <a:rPr lang="ru-RU" sz="1400" b="1">
                <a:solidFill>
                  <a:srgbClr val="002060"/>
                </a:solidFill>
              </a:rPr>
              <a:t>  </a:t>
            </a:r>
            <a:r>
              <a:rPr lang="ru-RU" sz="1400" b="1">
                <a:solidFill>
                  <a:srgbClr val="002060"/>
                </a:solidFill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sz="3600" b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Выберите того сказочного героя, который вам ближе всего</a:t>
            </a:r>
            <a:endParaRPr lang="ru-RU" sz="3600"/>
          </a:p>
        </p:txBody>
      </p:sp>
      <p:pic>
        <p:nvPicPr>
          <p:cNvPr id="29698" name="Picture 2" descr="https://fs.znanio.ru/8c0997/d8/64/7206b1a7d47aa620ceaa177524bf9b40b8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14400" y="1524000"/>
            <a:ext cx="6705600" cy="50292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685800" y="228600"/>
            <a:ext cx="6781800" cy="823912"/>
          </a:xfrm>
        </p:spPr>
        <p:txBody>
          <a:bodyPr/>
          <a:lstStyle/>
          <a:p>
            <a:pPr algn="ctr">
              <a:defRPr/>
            </a:pPr>
            <a:r>
              <a:rPr lang="ru-RU" sz="3600">
                <a:solidFill>
                  <a:srgbClr val="C00000"/>
                </a:solidFill>
                <a:latin typeface="Monotype Corsiva"/>
              </a:rPr>
              <a:t>Идеальный образ педагога по ФГОС</a:t>
            </a:r>
            <a:endParaRPr/>
          </a:p>
        </p:txBody>
      </p:sp>
      <p:sp>
        <p:nvSpPr>
          <p:cNvPr id="9219" name="Rectangle 3"/>
          <p:cNvSpPr>
            <a:spLocks noChangeArrowheads="1" noGrp="1"/>
          </p:cNvSpPr>
          <p:nvPr>
            <p:ph type="body" idx="1"/>
          </p:nvPr>
        </p:nvSpPr>
        <p:spPr bwMode="auto">
          <a:xfrm>
            <a:off x="381000" y="1295400"/>
            <a:ext cx="7620000" cy="5334000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ru-RU" sz="2100">
                <a:solidFill>
                  <a:srgbClr val="002060"/>
                </a:solidFill>
              </a:rPr>
              <a:t>Партнерские отношения с воспитанниками.</a:t>
            </a:r>
            <a:endParaRPr/>
          </a:p>
          <a:p>
            <a:pPr algn="just">
              <a:lnSpc>
                <a:spcPct val="90000"/>
              </a:lnSpc>
              <a:defRPr/>
            </a:pPr>
            <a:r>
              <a:rPr lang="ru-RU" sz="2100">
                <a:solidFill>
                  <a:srgbClr val="002060"/>
                </a:solidFill>
              </a:rPr>
              <a:t>Уметь выбирать информацию, определять тенденции, направления. Работать в выбранном направлении.</a:t>
            </a:r>
            <a:endParaRPr/>
          </a:p>
          <a:p>
            <a:pPr algn="just">
              <a:lnSpc>
                <a:spcPct val="90000"/>
              </a:lnSpc>
              <a:defRPr/>
            </a:pPr>
            <a:r>
              <a:rPr lang="ru-RU" sz="2100">
                <a:solidFill>
                  <a:srgbClr val="002060"/>
                </a:solidFill>
              </a:rPr>
              <a:t>Потребность в самосовершенствовании.</a:t>
            </a:r>
            <a:endParaRPr/>
          </a:p>
          <a:p>
            <a:pPr algn="just">
              <a:lnSpc>
                <a:spcPct val="90000"/>
              </a:lnSpc>
              <a:defRPr/>
            </a:pPr>
            <a:r>
              <a:rPr lang="ru-RU" sz="2100">
                <a:solidFill>
                  <a:srgbClr val="002060"/>
                </a:solidFill>
              </a:rPr>
              <a:t>Дисциплинированность – саморегуляция.</a:t>
            </a:r>
            <a:endParaRPr/>
          </a:p>
          <a:p>
            <a:pPr algn="just">
              <a:lnSpc>
                <a:spcPct val="90000"/>
              </a:lnSpc>
              <a:defRPr/>
            </a:pPr>
            <a:r>
              <a:rPr lang="ru-RU" sz="2100">
                <a:solidFill>
                  <a:srgbClr val="002060"/>
                </a:solidFill>
              </a:rPr>
              <a:t>Уметь слушать, слышать и вслушиваться. Быть готовым к восприятию.</a:t>
            </a:r>
            <a:endParaRPr/>
          </a:p>
          <a:p>
            <a:pPr algn="just">
              <a:lnSpc>
                <a:spcPct val="90000"/>
              </a:lnSpc>
              <a:defRPr/>
            </a:pPr>
            <a:r>
              <a:rPr lang="ru-RU" sz="2100">
                <a:solidFill>
                  <a:srgbClr val="002060"/>
                </a:solidFill>
              </a:rPr>
              <a:t>Уметь передавать ценности воспитанникам.</a:t>
            </a:r>
            <a:endParaRPr/>
          </a:p>
          <a:p>
            <a:pPr algn="just">
              <a:lnSpc>
                <a:spcPct val="90000"/>
              </a:lnSpc>
              <a:defRPr/>
            </a:pPr>
            <a:r>
              <a:rPr lang="ru-RU" sz="2100">
                <a:solidFill>
                  <a:srgbClr val="002060"/>
                </a:solidFill>
              </a:rPr>
              <a:t>Терпимый (толерантный).</a:t>
            </a:r>
            <a:endParaRPr/>
          </a:p>
          <a:p>
            <a:pPr algn="just">
              <a:lnSpc>
                <a:spcPct val="90000"/>
              </a:lnSpc>
              <a:defRPr/>
            </a:pPr>
            <a:r>
              <a:rPr lang="ru-RU" sz="2100">
                <a:solidFill>
                  <a:srgbClr val="002060"/>
                </a:solidFill>
              </a:rPr>
              <a:t>Владеть формами, методами, технологиями, которые позволяют мотивировать воспитанников.</a:t>
            </a:r>
            <a:endParaRPr/>
          </a:p>
          <a:p>
            <a:pPr algn="just">
              <a:lnSpc>
                <a:spcPct val="90000"/>
              </a:lnSpc>
              <a:defRPr/>
            </a:pPr>
            <a:r>
              <a:rPr lang="ru-RU" sz="2100">
                <a:solidFill>
                  <a:srgbClr val="002060"/>
                </a:solidFill>
              </a:rPr>
              <a:t>Иметь интересы вне детского сада (наука, искусство, спорт и т.д.)</a:t>
            </a:r>
            <a:endParaRPr/>
          </a:p>
          <a:p>
            <a:pPr algn="just">
              <a:lnSpc>
                <a:spcPct val="90000"/>
              </a:lnSpc>
              <a:defRPr/>
            </a:pPr>
            <a:r>
              <a:rPr lang="ru-RU" sz="2100">
                <a:solidFill>
                  <a:srgbClr val="002060"/>
                </a:solidFill>
              </a:rPr>
              <a:t>Обладать организаторскими способностями.</a:t>
            </a:r>
            <a:endParaRPr/>
          </a:p>
          <a:p>
            <a:pPr algn="just">
              <a:lnSpc>
                <a:spcPct val="90000"/>
              </a:lnSpc>
              <a:defRPr/>
            </a:pPr>
            <a:r>
              <a:rPr lang="ru-RU" sz="2100">
                <a:solidFill>
                  <a:srgbClr val="002060"/>
                </a:solidFill>
              </a:rPr>
              <a:t>Должен удовлетворять государственный заказ.</a:t>
            </a:r>
            <a:endParaRPr/>
          </a:p>
          <a:p>
            <a:pPr>
              <a:lnSpc>
                <a:spcPct val="90000"/>
              </a:lnSpc>
              <a:defRPr/>
            </a:pPr>
            <a:endParaRPr lang="ru-RU"/>
          </a:p>
          <a:p>
            <a:pPr>
              <a:lnSpc>
                <a:spcPct val="90000"/>
              </a:lnSpc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0" y="381000"/>
            <a:ext cx="2952750" cy="576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solidFill>
                  <a:srgbClr val="C00000"/>
                </a:solidFill>
                <a:latin typeface="Monotype Corsiva"/>
              </a:rPr>
              <a:t> Познай себя   </a:t>
            </a:r>
            <a:endParaRPr lang="ru-RU"/>
          </a:p>
        </p:txBody>
      </p:sp>
      <p:sp>
        <p:nvSpPr>
          <p:cNvPr id="4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0" y="1398588"/>
            <a:ext cx="6553200" cy="54594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Wingdings"/>
              <a:buNone/>
              <a:defRPr/>
            </a:pPr>
            <a:r>
              <a:rPr lang="ru-RU" sz="1600" b="1">
                <a:solidFill>
                  <a:schemeClr val="tx1"/>
                </a:solidFill>
                <a:latin typeface="Times New Roman"/>
                <a:cs typeface="Times New Roman"/>
              </a:rPr>
              <a:t>«ОТНЕСТИ»:  </a:t>
            </a:r>
            <a:r>
              <a:rPr lang="ru-RU" sz="1600">
                <a:solidFill>
                  <a:schemeClr val="tx1"/>
                </a:solidFill>
                <a:latin typeface="Times New Roman"/>
                <a:cs typeface="Times New Roman"/>
              </a:rPr>
              <a:t>вы – человек, не поддающийся панике, знающий, что к вашим советам чаще прислушиваются. Вы рассудительная организованная личность.  Иногда вы относитесь к коллегам с некоторым чувством </a:t>
            </a:r>
            <a:r>
              <a:rPr lang="ru-RU" sz="1600">
                <a:solidFill>
                  <a:schemeClr val="tx1"/>
                </a:solidFill>
                <a:latin typeface="Times New Roman"/>
                <a:cs typeface="Times New Roman"/>
              </a:rPr>
              <a:t>превосходства.</a:t>
            </a:r>
            <a:endParaRPr/>
          </a:p>
          <a:p>
            <a:pPr algn="just">
              <a:buFont typeface="Wingdings"/>
              <a:buNone/>
              <a:defRPr/>
            </a:pPr>
            <a:r>
              <a:rPr lang="ru-RU" sz="1600" b="1">
                <a:solidFill>
                  <a:schemeClr val="tx1"/>
                </a:solidFill>
                <a:latin typeface="Times New Roman"/>
                <a:cs typeface="Times New Roman"/>
              </a:rPr>
              <a:t>«БЫВАЕТ...»: </a:t>
            </a:r>
            <a:r>
              <a:rPr lang="ru-RU" sz="1600">
                <a:solidFill>
                  <a:schemeClr val="tx1"/>
                </a:solidFill>
                <a:latin typeface="Times New Roman"/>
                <a:cs typeface="Times New Roman"/>
              </a:rPr>
              <a:t>вы – мягкий, терпимый и гибкий человек. С вами легко и коллеги всегда могут найти у вас утешение и поддержку. Не любите шума и суеты, готовы уступить главную роль и оказать поддержку лидеру. Иногда вы кажетесь нерешительным.</a:t>
            </a:r>
            <a:endParaRPr/>
          </a:p>
          <a:p>
            <a:pPr algn="just">
              <a:buFont typeface="Wingdings"/>
              <a:buNone/>
              <a:defRPr/>
            </a:pPr>
            <a:r>
              <a:rPr lang="ru-RU" sz="1600" b="1">
                <a:solidFill>
                  <a:schemeClr val="tx1"/>
                </a:solidFill>
                <a:latin typeface="Times New Roman"/>
                <a:cs typeface="Times New Roman"/>
              </a:rPr>
              <a:t>«</a:t>
            </a:r>
            <a:r>
              <a:rPr lang="ru-RU" sz="1600" b="1">
                <a:solidFill>
                  <a:schemeClr val="tx1"/>
                </a:solidFill>
                <a:latin typeface="Times New Roman"/>
                <a:cs typeface="Times New Roman"/>
              </a:rPr>
              <a:t>СЪЕДАЕТЕ ДРУГОЕ» </a:t>
            </a:r>
            <a:r>
              <a:rPr lang="ru-RU" sz="1600">
                <a:solidFill>
                  <a:schemeClr val="tx1"/>
                </a:solidFill>
                <a:latin typeface="Times New Roman"/>
                <a:cs typeface="Times New Roman"/>
              </a:rPr>
              <a:t>– Умеете быстро принимать решения и быстро действовать (хотя и не всегда правильно). Можно сказать, что вы авторитарный человек, готовы принять на себя главную роль в любом деле. В подготовке и проведении серьёзных мероприятий возможны конфликты, так как в отношениях с коллегами вы можете быть настойчивыми и резкими. Требуете  чёткости и ответственности.</a:t>
            </a:r>
            <a:endParaRPr/>
          </a:p>
          <a:p>
            <a:pPr algn="just">
              <a:buFont typeface="Wingdings"/>
              <a:buNone/>
              <a:defRPr/>
            </a:pPr>
            <a:r>
              <a:rPr lang="ru-RU" sz="1600" b="1">
                <a:solidFill>
                  <a:schemeClr val="tx1"/>
                </a:solidFill>
                <a:latin typeface="Times New Roman"/>
                <a:cs typeface="Times New Roman"/>
              </a:rPr>
              <a:t>«НАМАЗЫВАЕТЕ МАСЛО и т.п.» </a:t>
            </a:r>
            <a:r>
              <a:rPr lang="ru-RU" sz="1600">
                <a:solidFill>
                  <a:schemeClr val="tx1"/>
                </a:solidFill>
                <a:latin typeface="Times New Roman"/>
                <a:cs typeface="Times New Roman"/>
              </a:rPr>
              <a:t>– вы способны к нестандартному мышлению, новаторским идеям, некоторой эксцентричности. К коллегам вы относитесь как к партнёрам по игре и обижаетесь, если они играют не по вашим правилам. Вы всегда готовы предложить несколько оригинальных идей для решения той или иной проблемы.</a:t>
            </a:r>
            <a:endParaRPr/>
          </a:p>
          <a:p>
            <a:pPr>
              <a:defRPr/>
            </a:pPr>
            <a:endParaRPr lang="ru-RU" sz="1600" b="1" i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6553200" y="2438400"/>
            <a:ext cx="2590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«ОТНЕСТИ»</a:t>
            </a:r>
            <a:endParaRPr/>
          </a:p>
          <a:p>
            <a:pPr>
              <a:buFont typeface="Arial"/>
              <a:buChar char="•"/>
              <a:defRPr/>
            </a:pPr>
            <a:endParaRPr lang="ru-RU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•"/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«БЫВАЕТ...»</a:t>
            </a:r>
            <a:endParaRPr/>
          </a:p>
          <a:p>
            <a:pPr>
              <a:buFont typeface="Arial"/>
              <a:buChar char="•"/>
              <a:defRPr/>
            </a:pPr>
            <a:endParaRPr lang="ru-RU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•"/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«СЪЕДАЕТЕ ДРУГОЕ»</a:t>
            </a:r>
            <a:endParaRPr/>
          </a:p>
          <a:p>
            <a:pPr>
              <a:buFont typeface="Arial"/>
              <a:buChar char="•"/>
              <a:defRPr/>
            </a:pPr>
            <a:endParaRPr lang="ru-RU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•"/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 «НАМАЗЫВАЕТЕ МАСЛО и т.п.»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>
                <a:solidFill>
                  <a:srgbClr val="C00000"/>
                </a:solidFill>
                <a:latin typeface="Monotype Corsiva"/>
              </a:rPr>
              <a:t>Цифровой имидж</a:t>
            </a:r>
            <a:endParaRPr lang="ru-RU">
              <a:solidFill>
                <a:srgbClr val="C00000"/>
              </a:solidFill>
              <a:latin typeface="Monotype Corsiv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/>
              <a:t>Под виртуальным (цифровым) имиджем муниципального служащего в Интернете понимают относительно устойчивую совокупность личностных и профессионально-деловых качеств, которые позволяют сформировать целостное представление о нем на основе информации, размещенной в </a:t>
            </a:r>
            <a:r>
              <a:rPr lang="ru-RU" sz="2400"/>
              <a:t>интернет-пространстве</a:t>
            </a:r>
            <a:r>
              <a:rPr lang="ru-RU" sz="2400"/>
              <a:t>, направленной на создание позитивного представления у жителей муниципального образования.</a:t>
            </a:r>
            <a:endParaRPr/>
          </a:p>
          <a:p>
            <a:pPr algn="r">
              <a:buNone/>
              <a:defRPr/>
            </a:pPr>
            <a:r>
              <a:rPr lang="ru-RU" sz="2400"/>
              <a:t>Л.И. </a:t>
            </a:r>
            <a:r>
              <a:rPr lang="ru-RU" sz="2400" i="1"/>
              <a:t>Ерохина</a:t>
            </a:r>
            <a:r>
              <a:rPr lang="ru-RU" sz="2400"/>
              <a:t>.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5791200" cy="801688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rgbClr val="C00000"/>
                </a:solidFill>
                <a:latin typeface="Monotype Corsiva"/>
              </a:rPr>
              <a:t>Соцсети</a:t>
            </a:r>
            <a:r>
              <a:rPr lang="ru-RU">
                <a:solidFill>
                  <a:srgbClr val="C00000"/>
                </a:solidFill>
                <a:latin typeface="Monotype Corsiva"/>
              </a:rPr>
              <a:t> и </a:t>
            </a:r>
            <a:r>
              <a:rPr lang="ru-RU">
                <a:solidFill>
                  <a:srgbClr val="C00000"/>
                </a:solidFill>
                <a:latin typeface="Monotype Corsiva"/>
              </a:rPr>
              <a:t>мессенджеры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457200" y="2133600"/>
            <a:ext cx="8229600" cy="4411662"/>
          </a:xfrm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возможность демонстрировать документы в различных форматах</a:t>
            </a:r>
            <a:r>
              <a:rPr lang="ru-RU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аудио, видео, фото;</a:t>
            </a:r>
            <a:endParaRPr/>
          </a:p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возможность использовать индивидуальный подход к каждому конкретному </a:t>
            </a:r>
            <a:r>
              <a:rPr lang="ru-RU" sz="20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родителю</a:t>
            </a:r>
            <a:r>
              <a:rPr lang="ru-RU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/>
          </a:p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возможность сочетания индивидуальной и групповой форм работы с </a:t>
            </a:r>
            <a:r>
              <a:rPr lang="ru-RU" sz="20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родителями</a:t>
            </a:r>
            <a:r>
              <a:rPr lang="ru-RU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/>
          </a:p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возможность быстро доводить информацию до </a:t>
            </a:r>
            <a:r>
              <a:rPr lang="ru-RU" sz="20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родителей</a:t>
            </a:r>
            <a:r>
              <a:rPr lang="ru-RU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/>
          </a:p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возможность вносить информационные изменения и дополнения;</a:t>
            </a:r>
            <a:endParaRPr/>
          </a:p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возможность оперативно получать обратную связь от </a:t>
            </a:r>
            <a:r>
              <a:rPr lang="ru-RU" sz="20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родителей</a:t>
            </a:r>
            <a:endParaRPr lang="ru-RU"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возможность проводить опросы и быстро обрабатывать информацию.</a:t>
            </a:r>
            <a:endParaRPr/>
          </a:p>
          <a:p>
            <a:pPr>
              <a:defRPr/>
            </a:pPr>
            <a:endParaRPr lang="ru-RU" sz="2000"/>
          </a:p>
        </p:txBody>
      </p:sp>
      <p:pic>
        <p:nvPicPr>
          <p:cNvPr id="7" name="Picture 5" descr="https://expertdent.net/wp-content/uploads/2017/02/Plyusyi-i-minusyi-sredstva-otzyivy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5257800" y="381000"/>
            <a:ext cx="2717135" cy="180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7924800" cy="801688"/>
          </a:xfrm>
        </p:spPr>
        <p:txBody>
          <a:bodyPr/>
          <a:lstStyle/>
          <a:p>
            <a:pPr algn="ctr">
              <a:defRPr/>
            </a:pPr>
            <a:r>
              <a:rPr lang="ru-RU" sz="3600">
                <a:solidFill>
                  <a:srgbClr val="C00000"/>
                </a:solidFill>
                <a:latin typeface="Monotype Corsiva"/>
                <a:cs typeface="Times New Roman"/>
              </a:rPr>
              <a:t>5 правил безобидного общения </a:t>
            </a:r>
            <a:br>
              <a:rPr lang="ru-RU" sz="3600">
                <a:solidFill>
                  <a:srgbClr val="C00000"/>
                </a:solidFill>
                <a:latin typeface="Monotype Corsiva"/>
                <a:cs typeface="Times New Roman"/>
              </a:rPr>
            </a:br>
            <a:r>
              <a:rPr lang="ru-RU" sz="3600">
                <a:solidFill>
                  <a:srgbClr val="C00000"/>
                </a:solidFill>
                <a:latin typeface="Monotype Corsiva"/>
                <a:cs typeface="Times New Roman"/>
              </a:rPr>
              <a:t>в </a:t>
            </a:r>
            <a:r>
              <a:rPr lang="ru-RU" sz="3600">
                <a:solidFill>
                  <a:srgbClr val="C00000"/>
                </a:solidFill>
                <a:latin typeface="Monotype Corsiva"/>
                <a:cs typeface="Times New Roman"/>
              </a:rPr>
              <a:t>с</a:t>
            </a:r>
            <a:r>
              <a:rPr lang="ru-RU" sz="3600">
                <a:solidFill>
                  <a:srgbClr val="C00000"/>
                </a:solidFill>
                <a:latin typeface="Monotype Corsiva"/>
              </a:rPr>
              <a:t>оцсетях</a:t>
            </a:r>
            <a:r>
              <a:rPr lang="ru-RU" sz="3600">
                <a:solidFill>
                  <a:srgbClr val="C00000"/>
                </a:solidFill>
                <a:latin typeface="Monotype Corsiva"/>
              </a:rPr>
              <a:t> и </a:t>
            </a:r>
            <a:r>
              <a:rPr lang="ru-RU" sz="3600">
                <a:solidFill>
                  <a:srgbClr val="C00000"/>
                </a:solidFill>
                <a:latin typeface="Monotype Corsiva"/>
              </a:rPr>
              <a:t>мессенджерах</a:t>
            </a:r>
            <a:endParaRPr lang="ru-RU" sz="3600">
              <a:solidFill>
                <a:srgbClr val="C00000"/>
              </a:solidFill>
              <a:latin typeface="Monotype Corsiv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7467600" cy="4824413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/>
              <a:buNone/>
              <a:defRPr/>
            </a:pPr>
            <a:r>
              <a:rPr lang="ru-RU" b="1">
                <a:latin typeface="Times New Roman"/>
                <a:cs typeface="Times New Roman"/>
              </a:rPr>
              <a:t>:</a:t>
            </a:r>
            <a:endParaRPr/>
          </a:p>
          <a:p>
            <a:pPr>
              <a:buFont typeface="Wingdings"/>
              <a:buNone/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buFont typeface="Wingdings"/>
              <a:buNone/>
              <a:defRPr/>
            </a:pPr>
            <a:r>
              <a:rPr lang="ru-RU">
                <a:latin typeface="Times New Roman"/>
                <a:cs typeface="Times New Roman"/>
              </a:rPr>
              <a:t>1. Пишите только по делу</a:t>
            </a:r>
            <a:endParaRPr/>
          </a:p>
          <a:p>
            <a:pPr>
              <a:buFont typeface="Wingdings"/>
              <a:buNone/>
              <a:defRPr/>
            </a:pPr>
            <a:r>
              <a:rPr lang="ru-RU">
                <a:latin typeface="Times New Roman"/>
                <a:cs typeface="Times New Roman"/>
              </a:rPr>
              <a:t>2. Следите за орфографией и</a:t>
            </a:r>
            <a:endParaRPr/>
          </a:p>
          <a:p>
            <a:pPr>
              <a:buFont typeface="Wingdings"/>
              <a:buNone/>
              <a:defRPr/>
            </a:pPr>
            <a:r>
              <a:rPr lang="ru-RU">
                <a:latin typeface="Times New Roman"/>
                <a:cs typeface="Times New Roman"/>
              </a:rPr>
              <a:t>пунктуацией</a:t>
            </a:r>
            <a:endParaRPr/>
          </a:p>
          <a:p>
            <a:pPr>
              <a:buFont typeface="Wingdings"/>
              <a:buNone/>
              <a:defRPr/>
            </a:pPr>
            <a:r>
              <a:rPr lang="ru-RU">
                <a:latin typeface="Times New Roman"/>
                <a:cs typeface="Times New Roman"/>
              </a:rPr>
              <a:t>3. Предотвращайте конфликты.</a:t>
            </a:r>
            <a:endParaRPr/>
          </a:p>
          <a:p>
            <a:pPr>
              <a:buFont typeface="Wingdings"/>
              <a:buNone/>
              <a:defRPr/>
            </a:pPr>
            <a:r>
              <a:rPr lang="ru-RU">
                <a:latin typeface="Times New Roman"/>
                <a:cs typeface="Times New Roman"/>
              </a:rPr>
              <a:t>4. Держите нейтралитет</a:t>
            </a:r>
            <a:endParaRPr/>
          </a:p>
          <a:p>
            <a:pPr>
              <a:buFont typeface="Wingdings"/>
              <a:buNone/>
              <a:defRPr/>
            </a:pPr>
            <a:r>
              <a:rPr lang="ru-RU">
                <a:latin typeface="Times New Roman"/>
                <a:cs typeface="Times New Roman"/>
              </a:rPr>
              <a:t>5. Призывайте не смешивать личное и</a:t>
            </a:r>
            <a:endParaRPr/>
          </a:p>
          <a:p>
            <a:pPr>
              <a:buFont typeface="Wingdings"/>
              <a:buNone/>
              <a:defRPr/>
            </a:pPr>
            <a:r>
              <a:rPr lang="ru-RU">
                <a:latin typeface="Times New Roman"/>
                <a:cs typeface="Times New Roman"/>
              </a:rPr>
              <a:t>деловое общение в чате</a:t>
            </a:r>
            <a:endParaRPr/>
          </a:p>
          <a:p>
            <a:pPr>
              <a:buFont typeface="Wingdings"/>
              <a:buNone/>
              <a:defRPr/>
            </a:pPr>
            <a:r>
              <a:rPr lang="ru-RU">
                <a:latin typeface="Times New Roman"/>
                <a:cs typeface="Times New Roman"/>
              </a:rPr>
              <a:t>6. При необходимости приглашайте на</a:t>
            </a:r>
            <a:endParaRPr/>
          </a:p>
          <a:p>
            <a:pPr>
              <a:buFont typeface="Wingdings"/>
              <a:buNone/>
              <a:defRPr/>
            </a:pPr>
            <a:r>
              <a:rPr lang="ru-RU">
                <a:latin typeface="Times New Roman"/>
                <a:cs typeface="Times New Roman"/>
              </a:rPr>
              <a:t>личную беседу</a:t>
            </a:r>
            <a:endParaRPr/>
          </a:p>
          <a:p>
            <a:pPr>
              <a:buFont typeface="Wingdings"/>
              <a:buNone/>
              <a:defRPr/>
            </a:pPr>
            <a:r>
              <a:rPr lang="ru-RU">
                <a:latin typeface="Times New Roman"/>
                <a:cs typeface="Times New Roman"/>
              </a:rPr>
              <a:t>7. Будьте вежливы</a:t>
            </a:r>
            <a:endParaRPr/>
          </a:p>
          <a:p>
            <a:pPr>
              <a:buFont typeface="Wingdings"/>
              <a:buNone/>
              <a:defRPr/>
            </a:pPr>
            <a:r>
              <a:rPr lang="ru-RU">
                <a:latin typeface="Times New Roman"/>
                <a:cs typeface="Times New Roman"/>
              </a:rPr>
              <a:t>8. Определите временные рамки </a:t>
            </a:r>
            <a:endParaRPr/>
          </a:p>
          <a:p>
            <a:pPr>
              <a:buFont typeface="Wingdings"/>
              <a:buNone/>
              <a:defRPr/>
            </a:pPr>
            <a:endParaRPr lang="ru-RU"/>
          </a:p>
        </p:txBody>
      </p:sp>
      <p:pic>
        <p:nvPicPr>
          <p:cNvPr id="44034" name="Picture 2" descr="https://psy-files.ru/wp-content/uploads/b/c/2/bc2127fa7f675d8eea84f0d1545fb17a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791200" y="2667000"/>
            <a:ext cx="3030063" cy="2209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>
                <a:solidFill>
                  <a:srgbClr val="C00000"/>
                </a:solidFill>
                <a:latin typeface="Monotype Corsiva"/>
              </a:rPr>
              <a:t>Способы повышения цифрового имиджа</a:t>
            </a:r>
            <a:endParaRPr lang="ru-RU">
              <a:solidFill>
                <a:srgbClr val="C00000"/>
              </a:solidFill>
              <a:latin typeface="Monotype Corsiv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Сайт ДОУ</a:t>
            </a:r>
            <a:endParaRPr/>
          </a:p>
          <a:p>
            <a:pPr>
              <a:defRPr/>
            </a:pPr>
            <a:r>
              <a:rPr lang="ru-RU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Блоги</a:t>
            </a:r>
            <a:r>
              <a:rPr lang="ru-RU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странички педагогов</a:t>
            </a:r>
            <a:endParaRPr/>
          </a:p>
          <a:p>
            <a:pPr>
              <a:defRPr/>
            </a:pPr>
            <a:r>
              <a:rPr lang="ru-RU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Электронная почта</a:t>
            </a:r>
            <a:endParaRPr/>
          </a:p>
          <a:p>
            <a:pPr>
              <a:defRPr/>
            </a:pPr>
            <a:r>
              <a:rPr lang="ru-RU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Группа в социальной сети</a:t>
            </a:r>
            <a:endParaRPr/>
          </a:p>
          <a:p>
            <a:pPr>
              <a:defRPr/>
            </a:pPr>
            <a:r>
              <a:rPr lang="ru-RU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Чат в </a:t>
            </a:r>
            <a:r>
              <a:rPr lang="ru-RU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мессенджерах</a:t>
            </a:r>
            <a:endParaRPr lang="ru-RU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ru-RU"/>
              <a:t>Онлайн-собрания</a:t>
            </a:r>
            <a:endParaRPr lang="ru-RU"/>
          </a:p>
        </p:txBody>
      </p:sp>
      <p:pic>
        <p:nvPicPr>
          <p:cNvPr id="4" name="Picture 2" descr="https://assets.entrepreneur.com/content/3x2/2000/20141124191548-12-resources-diving-consumer-psychology.jpeg"/>
          <p:cNvPicPr>
            <a:picLocks noChangeAspect="1" noChangeArrowheads="1"/>
          </p:cNvPicPr>
          <p:nvPr/>
        </p:nvPicPr>
        <p:blipFill>
          <a:blip r:embed="rId2"/>
          <a:srcRect l="7848" t="0" r="7796" b="0"/>
          <a:stretch/>
        </p:blipFill>
        <p:spPr bwMode="auto">
          <a:xfrm>
            <a:off x="5562600" y="38862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7" name="Объект 1"/>
          <p:cNvSpPr>
            <a:spLocks noGrp="1"/>
          </p:cNvSpPr>
          <p:nvPr>
            <p:ph sz="quarter" idx="1"/>
          </p:nvPr>
        </p:nvSpPr>
        <p:spPr bwMode="auto">
          <a:xfrm>
            <a:off x="1" y="1124745"/>
            <a:ext cx="9435610" cy="3733799"/>
          </a:xfrm>
        </p:spPr>
        <p:txBody>
          <a:bodyPr/>
          <a:lstStyle/>
          <a:p>
            <a:pPr>
              <a:buFont typeface="Wingdings 2"/>
              <a:buNone/>
              <a:defRPr/>
            </a:pPr>
            <a:r>
              <a:rPr lang="ru-RU" sz="4000" b="1" u="sng">
                <a:latin typeface="Century Gothic"/>
              </a:rPr>
              <a:t> </a:t>
            </a:r>
            <a:r>
              <a:rPr lang="ru-RU" sz="3600" b="1" u="sng">
                <a:ln>
                  <a:solidFill>
                    <a:srgbClr val="002060"/>
                  </a:solidFill>
                </a:ln>
                <a:solidFill>
                  <a:srgbClr val="CCFF33"/>
                </a:solidFill>
                <a:latin typeface="Century Gothic"/>
              </a:rPr>
              <a:t>Успех</a:t>
            </a:r>
            <a:r>
              <a:rPr lang="ru-RU" sz="4400" b="1" u="sng">
                <a:solidFill>
                  <a:srgbClr val="002060"/>
                </a:solidFill>
                <a:latin typeface="Century Gothic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Century Gothic"/>
              </a:rPr>
              <a:t>= </a:t>
            </a:r>
            <a:endParaRPr/>
          </a:p>
          <a:p>
            <a:pPr algn="ctr">
              <a:buFont typeface="Wingdings 2"/>
              <a:buNone/>
              <a:defRPr/>
            </a:pPr>
            <a:r>
              <a:rPr lang="ru-RU" sz="3200" b="1">
                <a:solidFill>
                  <a:srgbClr val="002060"/>
                </a:solidFill>
                <a:latin typeface="Century Gothic"/>
              </a:rPr>
              <a:t>порядочность +работоспособность </a:t>
            </a:r>
            <a:endParaRPr/>
          </a:p>
          <a:p>
            <a:pPr algn="ctr">
              <a:buFont typeface="Wingdings 2"/>
              <a:buNone/>
              <a:defRPr/>
            </a:pPr>
            <a:r>
              <a:rPr lang="ru-RU" sz="3200" b="1">
                <a:solidFill>
                  <a:srgbClr val="002060"/>
                </a:solidFill>
                <a:latin typeface="Century Gothic"/>
              </a:rPr>
              <a:t>+ творчество+ доброта + терпимость </a:t>
            </a:r>
            <a:endParaRPr/>
          </a:p>
          <a:p>
            <a:pPr algn="ctr">
              <a:buFont typeface="Wingdings 2"/>
              <a:buNone/>
              <a:defRPr/>
            </a:pPr>
            <a:r>
              <a:rPr lang="ru-RU" sz="3200" b="1">
                <a:solidFill>
                  <a:srgbClr val="002060"/>
                </a:solidFill>
                <a:latin typeface="Century Gothic"/>
              </a:rPr>
              <a:t> + целеустремленность</a:t>
            </a:r>
            <a:endParaRPr/>
          </a:p>
          <a:p>
            <a:pPr algn="ctr">
              <a:buFont typeface="Wingdings 2"/>
              <a:buNone/>
              <a:defRPr/>
            </a:pPr>
            <a:r>
              <a:rPr lang="ru-RU" sz="3200" b="1">
                <a:solidFill>
                  <a:srgbClr val="002060"/>
                </a:solidFill>
                <a:latin typeface="Century Gothic"/>
              </a:rPr>
              <a:t>+инициативность + активная жизненная позиция</a:t>
            </a:r>
            <a:r>
              <a:rPr lang="ru-RU" sz="2800" b="1">
                <a:solidFill>
                  <a:srgbClr val="002060"/>
                </a:solidFill>
                <a:latin typeface="Century Gothic"/>
              </a:rPr>
              <a:t>  </a:t>
            </a:r>
            <a:r>
              <a:rPr lang="ru-RU" sz="2800" b="1">
                <a:latin typeface="Century Gothic"/>
              </a:rPr>
              <a:t>  </a:t>
            </a:r>
            <a:r>
              <a:rPr lang="ru-RU" sz="2800"/>
              <a:t>                                                                                                                                                       </a:t>
            </a:r>
            <a:endParaRPr/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/>
          <a:srcRect l="19315" t="0" r="0" b="0"/>
          <a:stretch/>
        </p:blipFill>
        <p:spPr bwMode="auto">
          <a:xfrm>
            <a:off x="6248400" y="43434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"/>
          <p:cNvPicPr>
            <a:picLocks noChangeAspect="1"/>
          </p:cNvPicPr>
          <p:nvPr/>
        </p:nvPicPr>
        <p:blipFill>
          <a:blip r:embed="rId3"/>
          <a:srcRect l="8809" t="0" r="12325" b="10388"/>
          <a:stretch/>
        </p:blipFill>
        <p:spPr bwMode="auto">
          <a:xfrm>
            <a:off x="76200" y="4038600"/>
            <a:ext cx="2362199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2559117" y="5435012"/>
            <a:ext cx="3588276" cy="1250879"/>
          </a:xfrm>
          <a:prstGeom prst="rect">
            <a:avLst/>
          </a:prstGeom>
          <a:noFill/>
          <a:effectLst/>
        </p:spPr>
        <p:txBody>
          <a:bodyPr lIns="95782" tIns="47891" rIns="95782" bIns="47891">
            <a:spAutoFit/>
          </a:bodyPr>
          <a:lstStyle/>
          <a:p>
            <a:pPr>
              <a:defRPr/>
            </a:pPr>
            <a:r>
              <a:rPr lang="ru-RU" sz="2500" b="1" cap="all">
                <a:ln w="0"/>
                <a:gradFill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 scaled="1"/>
                </a:gradFill>
              </a:rPr>
              <a:t>ЖелаеЮ</a:t>
            </a:r>
            <a:r>
              <a:rPr lang="ru-RU" sz="2500" b="1" cap="all">
                <a:ln w="0"/>
                <a:gradFill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 scaled="1"/>
                </a:gradFill>
              </a:rPr>
              <a:t> </a:t>
            </a:r>
            <a:endParaRPr lang="ru-RU" sz="2500" b="1" cap="all">
              <a:ln w="0"/>
              <a:gradFill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 scaled="1"/>
              </a:gradFill>
            </a:endParaRPr>
          </a:p>
          <a:p>
            <a:pPr>
              <a:defRPr/>
            </a:pPr>
            <a:r>
              <a:rPr lang="ru-RU" sz="2500" b="1" cap="all">
                <a:ln w="0"/>
                <a:gradFill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 scaled="1"/>
                </a:gradFill>
              </a:rPr>
              <a:t>творческих успехов!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33400" y="0"/>
            <a:ext cx="7543800" cy="1327824"/>
          </a:xfrm>
          <a:prstGeom prst="rect">
            <a:avLst/>
          </a:prstGeom>
          <a:noFill/>
        </p:spPr>
        <p:txBody>
          <a:bodyPr lIns="95782" tIns="47891" rIns="95782" bIns="47891">
            <a:spAutoFit/>
          </a:bodyPr>
          <a:lstStyle/>
          <a:p>
            <a:pPr>
              <a:defRPr/>
            </a:pPr>
            <a:r>
              <a:rPr lang="ru-RU" sz="4000" b="1" spc="52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/>
              </a:rPr>
              <a:t>Формула успеха </a:t>
            </a:r>
            <a:endParaRPr/>
          </a:p>
          <a:p>
            <a:pPr>
              <a:defRPr/>
            </a:pPr>
            <a:r>
              <a:rPr lang="ru-RU" sz="4000" b="1" spc="52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/>
              </a:rPr>
              <a:t>современного педагога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Рефлексия</a:t>
            </a:r>
            <a:endParaRPr lang="ru-RU"/>
          </a:p>
        </p:txBody>
      </p:sp>
      <p:pic>
        <p:nvPicPr>
          <p:cNvPr id="43010" name="Picture 2" descr="https://fs.znanio.ru/8c0997/ab/31/1588acfa2114b3be4a1384a447c7eabd8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8200" y="2209800"/>
            <a:ext cx="1247775" cy="1857376"/>
          </a:xfrm>
          <a:prstGeom prst="rect">
            <a:avLst/>
          </a:prstGeom>
          <a:noFill/>
        </p:spPr>
      </p:pic>
      <p:pic>
        <p:nvPicPr>
          <p:cNvPr id="43012" name="Picture 4" descr="https://fs.znanio.ru/8c0997/98/c6/0b06f3b892d99f45fb0d2e919d3dc88169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352800" y="2362199"/>
            <a:ext cx="2095500" cy="1562100"/>
          </a:xfrm>
          <a:prstGeom prst="rect">
            <a:avLst/>
          </a:prstGeom>
          <a:noFill/>
        </p:spPr>
      </p:pic>
      <p:pic>
        <p:nvPicPr>
          <p:cNvPr id="43014" name="Picture 6" descr="https://fs.znanio.ru/8c0997/a3/c7/3167f5a11990aad04490513860a4540056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248400" y="2362199"/>
            <a:ext cx="1895474" cy="15906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3124200" y="411480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не обрело законченного вида, </a:t>
            </a:r>
            <a:r>
              <a:rPr lang="ru-RU"/>
              <a:t>нужно </a:t>
            </a:r>
            <a:r>
              <a:rPr lang="ru-RU"/>
              <a:t>додумать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81000" y="3962400"/>
            <a:ext cx="205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порадовало</a:t>
            </a:r>
            <a:r>
              <a:rPr lang="ru-RU"/>
              <a:t>, вдохнуло новую энергию, укрепило физические и духовные силы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248400" y="4114800"/>
            <a:ext cx="182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не </a:t>
            </a:r>
            <a:r>
              <a:rPr lang="ru-RU"/>
              <a:t>понравилось</a:t>
            </a:r>
            <a:r>
              <a:rPr lang="ru-RU"/>
              <a:t>, </a:t>
            </a:r>
            <a:r>
              <a:rPr lang="ru-RU"/>
              <a:t>информация неактуальна</a:t>
            </a:r>
            <a:r>
              <a:rPr lang="ru-RU"/>
              <a:t>, раздражала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118582" y="125376"/>
            <a:ext cx="8773898" cy="6543984"/>
          </a:xfrm>
          <a:prstGeom prst="roundRect">
            <a:avLst>
              <a:gd name="adj" fmla="val 20464"/>
            </a:avLst>
          </a:prstGeom>
          <a:ln>
            <a:solidFill>
              <a:srgbClr val="99CC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6564" tIns="11312" rIns="56564" bIns="11312" anchor="ctr"/>
          <a:lstStyle/>
          <a:p>
            <a:pPr algn="ctr">
              <a:defRPr/>
            </a:pPr>
            <a:r>
              <a:rPr lang="ru-RU" sz="4200" b="1">
                <a:ln>
                  <a:solidFill>
                    <a:srgbClr val="99CC00"/>
                  </a:solidFill>
                </a:ln>
                <a:solidFill>
                  <a:srgbClr val="000066"/>
                </a:solidFill>
                <a:latin typeface="Arial"/>
              </a:rPr>
              <a:t>Воспитать «</a:t>
            </a:r>
            <a:r>
              <a:rPr lang="ru-RU" sz="4200" b="1">
                <a:ln>
                  <a:solidFill>
                    <a:srgbClr val="99CC00"/>
                  </a:solidFill>
                </a:ln>
                <a:solidFill>
                  <a:srgbClr val="000066"/>
                </a:solidFill>
                <a:latin typeface="Arial"/>
              </a:rPr>
              <a:t>крылатого» ребенка </a:t>
            </a:r>
            <a:r>
              <a:rPr lang="ru-RU" sz="4200" b="1">
                <a:ln>
                  <a:solidFill>
                    <a:srgbClr val="99CC00"/>
                  </a:solidFill>
                </a:ln>
                <a:solidFill>
                  <a:srgbClr val="000066"/>
                </a:solidFill>
                <a:latin typeface="Arial"/>
              </a:rPr>
              <a:t>может только «крылатый» педагог и родитель,</a:t>
            </a:r>
            <a:endParaRPr/>
          </a:p>
          <a:p>
            <a:pPr algn="ctr">
              <a:defRPr/>
            </a:pPr>
            <a:endParaRPr lang="ru-RU" sz="1000" b="1">
              <a:solidFill>
                <a:srgbClr val="000099"/>
              </a:solidFill>
              <a:latin typeface="Arial"/>
            </a:endParaRPr>
          </a:p>
          <a:p>
            <a:pPr algn="ctr">
              <a:defRPr/>
            </a:pPr>
            <a:r>
              <a:rPr lang="ru-RU" sz="4200" b="1">
                <a:ln>
                  <a:solidFill>
                    <a:srgbClr val="002060"/>
                  </a:solidFill>
                </a:ln>
                <a:solidFill>
                  <a:srgbClr val="CCFF33"/>
                </a:solidFill>
                <a:latin typeface="Arial"/>
              </a:rPr>
              <a:t>воспитать счастливого может только счастливый, </a:t>
            </a:r>
            <a:endParaRPr/>
          </a:p>
          <a:p>
            <a:pPr algn="ctr">
              <a:defRPr/>
            </a:pPr>
            <a:endParaRPr lang="ru-RU" sz="1000" b="1">
              <a:solidFill>
                <a:srgbClr val="000099"/>
              </a:solidFill>
              <a:latin typeface="Arial"/>
            </a:endParaRPr>
          </a:p>
          <a:p>
            <a:pPr algn="ctr">
              <a:defRPr/>
            </a:pPr>
            <a:r>
              <a:rPr lang="ru-RU" sz="4200" b="1">
                <a:ln>
                  <a:solidFill>
                    <a:srgbClr val="99CC00"/>
                  </a:solidFill>
                </a:ln>
                <a:solidFill>
                  <a:srgbClr val="000066"/>
                </a:solidFill>
                <a:latin typeface="Arial"/>
              </a:rPr>
              <a:t>а современного – только </a:t>
            </a:r>
            <a:r>
              <a:rPr lang="ru-RU" sz="4800" b="1" u="sng">
                <a:ln>
                  <a:solidFill>
                    <a:srgbClr val="99CC00"/>
                  </a:solidFill>
                </a:ln>
                <a:solidFill>
                  <a:srgbClr val="000066"/>
                </a:solidFill>
                <a:latin typeface="Arial"/>
              </a:rPr>
              <a:t>современный</a:t>
            </a:r>
            <a:r>
              <a:rPr lang="ru-RU" sz="4200" b="1">
                <a:ln>
                  <a:solidFill>
                    <a:srgbClr val="99CC00"/>
                  </a:solidFill>
                </a:ln>
                <a:solidFill>
                  <a:srgbClr val="000066"/>
                </a:solidFill>
                <a:latin typeface="Arial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57200" y="685800"/>
            <a:ext cx="2895600" cy="80803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ru-RU"/>
              <a:t>Имидж- </a:t>
            </a:r>
            <a:endParaRPr/>
          </a:p>
        </p:txBody>
      </p:sp>
      <p:sp>
        <p:nvSpPr>
          <p:cNvPr id="4099" name="Rectangle 3"/>
          <p:cNvSpPr>
            <a:spLocks noChangeArrowheads="1" noGrp="1"/>
          </p:cNvSpPr>
          <p:nvPr>
            <p:ph type="body" idx="1"/>
          </p:nvPr>
        </p:nvSpPr>
        <p:spPr bwMode="auto">
          <a:xfrm>
            <a:off x="304800" y="2438400"/>
            <a:ext cx="8229600" cy="369093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>
                <a:solidFill>
                  <a:srgbClr val="002060"/>
                </a:solidFill>
              </a:rPr>
              <a:t>с англ. </a:t>
            </a:r>
            <a:r>
              <a:rPr lang="en-US" sz="2000">
                <a:solidFill>
                  <a:srgbClr val="002060"/>
                </a:solidFill>
              </a:rPr>
              <a:t>Image-</a:t>
            </a:r>
            <a:r>
              <a:rPr lang="ru-RU" sz="2000">
                <a:solidFill>
                  <a:srgbClr val="002060"/>
                </a:solidFill>
              </a:rPr>
              <a:t>образ;</a:t>
            </a:r>
            <a:endParaRPr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endParaRPr lang="ru-RU" sz="100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2000">
                <a:solidFill>
                  <a:srgbClr val="002060"/>
                </a:solidFill>
              </a:rPr>
              <a:t>образ человека, включающий в себя внешность, манеру поведения, общения, способствующие воздействию на окружающих (Т.Ф. Ефремова);</a:t>
            </a:r>
            <a:endParaRPr/>
          </a:p>
          <a:p>
            <a:pPr>
              <a:lnSpc>
                <a:spcPct val="90000"/>
              </a:lnSpc>
              <a:defRPr/>
            </a:pPr>
            <a:endParaRPr lang="ru-RU" sz="100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2000">
                <a:solidFill>
                  <a:srgbClr val="002060"/>
                </a:solidFill>
              </a:rPr>
              <a:t>представление о чем-нибудь внутреннем облике, образе, сложившееся у руководителя (С.И. Ожегов)</a:t>
            </a:r>
            <a:endParaRPr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endParaRPr lang="ru-RU" sz="100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2000">
                <a:solidFill>
                  <a:srgbClr val="002060"/>
                </a:solidFill>
              </a:rPr>
              <a:t>некое увеличительное стекло, которое позволяет проявиться лучшим качествам человека личностным и деловым, привнести в повседневное общение комфорт, создавать оптимистическое настроение (В.М. Шепель); </a:t>
            </a:r>
            <a:endParaRPr/>
          </a:p>
          <a:p>
            <a:pPr>
              <a:lnSpc>
                <a:spcPct val="90000"/>
              </a:lnSpc>
              <a:defRPr/>
            </a:pPr>
            <a:endParaRPr lang="ru-RU" sz="1000"/>
          </a:p>
        </p:txBody>
      </p:sp>
      <p:pic>
        <p:nvPicPr>
          <p:cNvPr id="4100" name="Picture 6" descr="https://actovision.com/wp-content/uploads/2020/02/scalability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505199" y="304800"/>
            <a:ext cx="434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 noGrp="1"/>
          </p:cNvSpPr>
          <p:nvPr>
            <p:ph type="body" idx="1"/>
          </p:nvPr>
        </p:nvSpPr>
        <p:spPr bwMode="auto">
          <a:xfrm>
            <a:off x="3581400" y="2362199"/>
            <a:ext cx="5105400" cy="4267200"/>
          </a:xfrm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rgbClr val="002060"/>
                </a:solidFill>
              </a:rPr>
              <a:t>эмоционально окрашенный стереотип восприятия ОБРАЗА педагога в сознании воспитанников, коллег, социального окружения, в массовом сознании. </a:t>
            </a:r>
            <a:endParaRPr/>
          </a:p>
        </p:txBody>
      </p:sp>
      <p:pic>
        <p:nvPicPr>
          <p:cNvPr id="5123" name="Picture 5" descr="https://i.pinimg.com/474x/b9/1e/27/b91e27c4d904da77cf9d16120e140ca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81000" y="1143000"/>
            <a:ext cx="3248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 bwMode="auto">
          <a:xfrm>
            <a:off x="1752599" y="304800"/>
            <a:ext cx="5410200" cy="993775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rgbClr val="C00000"/>
                </a:solidFill>
                <a:latin typeface="Monotype Corsiva"/>
              </a:rPr>
              <a:t>Имидж  педагога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1219200" y="228600"/>
            <a:ext cx="5410200" cy="993775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C00000"/>
                </a:solidFill>
                <a:latin typeface="Monotype Corsiva"/>
              </a:rPr>
              <a:t>Формула имидж а педагога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23850" y="1600200"/>
            <a:ext cx="8820150" cy="4641850"/>
          </a:xfrm>
        </p:spPr>
        <p:txBody>
          <a:bodyPr>
            <a:normAutofit/>
          </a:bodyPr>
          <a:lstStyle/>
          <a:p>
            <a:pPr>
              <a:buFont typeface="Wingdings"/>
              <a:buNone/>
              <a:defRPr/>
            </a:pPr>
            <a:r>
              <a:rPr lang="ru-RU" sz="2400">
                <a:latin typeface="Times New Roman"/>
                <a:cs typeface="Times New Roman"/>
              </a:rPr>
              <a:t>1.Внешний облик</a:t>
            </a:r>
            <a:endParaRPr/>
          </a:p>
          <a:p>
            <a:pPr>
              <a:buFont typeface="Wingdings"/>
              <a:buNone/>
              <a:defRPr/>
            </a:pPr>
            <a:r>
              <a:rPr lang="ru-RU" sz="2400">
                <a:latin typeface="Times New Roman"/>
                <a:cs typeface="Times New Roman"/>
              </a:rPr>
              <a:t>2.Использование вербальных и невербальных средств общения</a:t>
            </a:r>
            <a:endParaRPr/>
          </a:p>
          <a:p>
            <a:pPr>
              <a:buFont typeface="Wingdings"/>
              <a:buNone/>
              <a:defRPr/>
            </a:pPr>
            <a:r>
              <a:rPr lang="ru-RU" sz="2400">
                <a:latin typeface="Times New Roman"/>
                <a:cs typeface="Times New Roman"/>
              </a:rPr>
              <a:t>3.Соответствие образа профессии внутреннему «Я»</a:t>
            </a:r>
            <a:endParaRPr/>
          </a:p>
          <a:p>
            <a:pPr>
              <a:buFont typeface="Wingdings"/>
              <a:buNone/>
              <a:defRPr/>
            </a:pPr>
            <a:r>
              <a:rPr lang="ru-RU" sz="2400">
                <a:latin typeface="Times New Roman"/>
                <a:cs typeface="Times New Roman"/>
              </a:rPr>
              <a:t>4.Личностные качества</a:t>
            </a:r>
            <a:endParaRPr/>
          </a:p>
          <a:p>
            <a:pPr>
              <a:buFont typeface="Wingdings"/>
              <a:buNone/>
              <a:defRPr/>
            </a:pPr>
            <a:r>
              <a:rPr lang="ru-RU" sz="2400">
                <a:latin typeface="Times New Roman"/>
                <a:cs typeface="Times New Roman"/>
              </a:rPr>
              <a:t>5.Профессиональные умения</a:t>
            </a:r>
            <a:endParaRPr/>
          </a:p>
          <a:p>
            <a:pPr>
              <a:buFont typeface="Wingdings"/>
              <a:buNone/>
              <a:defRPr/>
            </a:pPr>
            <a:r>
              <a:rPr lang="ru-RU" sz="2400">
                <a:latin typeface="Times New Roman"/>
                <a:cs typeface="Times New Roman"/>
              </a:rPr>
              <a:t>6.Созданная среда</a:t>
            </a:r>
            <a:endParaRPr/>
          </a:p>
          <a:p>
            <a:pPr>
              <a:buFont typeface="Wingdings"/>
              <a:buNone/>
              <a:defRPr/>
            </a:pPr>
            <a:r>
              <a:rPr lang="ru-RU" sz="2400">
                <a:latin typeface="Times New Roman"/>
                <a:cs typeface="Times New Roman"/>
              </a:rPr>
              <a:t>7.Продукты  труда</a:t>
            </a:r>
            <a:endParaRPr lang="ru-RU" sz="2400">
              <a:latin typeface="Times New Roman"/>
              <a:cs typeface="Times New Roman"/>
            </a:endParaRPr>
          </a:p>
        </p:txBody>
      </p:sp>
      <p:sp>
        <p:nvSpPr>
          <p:cNvPr id="6150" name="AutoShape 6" descr="https://s1.slide-share.ru/s_slide/8501adc4ff6a77e5474565abae47e490/9b5d21bb-dd26-4603-ba07-a6e39dd5032e.jpeg"/>
          <p:cNvSpPr>
            <a:spLocks noChangeArrowheads="1" noChangeAspect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152" name="AutoShape 8" descr="https://s1.slide-share.ru/s_slide/8501adc4ff6a77e5474565abae47e490/9b5d21bb-dd26-4603-ba07-a6e39dd5032e.jpeg"/>
          <p:cNvSpPr>
            <a:spLocks noChangeArrowheads="1" noChangeAspect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47" t="31148" r="33639" b="21311"/>
          <a:stretch/>
        </p:blipFill>
        <p:spPr bwMode="auto">
          <a:xfrm>
            <a:off x="2438400" y="3385457"/>
            <a:ext cx="6705600" cy="3472543"/>
          </a:xfrm>
          <a:prstGeom prst="rect">
            <a:avLst/>
          </a:prstGeom>
          <a:noFill/>
          <a:ln w="1587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28600"/>
            <a:ext cx="8458200" cy="1066800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rgbClr val="C00000"/>
                </a:solidFill>
                <a:latin typeface="Monotype Corsiva"/>
              </a:rPr>
              <a:t>Внешние  компоненты имиджа</a:t>
            </a:r>
            <a:endParaRPr lang="ru-RU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 bwMode="auto">
          <a:xfrm>
            <a:off x="1447800" y="2286000"/>
            <a:ext cx="6248400" cy="2303463"/>
          </a:xfrm>
        </p:spPr>
        <p:txBody>
          <a:bodyPr/>
          <a:lstStyle/>
          <a:p>
            <a:pPr algn="ctr">
              <a:buFont typeface="Wingdings"/>
              <a:buNone/>
              <a:defRPr/>
            </a:pPr>
            <a:r>
              <a:rPr lang="ru-RU" sz="2800">
                <a:solidFill>
                  <a:srgbClr val="009900"/>
                </a:solidFill>
                <a:latin typeface="Times New Roman"/>
                <a:cs typeface="Times New Roman"/>
              </a:rPr>
              <a:t>Внешне неподвижные коммуникации</a:t>
            </a:r>
            <a:endParaRPr/>
          </a:p>
          <a:p>
            <a:pPr algn="ctr">
              <a:buFont typeface="Wingdings"/>
              <a:buNone/>
              <a:defRPr/>
            </a:pPr>
            <a:r>
              <a:rPr lang="ru-RU" sz="2800">
                <a:latin typeface="Times New Roman"/>
                <a:cs typeface="Times New Roman"/>
              </a:rPr>
              <a:t>(“осязаемый” имидж),</a:t>
            </a:r>
            <a:endParaRPr/>
          </a:p>
          <a:p>
            <a:pPr algn="ctr">
              <a:buFont typeface="Wingdings"/>
              <a:buNone/>
              <a:defRPr/>
            </a:pPr>
            <a:r>
              <a:rPr lang="ru-RU" sz="2800">
                <a:latin typeface="Times New Roman"/>
                <a:cs typeface="Times New Roman"/>
              </a:rPr>
              <a:t>связанный с пятью</a:t>
            </a:r>
            <a:endParaRPr/>
          </a:p>
          <a:p>
            <a:pPr algn="ctr">
              <a:buFont typeface="Wingdings"/>
              <a:buNone/>
              <a:defRPr/>
            </a:pPr>
            <a:r>
              <a:rPr lang="ru-RU" sz="2800">
                <a:latin typeface="Times New Roman"/>
                <a:cs typeface="Times New Roman"/>
              </a:rPr>
              <a:t>человеческими чувствами</a:t>
            </a:r>
            <a:endParaRPr/>
          </a:p>
        </p:txBody>
      </p:sp>
      <p:pic>
        <p:nvPicPr>
          <p:cNvPr id="7172" name="Picture 4" descr="http://clipart-library.com/images/8T65qoqRc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676400" y="4267200"/>
            <a:ext cx="57086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/>
          <p:nvPr/>
        </p:nvSpPr>
        <p:spPr bwMode="auto">
          <a:xfrm>
            <a:off x="1752599" y="5864225"/>
            <a:ext cx="54102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/>
          <a:p>
            <a:pPr>
              <a:defRPr/>
            </a:pPr>
            <a:r>
              <a:rPr lang="ru-RU" sz="3900">
                <a:solidFill>
                  <a:srgbClr val="C00000"/>
                </a:solidFill>
                <a:latin typeface="Monotype Corsiva"/>
                <a:ea typeface="+mj-ea"/>
                <a:cs typeface="+mj-cs"/>
              </a:rPr>
              <a:t>Правило </a:t>
            </a:r>
            <a:r>
              <a:rPr lang="ru-RU" sz="3900">
                <a:solidFill>
                  <a:srgbClr val="C00000"/>
                </a:solidFill>
                <a:latin typeface="Monotype Corsiva"/>
                <a:ea typeface="+mj-ea"/>
                <a:cs typeface="+mj-cs"/>
              </a:rPr>
              <a:t>«15 </a:t>
            </a:r>
            <a:r>
              <a:rPr lang="ru-RU" sz="3900">
                <a:solidFill>
                  <a:srgbClr val="C00000"/>
                </a:solidFill>
                <a:latin typeface="Monotype Corsiva"/>
                <a:ea typeface="+mj-ea"/>
                <a:cs typeface="+mj-cs"/>
              </a:rPr>
              <a:t>секунд»</a:t>
            </a:r>
            <a:endParaRPr lang="ru-RU" sz="39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962400" y="137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0066"/>
                </a:solidFill>
              </a:rPr>
              <a:t>«В человеке все должно быть прекрасно: и лицо, и одежда, и душа, и мысли»  (А.П. Чехов).</a:t>
            </a:r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7467600" cy="685800"/>
          </a:xfrm>
        </p:spPr>
        <p:txBody>
          <a:bodyPr/>
          <a:lstStyle/>
          <a:p>
            <a:pPr algn="ctr">
              <a:defRPr/>
            </a:pPr>
            <a:r>
              <a:rPr lang="ru-RU" sz="3600">
                <a:solidFill>
                  <a:srgbClr val="C00000"/>
                </a:solidFill>
                <a:latin typeface="Monotype Corsiva"/>
              </a:rPr>
              <a:t>Внутренние компоненты имиджа</a:t>
            </a:r>
            <a:endParaRPr/>
          </a:p>
        </p:txBody>
      </p:sp>
      <p:sp>
        <p:nvSpPr>
          <p:cNvPr id="8195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371600"/>
            <a:ext cx="7848600" cy="4568825"/>
          </a:xfrm>
        </p:spPr>
        <p:txBody>
          <a:bodyPr/>
          <a:lstStyle/>
          <a:p>
            <a:pPr marL="0" indent="0">
              <a:defRPr/>
            </a:pPr>
            <a:r>
              <a:rPr lang="ru-RU" sz="2400">
                <a:solidFill>
                  <a:srgbClr val="000066"/>
                </a:solidFill>
              </a:rPr>
              <a:t> высокая самооценка и уверенность в себе; </a:t>
            </a:r>
            <a:endParaRPr/>
          </a:p>
          <a:p>
            <a:pPr marL="0" indent="0">
              <a:defRPr/>
            </a:pPr>
            <a:r>
              <a:rPr lang="ru-RU" sz="2400">
                <a:solidFill>
                  <a:srgbClr val="000066"/>
                </a:solidFill>
              </a:rPr>
              <a:t> позитивный  взгляд на мир, </a:t>
            </a:r>
            <a:r>
              <a:rPr lang="ru-RU" sz="2400">
                <a:solidFill>
                  <a:srgbClr val="002060"/>
                </a:solidFill>
              </a:rPr>
              <a:t>на свою профессию,  работу в ДОУ;</a:t>
            </a:r>
            <a:endParaRPr/>
          </a:p>
          <a:p>
            <a:pPr marL="0" indent="0">
              <a:defRPr/>
            </a:pPr>
            <a:r>
              <a:rPr lang="ru-RU" sz="2400">
                <a:solidFill>
                  <a:srgbClr val="000066"/>
                </a:solidFill>
              </a:rPr>
              <a:t> социальная и личная ответственность за реальные  дела;</a:t>
            </a:r>
            <a:endParaRPr/>
          </a:p>
          <a:p>
            <a:pPr marL="0" indent="0">
              <a:defRPr/>
            </a:pPr>
            <a:r>
              <a:rPr lang="ru-RU" sz="2400">
                <a:solidFill>
                  <a:srgbClr val="000066"/>
                </a:solidFill>
              </a:rPr>
              <a:t> желание меняться  в  соответствии с велениями времени;</a:t>
            </a:r>
            <a:endParaRPr/>
          </a:p>
          <a:p>
            <a:pPr marL="0" indent="0">
              <a:defRPr/>
            </a:pPr>
            <a:r>
              <a:rPr lang="ru-RU" sz="2400">
                <a:solidFill>
                  <a:srgbClr val="000066"/>
                </a:solidFill>
              </a:rPr>
              <a:t> умение  разумно рисковать.</a:t>
            </a:r>
            <a:endParaRPr/>
          </a:p>
          <a:p>
            <a:pPr marL="0" indent="0">
              <a:buFont typeface="Wingdings"/>
              <a:buNone/>
              <a:defRPr/>
            </a:pPr>
            <a:endParaRPr lang="ru-RU" sz="20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4302" t="12182" r="1396" b="6474"/>
          <a:stretch/>
        </p:blipFill>
        <p:spPr bwMode="auto">
          <a:xfrm>
            <a:off x="5334000" y="4343400"/>
            <a:ext cx="3633459" cy="2133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 bwMode="auto">
          <a:xfrm>
            <a:off x="0" y="5029200"/>
            <a:ext cx="525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009900"/>
                </a:solidFill>
              </a:rPr>
              <a:t>«Влюбленный в детей и увлеченный своей работой педагог интуитивно и сознательно выбирает те модели поведения, которые наиболее адекватны к достоинству детей и их актуальным потребностям. Имидж такого педагога </a:t>
            </a:r>
            <a:r>
              <a:rPr lang="ru-RU" sz="1600" b="1" i="1">
                <a:solidFill>
                  <a:srgbClr val="009900"/>
                </a:solidFill>
              </a:rPr>
              <a:t>безупречен» В.М</a:t>
            </a:r>
            <a:r>
              <a:rPr lang="ru-RU" sz="1600" b="1" i="1">
                <a:solidFill>
                  <a:srgbClr val="009900"/>
                </a:solidFill>
              </a:rPr>
              <a:t>. </a:t>
            </a:r>
            <a:r>
              <a:rPr lang="ru-RU" sz="1600" b="1" i="1">
                <a:solidFill>
                  <a:srgbClr val="009900"/>
                </a:solidFill>
              </a:rPr>
              <a:t>Шепель</a:t>
            </a:r>
            <a:r>
              <a:rPr lang="ru-RU" sz="1600" b="1" i="1">
                <a:solidFill>
                  <a:srgbClr val="009900"/>
                </a:solidFill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95288" y="152400"/>
            <a:ext cx="7529512" cy="1371600"/>
          </a:xfrm>
          <a:prstGeom prst="roundRect">
            <a:avLst>
              <a:gd name="adj" fmla="val 14537"/>
            </a:avLst>
          </a:prstGeom>
          <a:solidFill>
            <a:schemeClr val="bg1"/>
          </a:solidFill>
          <a:ln w="57150" cmpd="thickThin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lIns="54000" tIns="10800" rIns="54000" bIns="10800" anchor="ctr"/>
          <a:lstStyle/>
          <a:p>
            <a:pPr>
              <a:defRPr/>
            </a:pPr>
            <a:r>
              <a:rPr lang="ru-RU" b="1">
                <a:solidFill>
                  <a:srgbClr val="EE0000"/>
                </a:solidFill>
                <a:cs typeface="Arial"/>
              </a:rPr>
              <a:t>ЛИДЕРСКОЕ ПОВЕДЕНИЕ –</a:t>
            </a:r>
            <a:r>
              <a:rPr lang="ru-RU" b="1">
                <a:solidFill>
                  <a:srgbClr val="A50021"/>
                </a:solidFill>
                <a:cs typeface="Arial"/>
              </a:rPr>
              <a:t> </a:t>
            </a:r>
            <a:endParaRPr/>
          </a:p>
          <a:p>
            <a:pPr>
              <a:defRPr/>
            </a:pPr>
            <a:r>
              <a:rPr lang="ru-RU" sz="2400" b="1">
                <a:solidFill>
                  <a:srgbClr val="009900"/>
                </a:solidFill>
                <a:cs typeface="Arial"/>
              </a:rPr>
              <a:t>составляющая положительного </a:t>
            </a:r>
            <a:r>
              <a:rPr lang="ru-RU" sz="2400" b="1">
                <a:solidFill>
                  <a:srgbClr val="002060"/>
                </a:solidFill>
                <a:cs typeface="Arial"/>
              </a:rPr>
              <a:t>имиджа педагога.</a:t>
            </a:r>
            <a:endParaRPr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724399" y="1606551"/>
            <a:ext cx="3675062" cy="1030287"/>
          </a:xfrm>
          <a:prstGeom prst="roundRect">
            <a:avLst>
              <a:gd name="adj" fmla="val 14537"/>
            </a:avLst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10800" rIns="54000" bIns="10800" anchor="ctr"/>
          <a:lstStyle/>
          <a:p>
            <a:pPr>
              <a:defRPr/>
            </a:pPr>
            <a:r>
              <a:rPr lang="ru-RU" sz="24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9900"/>
                </a:solidFill>
                <a:latin typeface="Comic Sans MS"/>
              </a:rPr>
              <a:t>Лидер – человек, уверенный в себе</a:t>
            </a:r>
            <a:endParaRPr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07949" y="1606551"/>
            <a:ext cx="4311650" cy="4846637"/>
          </a:xfrm>
          <a:prstGeom prst="roundRect">
            <a:avLst>
              <a:gd name="adj" fmla="val 14298"/>
            </a:avLst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10800" rIns="0" bIns="10800" anchor="ctr"/>
          <a:lstStyle/>
          <a:p>
            <a:pPr marL="342900" indent="-342900">
              <a:defRPr/>
            </a:pPr>
            <a:r>
              <a:rPr lang="ru-RU" sz="2400" b="1">
                <a:ln>
                  <a:solidFill>
                    <a:schemeClr val="accent1"/>
                  </a:solidFill>
                </a:ln>
                <a:solidFill>
                  <a:srgbClr val="009900"/>
                </a:solidFill>
                <a:latin typeface="Comic Sans MS"/>
              </a:rPr>
              <a:t>Для развития уверенности в себе </a:t>
            </a:r>
            <a:endParaRPr/>
          </a:p>
          <a:p>
            <a:pPr marL="342900" indent="-342900">
              <a:defRPr/>
            </a:pPr>
            <a:endParaRPr lang="ru-RU" sz="1200" b="1">
              <a:ln>
                <a:solidFill>
                  <a:schemeClr val="accent1"/>
                </a:solidFill>
              </a:ln>
              <a:solidFill>
                <a:srgbClr val="009900"/>
              </a:solidFill>
              <a:latin typeface="Comic Sans MS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000" b="1">
                <a:solidFill>
                  <a:srgbClr val="002060"/>
                </a:solidFill>
                <a:latin typeface="Comic Sans MS"/>
              </a:rPr>
              <a:t>Перестаньте критиковать самого себя и коллег.</a:t>
            </a:r>
            <a:endParaRPr/>
          </a:p>
          <a:p>
            <a:pPr marL="342900" indent="-342900">
              <a:buFontTx/>
              <a:buAutoNum type="arabicPeriod"/>
              <a:defRPr/>
            </a:pPr>
            <a:r>
              <a:rPr lang="ru-RU" sz="2000" b="1">
                <a:solidFill>
                  <a:srgbClr val="002060"/>
                </a:solidFill>
                <a:latin typeface="Comic Sans MS"/>
              </a:rPr>
              <a:t>Перестаньте жаловаться.</a:t>
            </a:r>
            <a:endParaRPr/>
          </a:p>
          <a:p>
            <a:pPr marL="342900" indent="-342900">
              <a:buFontTx/>
              <a:buAutoNum type="arabicPeriod"/>
              <a:defRPr/>
            </a:pPr>
            <a:r>
              <a:rPr lang="ru-RU" sz="2000" b="1">
                <a:solidFill>
                  <a:srgbClr val="002060"/>
                </a:solidFill>
                <a:latin typeface="Comic Sans MS"/>
              </a:rPr>
              <a:t>Займитесь своей физической формой.</a:t>
            </a:r>
            <a:endParaRPr/>
          </a:p>
          <a:p>
            <a:pPr marL="342900" indent="-342900">
              <a:buFontTx/>
              <a:buAutoNum type="arabicPeriod"/>
              <a:defRPr/>
            </a:pPr>
            <a:r>
              <a:rPr lang="ru-RU" sz="2000" b="1">
                <a:solidFill>
                  <a:srgbClr val="002060"/>
                </a:solidFill>
                <a:latin typeface="Comic Sans MS"/>
              </a:rPr>
              <a:t>Обретите личностную независимость.</a:t>
            </a:r>
            <a:endParaRPr/>
          </a:p>
          <a:p>
            <a:pPr marL="342900" indent="-342900">
              <a:buFontTx/>
              <a:buAutoNum type="arabicPeriod"/>
              <a:defRPr/>
            </a:pPr>
            <a:r>
              <a:rPr lang="ru-RU" sz="2000" b="1">
                <a:solidFill>
                  <a:srgbClr val="002060"/>
                </a:solidFill>
                <a:latin typeface="Comic Sans MS"/>
              </a:rPr>
              <a:t>Смотрите на мир позитивно.</a:t>
            </a:r>
            <a:endParaRPr/>
          </a:p>
          <a:p>
            <a:pPr marL="342900" indent="-342900">
              <a:buFontTx/>
              <a:buAutoNum type="arabicPeriod"/>
              <a:defRPr/>
            </a:pPr>
            <a:r>
              <a:rPr lang="ru-RU" sz="2000" b="1">
                <a:solidFill>
                  <a:srgbClr val="002060"/>
                </a:solidFill>
                <a:latin typeface="Comic Sans MS"/>
              </a:rPr>
              <a:t>Займитесь профессиональным саморазвитием</a:t>
            </a:r>
            <a:endParaRPr/>
          </a:p>
        </p:txBody>
      </p:sp>
      <p:sp>
        <p:nvSpPr>
          <p:cNvPr id="12291" name="AutoShape 8" descr="0_45aef_b5f4c311_XL"/>
          <p:cNvSpPr>
            <a:spLocks noChangeArrowheads="1"/>
          </p:cNvSpPr>
          <p:nvPr/>
        </p:nvSpPr>
        <p:spPr bwMode="auto">
          <a:xfrm>
            <a:off x="4721225" y="2835275"/>
            <a:ext cx="4168774" cy="3778250"/>
          </a:xfrm>
          <a:prstGeom prst="roundRect">
            <a:avLst>
              <a:gd name="adj" fmla="val 13810"/>
            </a:avLst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>
              <a:spcBef>
                <a:spcPts val="0"/>
              </a:spcBef>
              <a:buClr>
                <a:schemeClr val="tx2"/>
              </a:buClr>
              <a:buSzPct val="70000"/>
              <a:buFont typeface="Wingdings"/>
              <a:buChar char="l"/>
              <a:defRPr sz="300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algn="l">
              <a:spcBef>
                <a:spcPts val="0"/>
              </a:spcBef>
              <a:buClr>
                <a:schemeClr val="accent2"/>
              </a:buClr>
              <a:buSzPct val="70000"/>
              <a:buFont typeface="Wingdings"/>
              <a:buChar char="l"/>
              <a:defRPr sz="26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algn="l">
              <a:spcBef>
                <a:spcPts val="0"/>
              </a:spcBef>
              <a:buClr>
                <a:schemeClr val="accent1"/>
              </a:buClr>
              <a:buSzPct val="70000"/>
              <a:buFont typeface="Wingdings"/>
              <a:buChar char="l"/>
              <a:defRPr sz="23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algn="l">
              <a:spcBef>
                <a:spcPts val="0"/>
              </a:spcBef>
              <a:buClr>
                <a:schemeClr val="tx2"/>
              </a:buClr>
              <a:buSzPct val="75000"/>
              <a:buFont typeface="Wingdings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algn="l">
              <a:spcBef>
                <a:spcPts val="0"/>
              </a:spcBef>
              <a:buClr>
                <a:schemeClr val="folHlink"/>
              </a:buClr>
              <a:buSzPct val="80000"/>
              <a:buFont typeface="Wingdings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Wingdings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Wingdings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Wingdings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Wingdings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2800">
              <a:latin typeface="Ticker Tape"/>
            </a:endParaRPr>
          </a:p>
        </p:txBody>
      </p:sp>
      <p:pic>
        <p:nvPicPr>
          <p:cNvPr id="9222" name="Picture 8" descr="https://fb.ru/misc/i/gallery/27334/60135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/>
        </p:blipFill>
        <p:spPr bwMode="auto">
          <a:xfrm>
            <a:off x="4648200" y="3124200"/>
            <a:ext cx="415290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23850" y="228600"/>
            <a:ext cx="7524750" cy="6477000"/>
          </a:xfrm>
          <a:prstGeom prst="roundRect">
            <a:avLst>
              <a:gd name="adj" fmla="val 14537"/>
            </a:avLst>
          </a:prstGeom>
          <a:solidFill>
            <a:schemeClr val="bg1"/>
          </a:solidFill>
          <a:ln w="76200" cmpd="thickThin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lIns="54000" tIns="10800" rIns="54000" bIns="10800" anchor="ctr"/>
          <a:lstStyle/>
          <a:p>
            <a:pPr marL="446088" indent="-446088">
              <a:defRPr/>
            </a:pPr>
            <a:r>
              <a:rPr lang="ru-RU" sz="3600" b="1">
                <a:solidFill>
                  <a:srgbClr val="C00000"/>
                </a:solidFill>
                <a:latin typeface="Monotype Corsiva"/>
                <a:cs typeface="Arial"/>
              </a:rPr>
              <a:t>Кто создает имидж? </a:t>
            </a:r>
            <a:endParaRPr/>
          </a:p>
          <a:p>
            <a:pPr marL="446088" indent="-446088">
              <a:defRPr/>
            </a:pPr>
            <a:endParaRPr lang="ru-RU" sz="1000" b="1">
              <a:solidFill>
                <a:srgbClr val="EE0000"/>
              </a:solidFill>
              <a:cs typeface="Arial"/>
            </a:endParaRPr>
          </a:p>
          <a:p>
            <a:pPr marL="446088" indent="-446088" algn="l">
              <a:buClr>
                <a:srgbClr val="CC0000"/>
              </a:buClr>
              <a:buSzPct val="130000"/>
              <a:buFont typeface="Webdings"/>
              <a:buChar char=""/>
              <a:defRPr/>
            </a:pPr>
            <a:r>
              <a:rPr lang="ru-RU" sz="2400" b="1">
                <a:solidFill>
                  <a:srgbClr val="009900"/>
                </a:solidFill>
                <a:cs typeface="Arial"/>
              </a:rPr>
              <a:t>1.</a:t>
            </a:r>
            <a:r>
              <a:rPr lang="ru-RU" sz="2400" b="1">
                <a:solidFill>
                  <a:schemeClr val="accent1"/>
                </a:solidFill>
                <a:cs typeface="Arial"/>
              </a:rPr>
              <a:t> </a:t>
            </a:r>
            <a:r>
              <a:rPr lang="ru-RU" sz="2400" b="1">
                <a:solidFill>
                  <a:srgbClr val="000099"/>
                </a:solidFill>
                <a:cs typeface="Arial"/>
              </a:rPr>
              <a:t>сам человек, который продумывает, какой гранью повернуться к окружающим, какие сведения о себе представить. </a:t>
            </a:r>
            <a:endParaRPr/>
          </a:p>
          <a:p>
            <a:pPr marL="446088" indent="-446088" algn="l">
              <a:buClr>
                <a:srgbClr val="CC0000"/>
              </a:buClr>
              <a:buSzPct val="130000"/>
              <a:buFont typeface="Webdings"/>
              <a:buChar char=""/>
              <a:defRPr/>
            </a:pPr>
            <a:r>
              <a:rPr lang="ru-RU" sz="2400" b="1">
                <a:solidFill>
                  <a:srgbClr val="009900"/>
                </a:solidFill>
                <a:cs typeface="Arial"/>
              </a:rPr>
              <a:t>2. </a:t>
            </a:r>
            <a:r>
              <a:rPr lang="ru-RU" sz="2400" b="1">
                <a:solidFill>
                  <a:srgbClr val="000099"/>
                </a:solidFill>
                <a:cs typeface="Arial"/>
              </a:rPr>
              <a:t>имиджмейкеры – профессионалы, занимающиеся созданием имиджа для известных лиц: политиков, государственных деятелей, артистов и т.п. </a:t>
            </a:r>
            <a:endParaRPr/>
          </a:p>
          <a:p>
            <a:pPr marL="446088" indent="-446088" algn="l">
              <a:buClr>
                <a:srgbClr val="CC0000"/>
              </a:buClr>
              <a:buSzPct val="130000"/>
              <a:buFont typeface="Webdings"/>
              <a:buChar char=""/>
              <a:defRPr/>
            </a:pPr>
            <a:r>
              <a:rPr lang="ru-RU" sz="2400" b="1">
                <a:solidFill>
                  <a:srgbClr val="009900"/>
                </a:solidFill>
                <a:cs typeface="Arial"/>
              </a:rPr>
              <a:t>3. </a:t>
            </a:r>
            <a:r>
              <a:rPr lang="ru-RU" sz="2400" b="1">
                <a:solidFill>
                  <a:srgbClr val="000099"/>
                </a:solidFill>
                <a:cs typeface="Arial"/>
              </a:rPr>
              <a:t>средства массовой информации – социальные сети.</a:t>
            </a:r>
            <a:endParaRPr/>
          </a:p>
          <a:p>
            <a:pPr marL="446088" indent="-446088" algn="l">
              <a:buClr>
                <a:srgbClr val="CC0000"/>
              </a:buClr>
              <a:buSzPct val="130000"/>
              <a:buFont typeface="Webdings"/>
              <a:buChar char=""/>
              <a:defRPr/>
            </a:pPr>
            <a:r>
              <a:rPr lang="ru-RU" sz="2400" b="1">
                <a:solidFill>
                  <a:srgbClr val="009900"/>
                </a:solidFill>
                <a:cs typeface="Arial"/>
              </a:rPr>
              <a:t>4. </a:t>
            </a:r>
            <a:r>
              <a:rPr lang="ru-RU" sz="2400" b="1">
                <a:solidFill>
                  <a:srgbClr val="000099"/>
                </a:solidFill>
                <a:cs typeface="Arial"/>
              </a:rPr>
              <a:t>окружающие люди - друзья, родные, сотрудники. </a:t>
            </a:r>
            <a:endParaRPr/>
          </a:p>
          <a:p>
            <a:pPr marL="446088" indent="-446088">
              <a:defRPr/>
            </a:pPr>
            <a:endParaRPr lang="ru-RU" sz="2400" b="1">
              <a:solidFill>
                <a:srgbClr val="000099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Виды имиджа </a:t>
            </a:r>
            <a:endParaRPr/>
          </a:p>
        </p:txBody>
      </p:sp>
      <p:sp>
        <p:nvSpPr>
          <p:cNvPr id="14339" name="Rectangle 3"/>
          <p:cNvSpPr>
            <a:spLocks noChangeArrowheads="1"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b="1" i="1">
                <a:solidFill>
                  <a:srgbClr val="009900"/>
                </a:solidFill>
              </a:rPr>
              <a:t>Зеркальный</a:t>
            </a:r>
            <a:r>
              <a:rPr lang="ru-RU">
                <a:solidFill>
                  <a:srgbClr val="009900"/>
                </a:solidFill>
              </a:rPr>
              <a:t> </a:t>
            </a:r>
            <a:r>
              <a:rPr lang="ru-RU"/>
              <a:t>— имидж, соответствующий нашему представ­лению о себе.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ru-RU" b="1" i="1">
                <a:solidFill>
                  <a:srgbClr val="009900"/>
                </a:solidFill>
              </a:rPr>
              <a:t>Текущий</a:t>
            </a:r>
            <a:r>
              <a:rPr lang="ru-RU">
                <a:solidFill>
                  <a:srgbClr val="009900"/>
                </a:solidFill>
              </a:rPr>
              <a:t> </a:t>
            </a:r>
            <a:r>
              <a:rPr lang="ru-RU"/>
              <a:t>— это наш имидж с точки зрения окружающих. 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ru-RU" b="1" i="1">
                <a:solidFill>
                  <a:srgbClr val="009900"/>
                </a:solidFill>
              </a:rPr>
              <a:t>Желаемый</a:t>
            </a:r>
            <a:r>
              <a:rPr lang="ru-RU"/>
              <a:t> — имидж, который мы стремимся себе создать.</a:t>
            </a:r>
            <a:endParaRPr lang="ru-RU" i="1"/>
          </a:p>
          <a:p>
            <a:pPr>
              <a:lnSpc>
                <a:spcPct val="90000"/>
              </a:lnSpc>
              <a:defRPr/>
            </a:pPr>
            <a:r>
              <a:rPr lang="ru-RU" b="1" i="1">
                <a:solidFill>
                  <a:srgbClr val="009900"/>
                </a:solidFill>
              </a:rPr>
              <a:t>Отрицательный</a:t>
            </a:r>
            <a:r>
              <a:rPr lang="ru-RU"/>
              <a:t> — наш имидж, создаваемый оппонентом, соперником, врагом.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5875" cap="flat" cmpd="sng" algn="ctr">
          <a:solidFill>
            <a:srgbClr val="339966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5875" cap="flat" cmpd="sng" algn="ctr">
          <a:solidFill>
            <a:srgbClr val="339966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Р7-Офис/7.3.3.0</Application>
  <DocSecurity>0</DocSecurity>
  <PresentationFormat>Экран (4:3)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Психолог</dc:creator>
  <cp:keywords/>
  <dc:description/>
  <dc:identifier/>
  <dc:language/>
  <cp:lastModifiedBy/>
  <cp:revision>57</cp:revision>
  <dcterms:created xsi:type="dcterms:W3CDTF">2017-03-28T11:45:36Z</dcterms:created>
  <dcterms:modified xsi:type="dcterms:W3CDTF">2023-11-27T10:59:41Z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