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68" r:id="rId3"/>
    <p:sldMasterId id="2147483780" r:id="rId4"/>
    <p:sldMasterId id="2147483792" r:id="rId5"/>
  </p:sldMasterIdLst>
  <p:sldIdLst>
    <p:sldId id="260" r:id="rId6"/>
    <p:sldId id="279" r:id="rId7"/>
    <p:sldId id="278" r:id="rId8"/>
    <p:sldId id="277" r:id="rId9"/>
    <p:sldId id="261" r:id="rId10"/>
    <p:sldId id="263" r:id="rId11"/>
    <p:sldId id="274" r:id="rId12"/>
    <p:sldId id="273" r:id="rId13"/>
    <p:sldId id="264" r:id="rId14"/>
    <p:sldId id="265" r:id="rId15"/>
    <p:sldId id="276" r:id="rId16"/>
    <p:sldId id="266" r:id="rId17"/>
    <p:sldId id="27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1761CAF5-2D2A-410D-B5F3-977BAF9186C1}">
          <p14:sldIdLst>
            <p14:sldId id="260"/>
            <p14:sldId id="279"/>
            <p14:sldId id="278"/>
            <p14:sldId id="277"/>
            <p14:sldId id="261"/>
            <p14:sldId id="263"/>
            <p14:sldId id="274"/>
            <p14:sldId id="273"/>
            <p14:sldId id="264"/>
            <p14:sldId id="265"/>
            <p14:sldId id="276"/>
            <p14:sldId id="266"/>
            <p14:sldId id="27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182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451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939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346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554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907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9140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813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589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434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768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5666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0279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760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7079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626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8825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5940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8634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7329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2446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257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4769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1136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9239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2823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3874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310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5655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4587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6522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9665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696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9841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1051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2871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768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280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6954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1770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4891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4715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5297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011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044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68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2456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361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2852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4700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08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077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207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627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DBAC9-4E8F-4379-B418-E41C98D5099A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302-A005-4A5E-9872-6B8E994798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654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DBAC9-4E8F-4379-B418-E41C98D5099A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91302-A005-4A5E-9872-6B8E994798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69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DBAC9-4E8F-4379-B418-E41C98D5099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91302-A005-4A5E-9872-6B8E99479884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26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DBAC9-4E8F-4379-B418-E41C98D509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91302-A005-4A5E-9872-6B8E994798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960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DBAC9-4E8F-4379-B418-E41C98D509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91302-A005-4A5E-9872-6B8E994798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995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DBAC9-4E8F-4379-B418-E41C98D5099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91302-A005-4A5E-9872-6B8E9947988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589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3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audio" Target="../media/media2.wav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microsoft.com/office/2007/relationships/media" Target="../media/media2.wav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22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21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26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.wav"/><Relationship Id="rId7" Type="http://schemas.openxmlformats.org/officeDocument/2006/relationships/image" Target="../media/image5.png"/><Relationship Id="rId2" Type="http://schemas.microsoft.com/office/2007/relationships/media" Target="../media/media1.wav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audio" Target="../media/media1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microsoft.com/office/2007/relationships/media" Target="../media/media1.wav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7.png"/><Relationship Id="rId3" Type="http://schemas.openxmlformats.org/officeDocument/2006/relationships/audio" Target="../media/media1.wav"/><Relationship Id="rId7" Type="http://schemas.openxmlformats.org/officeDocument/2006/relationships/image" Target="../media/image18.png"/><Relationship Id="rId12" Type="http://schemas.openxmlformats.org/officeDocument/2006/relationships/image" Target="../media/image6.png"/><Relationship Id="rId2" Type="http://schemas.microsoft.com/office/2007/relationships/media" Target="../media/media1.wav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1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1.png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70386"/>
          </a:xfrm>
        </p:spPr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800" dirty="0" smtClean="0">
                <a:solidFill>
                  <a:prstClr val="black"/>
                </a:solidFill>
                <a:latin typeface="CyrillicOld" pitchFamily="2" charset="0"/>
                <a:ea typeface="+mn-ea"/>
                <a:cs typeface="+mn-cs"/>
              </a:rPr>
              <a:t/>
            </a:r>
            <a:br>
              <a:rPr lang="ru-RU" sz="2800" dirty="0" smtClean="0">
                <a:solidFill>
                  <a:prstClr val="black"/>
                </a:solidFill>
                <a:latin typeface="CyrillicOld" pitchFamily="2" charset="0"/>
                <a:ea typeface="+mn-ea"/>
                <a:cs typeface="+mn-cs"/>
              </a:rPr>
            </a:br>
            <a:r>
              <a:rPr lang="ru-RU" sz="2800" dirty="0">
                <a:solidFill>
                  <a:prstClr val="black"/>
                </a:solidFill>
                <a:latin typeface="CyrillicOld" pitchFamily="2" charset="0"/>
                <a:ea typeface="+mn-ea"/>
                <a:cs typeface="+mn-cs"/>
              </a:rPr>
              <a:t/>
            </a:r>
            <a:br>
              <a:rPr lang="ru-RU" sz="2800" dirty="0">
                <a:solidFill>
                  <a:prstClr val="black"/>
                </a:solidFill>
                <a:latin typeface="CyrillicOld" pitchFamily="2" charset="0"/>
                <a:ea typeface="+mn-ea"/>
                <a:cs typeface="+mn-cs"/>
              </a:rPr>
            </a:br>
            <a:r>
              <a:rPr lang="ru-RU" sz="2800" dirty="0" smtClean="0">
                <a:solidFill>
                  <a:prstClr val="black"/>
                </a:solidFill>
                <a:latin typeface="CyrillicOld" pitchFamily="2" charset="0"/>
                <a:ea typeface="+mn-ea"/>
                <a:cs typeface="+mn-cs"/>
              </a:rPr>
              <a:t/>
            </a:r>
            <a:br>
              <a:rPr lang="ru-RU" sz="2800" dirty="0" smtClean="0">
                <a:solidFill>
                  <a:prstClr val="black"/>
                </a:solidFill>
                <a:latin typeface="CyrillicOld" pitchFamily="2" charset="0"/>
                <a:ea typeface="+mn-ea"/>
                <a:cs typeface="+mn-cs"/>
              </a:rPr>
            </a:br>
            <a:r>
              <a:rPr lang="ru-RU" sz="2800" dirty="0">
                <a:solidFill>
                  <a:prstClr val="black"/>
                </a:solidFill>
                <a:latin typeface="CyrillicOld" pitchFamily="2" charset="0"/>
                <a:ea typeface="+mn-ea"/>
                <a:cs typeface="+mn-cs"/>
              </a:rPr>
              <a:t/>
            </a:r>
            <a:br>
              <a:rPr lang="ru-RU" sz="2800" dirty="0">
                <a:solidFill>
                  <a:prstClr val="black"/>
                </a:solidFill>
                <a:latin typeface="CyrillicOld" pitchFamily="2" charset="0"/>
                <a:ea typeface="+mn-ea"/>
                <a:cs typeface="+mn-cs"/>
              </a:rPr>
            </a:br>
            <a:r>
              <a:rPr lang="ru-RU" sz="2800" dirty="0" smtClean="0">
                <a:solidFill>
                  <a:prstClr val="black"/>
                </a:solidFill>
                <a:latin typeface="CyrillicOld" pitchFamily="2" charset="0"/>
                <a:ea typeface="+mn-ea"/>
                <a:cs typeface="+mn-cs"/>
              </a:rPr>
              <a:t/>
            </a:r>
            <a:br>
              <a:rPr lang="ru-RU" sz="2800" dirty="0" smtClean="0">
                <a:solidFill>
                  <a:prstClr val="black"/>
                </a:solidFill>
                <a:latin typeface="CyrillicOld" pitchFamily="2" charset="0"/>
                <a:ea typeface="+mn-ea"/>
                <a:cs typeface="+mn-cs"/>
              </a:rPr>
            </a:br>
            <a:r>
              <a:rPr lang="ru-RU" sz="3600" dirty="0" smtClean="0">
                <a:solidFill>
                  <a:prstClr val="black"/>
                </a:solidFill>
                <a:latin typeface="CyrillicOld" pitchFamily="2" charset="0"/>
                <a:ea typeface="+mn-ea"/>
                <a:cs typeface="+mn-cs"/>
              </a:rPr>
              <a:t>Презентация Хохломская роспись</a:t>
            </a:r>
            <a:br>
              <a:rPr lang="ru-RU" sz="3600" dirty="0" smtClean="0">
                <a:solidFill>
                  <a:prstClr val="black"/>
                </a:solidFill>
                <a:latin typeface="CyrillicOld" pitchFamily="2" charset="0"/>
                <a:ea typeface="+mn-ea"/>
                <a:cs typeface="+mn-cs"/>
              </a:rPr>
            </a:br>
            <a:r>
              <a:rPr lang="ru-RU" sz="3600" dirty="0" smtClean="0">
                <a:solidFill>
                  <a:prstClr val="black"/>
                </a:solidFill>
                <a:latin typeface="CyrillicOld" pitchFamily="2" charset="0"/>
                <a:ea typeface="+mn-ea"/>
                <a:cs typeface="+mn-cs"/>
              </a:rPr>
              <a:t/>
            </a:r>
            <a:br>
              <a:rPr lang="ru-RU" sz="3600" dirty="0" smtClean="0">
                <a:solidFill>
                  <a:prstClr val="black"/>
                </a:solidFill>
                <a:latin typeface="CyrillicOld" pitchFamily="2" charset="0"/>
                <a:ea typeface="+mn-ea"/>
                <a:cs typeface="+mn-cs"/>
              </a:rPr>
            </a:br>
            <a:endParaRPr lang="ru-RU" sz="3600" dirty="0">
              <a:latin typeface="CyrillicOld" pitchFamily="2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215988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0"/>
            <a:ext cx="1616075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145213"/>
            <a:ext cx="1816149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62614" y="3916648"/>
            <a:ext cx="167538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738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05"/>
    </mc:Choice>
    <mc:Fallback xmlns="">
      <p:transition spd="slow" advTm="20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23728" y="836712"/>
            <a:ext cx="4737034" cy="151216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yrillicOld" pitchFamily="2" charset="0"/>
              </a:rPr>
              <a:t>Последовательность выполнения элементов росписи</a:t>
            </a:r>
            <a:endParaRPr lang="ru-RU" dirty="0">
              <a:latin typeface="CyrillicOld" pitchFamily="2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12291" name="Picture 3" descr="C:\Users\Igor\Desktop\Без-имени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564904"/>
            <a:ext cx="4266431" cy="170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Igor\Desktop\Без-имени-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8271" y="2980992"/>
            <a:ext cx="40005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Igor\Desktop\Без-имени-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240" y="6916893"/>
            <a:ext cx="962025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Igor\Desktop\Без-имени-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570108"/>
            <a:ext cx="866775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Igor\Desktop\Без-имени-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8716">
            <a:off x="9408286" y="3314899"/>
            <a:ext cx="82112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:\Users\Igor\Desktop\Без-имени-5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835" y="6997580"/>
            <a:ext cx="4762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C:\Users\Igor\Desktop\Без-имени-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323" y="7007105"/>
            <a:ext cx="361950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C:\Users\Igor\Desktop\Без-имени-7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040" y="-384370"/>
            <a:ext cx="381000" cy="190500"/>
          </a:xfrm>
          <a:prstGeom prst="rect">
            <a:avLst/>
          </a:prstGeom>
          <a:noFill/>
          <a:scene3d>
            <a:camera prst="orthographicFront">
              <a:rot lat="0" lon="20999989" rev="1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gor\Desktop\Без-имени-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1753">
            <a:off x="3353663" y="2658156"/>
            <a:ext cx="466725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Igor\Desktop\Без-имени3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3194">
            <a:off x="4506928" y="6930904"/>
            <a:ext cx="581025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Igor\Desktop\Без-имени-4png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1083">
            <a:off x="4426883" y="-275212"/>
            <a:ext cx="290233" cy="17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825" y="-456602"/>
            <a:ext cx="646113" cy="33496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1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2886">
            <a:off x="5673296" y="6925304"/>
            <a:ext cx="579437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C:\Users\Igor\Desktop\Без-имени-6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3212">
            <a:off x="6694075" y="6953421"/>
            <a:ext cx="333375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1177" flipV="1">
            <a:off x="4725193" y="3588220"/>
            <a:ext cx="56038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5750" flipV="1">
            <a:off x="6576327" y="-551976"/>
            <a:ext cx="658813" cy="50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011612" y="6939856"/>
            <a:ext cx="5603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7593">
            <a:off x="7620998" y="-609001"/>
            <a:ext cx="7620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4974">
            <a:off x="7234790" y="-459450"/>
            <a:ext cx="450850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638"/>
            <a:ext cx="91757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154" y="6151072"/>
            <a:ext cx="16827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281" y="-9973"/>
            <a:ext cx="16827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39882" y="3755159"/>
            <a:ext cx="16827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83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8"/>
    </mc:Choice>
    <mc:Fallback xmlns="">
      <p:transition spd="slow" advTm="1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0.03033 L 0.08177 0.01296 C 0.09965 0.00857 0.12482 0.00463 0.15208 0.00324 C 0.18385 0.00139 0.20816 0.00278 0.22569 0.00533 L 0.30989 0.01366 " pathEditMode="relative" rAng="-137000" ptsTypes="FffFF">
                                      <p:cBhvr>
                                        <p:cTn id="15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5.85242E-7 L -0.01527 -0.5197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4" y="-26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45 0.00671 L -0.00799 0.5210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2" y="2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21536E-6 L -0.40938 0.0018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69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31159E-6 L -0.00781 -0.5350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6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33472E-6 L -0.03976 -0.5584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7" y="-279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93245E-7 L -0.01284 0.4892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24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03923 0.4685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2" y="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46945E-18 L -0.11806 0.4599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2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037 L -0.14271 -0.5692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0" y="-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16788 -0.463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3" y="-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11111E-6 L -0.22674 -0.47731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37" y="-2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6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-0.22379 0.5645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98" y="2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7 L -0.24132 0.48958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66" y="2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-0.22136 0.48634 " pathEditMode="relative" rAng="0" ptsTypes="AA">
                                      <p:cBhvr>
                                        <p:cTn id="75" dur="1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6" y="2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057E-8 L -0.01649 -0.4864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-243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54217" y="3713728"/>
            <a:ext cx="1726987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553" y="-53380"/>
            <a:ext cx="917575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1640" y="260648"/>
            <a:ext cx="5904656" cy="2016224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CyrillicOld" pitchFamily="2" charset="0"/>
              </a:rPr>
              <a:t/>
            </a:r>
            <a:br>
              <a:rPr lang="ru-RU" sz="3600" dirty="0" smtClean="0">
                <a:latin typeface="CyrillicOld" pitchFamily="2" charset="0"/>
              </a:rPr>
            </a:br>
            <a:r>
              <a:rPr lang="ru-RU" sz="3600" dirty="0" smtClean="0">
                <a:latin typeface="CyrillicOld" pitchFamily="2" charset="0"/>
              </a:rPr>
              <a:t>Последовательность </a:t>
            </a:r>
            <a:r>
              <a:rPr lang="ru-RU" sz="3600" dirty="0" smtClean="0">
                <a:latin typeface="CyrillicOld" pitchFamily="2" charset="0"/>
              </a:rPr>
              <a:t>выполнения элементов росписи посуды</a:t>
            </a:r>
            <a:endParaRPr lang="ru-RU" sz="3600" dirty="0">
              <a:latin typeface="CyrillicOld" pitchFamily="2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3077" name="Picture 5" descr="C:\Users\Igor\Desktop\Без-имени-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06030"/>
            <a:ext cx="2390775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Igor\Desktop\Без-имени-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218" y="1936947"/>
            <a:ext cx="2486025" cy="360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Igor\Desktop\Без-имени-3png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243" y="1927633"/>
            <a:ext cx="2409825" cy="357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883" y="6132513"/>
            <a:ext cx="1820841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257" y="-22381"/>
            <a:ext cx="16827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499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8"/>
    </mc:Choice>
    <mc:Fallback xmlns="">
      <p:transition spd="slow" advTm="1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CyrillicOld" pitchFamily="2" charset="0"/>
              </a:rPr>
              <a:t/>
            </a:r>
            <a:br>
              <a:rPr lang="ru-RU" dirty="0" smtClean="0">
                <a:latin typeface="CyrillicOld" pitchFamily="2" charset="0"/>
              </a:rPr>
            </a:br>
            <a:r>
              <a:rPr lang="ru-RU" dirty="0" smtClean="0">
                <a:latin typeface="CyrillicOld" pitchFamily="2" charset="0"/>
              </a:rPr>
              <a:t>Проверочное </a:t>
            </a:r>
            <a:r>
              <a:rPr lang="ru-RU" dirty="0" smtClean="0">
                <a:latin typeface="CyrillicOld" pitchFamily="2" charset="0"/>
              </a:rPr>
              <a:t>задание</a:t>
            </a:r>
            <a:endParaRPr lang="ru-RU" dirty="0">
              <a:latin typeface="CyrillicOld" pitchFamily="2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ru-RU" dirty="0" smtClean="0">
                <a:latin typeface="CyrillicOld" pitchFamily="2" charset="0"/>
              </a:rPr>
              <a:t>Из предложенных вариантов найди элементы хохломской росписи</a:t>
            </a:r>
          </a:p>
          <a:p>
            <a:endParaRPr lang="ru-RU" dirty="0">
              <a:latin typeface="CyrillicOld" pitchFamily="2" charset="0"/>
            </a:endParaRP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875955"/>
            <a:ext cx="3079207" cy="155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606" y="2898973"/>
            <a:ext cx="3694113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" y="-202853"/>
            <a:ext cx="91757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0"/>
            <a:ext cx="16827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128651"/>
            <a:ext cx="1778369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64923" y="3869204"/>
            <a:ext cx="1632667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83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8"/>
    </mc:Choice>
    <mc:Fallback xmlns="">
      <p:transition spd="slow" advTm="1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27127" y="3804706"/>
            <a:ext cx="1764927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9525"/>
            <a:ext cx="91757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CyrillicOld" pitchFamily="2" charset="0"/>
              </a:rPr>
              <a:t/>
            </a:r>
            <a:br>
              <a:rPr lang="ru-RU" dirty="0" smtClean="0">
                <a:latin typeface="CyrillicOld" pitchFamily="2" charset="0"/>
              </a:rPr>
            </a:br>
            <a:r>
              <a:rPr lang="ru-RU" dirty="0" smtClean="0">
                <a:latin typeface="CyrillicOld" pitchFamily="2" charset="0"/>
              </a:rPr>
              <a:t>Проверочное </a:t>
            </a:r>
            <a:r>
              <a:rPr lang="ru-RU" dirty="0" smtClean="0">
                <a:latin typeface="CyrillicOld" pitchFamily="2" charset="0"/>
              </a:rPr>
              <a:t>задание</a:t>
            </a:r>
            <a:endParaRPr lang="ru-RU" dirty="0">
              <a:latin typeface="CyrillicOld" pitchFamily="2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r>
              <a:rPr lang="ru-RU" dirty="0" smtClean="0">
                <a:latin typeface="CyrillicOld" pitchFamily="2" charset="0"/>
              </a:rPr>
              <a:t>Из предложенных вариантов выбрать  посуду с элементами хохломской росписи</a:t>
            </a:r>
          </a:p>
          <a:p>
            <a:endParaRPr lang="ru-RU" dirty="0">
              <a:latin typeface="CyrillicOld" pitchFamily="2" charset="0"/>
            </a:endParaRPr>
          </a:p>
          <a:p>
            <a:pPr marL="0" indent="0">
              <a:buNone/>
            </a:pPr>
            <a:r>
              <a:rPr lang="ru-RU" dirty="0" smtClean="0"/>
              <a:t>                                                          </a:t>
            </a: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7" name="Picture 2" descr="C:\Users\Igor\Desktop\1856479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57672" y="2587354"/>
            <a:ext cx="2592288" cy="250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7" y="2450877"/>
            <a:ext cx="2938463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147" y="2450877"/>
            <a:ext cx="4286250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251" y="20977"/>
            <a:ext cx="14630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876" y="6142038"/>
            <a:ext cx="1800332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185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8"/>
    </mc:Choice>
    <mc:Fallback xmlns="">
      <p:transition spd="slow" advTm="1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2"/>
          </a:xfrm>
        </p:spPr>
        <p:txBody>
          <a:bodyPr>
            <a:noAutofit/>
          </a:bodyPr>
          <a:lstStyle/>
          <a:p>
            <a:pPr marL="342900" lvl="0" indent="-342900" algn="l">
              <a:spcBef>
                <a:spcPct val="20000"/>
              </a:spcBef>
            </a:pPr>
            <a:r>
              <a:rPr lang="ru-RU" sz="2800" dirty="0">
                <a:solidFill>
                  <a:prstClr val="black"/>
                </a:solidFill>
                <a:latin typeface="CyrillicOld" pitchFamily="2" charset="0"/>
                <a:ea typeface="+mn-ea"/>
                <a:cs typeface="+mn-cs"/>
              </a:rPr>
              <a:t>Хохлома — старинный русский народный промысел, родившийся в XVII веке в округе Нижнего Новгорода. </a:t>
            </a:r>
            <a:br>
              <a:rPr lang="ru-RU" sz="2800" dirty="0">
                <a:solidFill>
                  <a:prstClr val="black"/>
                </a:solidFill>
                <a:latin typeface="CyrillicOld" pitchFamily="2" charset="0"/>
                <a:ea typeface="+mn-ea"/>
                <a:cs typeface="+mn-cs"/>
              </a:rPr>
            </a:br>
            <a:endParaRPr lang="ru-RU" sz="2800" dirty="0">
              <a:latin typeface="CyrillicOld" pitchFamily="2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47" y="1484784"/>
            <a:ext cx="7278687" cy="477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46" y="892187"/>
            <a:ext cx="8964488" cy="5958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3645024"/>
            <a:ext cx="78105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6132513"/>
            <a:ext cx="20177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831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05"/>
    </mc:Choice>
    <mc:Fallback xmlns="">
      <p:transition spd="slow" advTm="20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Igor\Desktop\Без-имени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07" y="3428998"/>
            <a:ext cx="780604" cy="172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Igor\Desktop\Без-имени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53" y="5013176"/>
            <a:ext cx="755576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710" y="332656"/>
            <a:ext cx="8229600" cy="576064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2800" dirty="0">
                <a:latin typeface="CyrillicOld" pitchFamily="2" charset="0"/>
                <a:ea typeface="Times New Roman"/>
                <a:cs typeface="Times New Roman"/>
              </a:rPr>
              <a:t>Ветка плавно изогнулась, </a:t>
            </a:r>
            <a:r>
              <a:rPr lang="ru-RU" sz="2800" dirty="0" smtClean="0">
                <a:latin typeface="CyrillicOld" pitchFamily="2" charset="0"/>
                <a:ea typeface="Times New Roman"/>
                <a:cs typeface="Times New Roman"/>
              </a:rPr>
              <a:t/>
            </a:r>
            <a:br>
              <a:rPr lang="ru-RU" sz="2800" dirty="0" smtClean="0">
                <a:latin typeface="CyrillicOld" pitchFamily="2" charset="0"/>
                <a:ea typeface="Times New Roman"/>
                <a:cs typeface="Times New Roman"/>
              </a:rPr>
            </a:br>
            <a:r>
              <a:rPr lang="ru-RU" sz="2800" dirty="0" smtClean="0">
                <a:latin typeface="CyrillicOld" pitchFamily="2" charset="0"/>
                <a:ea typeface="Times New Roman"/>
                <a:cs typeface="Times New Roman"/>
              </a:rPr>
              <a:t>и </a:t>
            </a:r>
            <a:r>
              <a:rPr lang="ru-RU" sz="2800" dirty="0">
                <a:latin typeface="CyrillicOld" pitchFamily="2" charset="0"/>
                <a:ea typeface="Times New Roman"/>
                <a:cs typeface="Times New Roman"/>
              </a:rPr>
              <a:t>колечком завернулась. </a:t>
            </a:r>
            <a:r>
              <a:rPr lang="ru-RU" sz="2800" dirty="0">
                <a:latin typeface="CyrillicOld" pitchFamily="2" charset="0"/>
                <a:ea typeface="Calibri"/>
                <a:cs typeface="Times New Roman"/>
              </a:rPr>
              <a:t/>
            </a:r>
            <a:br>
              <a:rPr lang="ru-RU" sz="2800" dirty="0">
                <a:latin typeface="CyrillicOld" pitchFamily="2" charset="0"/>
                <a:ea typeface="Calibri"/>
                <a:cs typeface="Times New Roman"/>
              </a:rPr>
            </a:br>
            <a:r>
              <a:rPr lang="ru-RU" sz="2800" dirty="0" smtClean="0">
                <a:latin typeface="CyrillicOld" pitchFamily="2" charset="0"/>
                <a:ea typeface="Calibri"/>
                <a:cs typeface="Times New Roman"/>
              </a:rPr>
              <a:t>                    </a:t>
            </a:r>
            <a:r>
              <a:rPr lang="ru-RU" sz="2800" dirty="0" smtClean="0">
                <a:latin typeface="CyrillicOld" pitchFamily="2" charset="0"/>
                <a:ea typeface="Times New Roman"/>
                <a:cs typeface="Times New Roman"/>
              </a:rPr>
              <a:t>Рядом </a:t>
            </a:r>
            <a:r>
              <a:rPr lang="ru-RU" sz="2800" dirty="0">
                <a:latin typeface="CyrillicOld" pitchFamily="2" charset="0"/>
                <a:ea typeface="Times New Roman"/>
                <a:cs typeface="Times New Roman"/>
              </a:rPr>
              <a:t>с листиком трёхпалым, </a:t>
            </a:r>
            <a:r>
              <a:rPr lang="ru-RU" sz="2800" dirty="0" smtClean="0">
                <a:latin typeface="CyrillicOld" pitchFamily="2" charset="0"/>
                <a:ea typeface="Times New Roman"/>
                <a:cs typeface="Times New Roman"/>
              </a:rPr>
              <a:t/>
            </a:r>
            <a:br>
              <a:rPr lang="ru-RU" sz="2800" dirty="0" smtClean="0">
                <a:latin typeface="CyrillicOld" pitchFamily="2" charset="0"/>
                <a:ea typeface="Times New Roman"/>
                <a:cs typeface="Times New Roman"/>
              </a:rPr>
            </a:br>
            <a:r>
              <a:rPr lang="ru-RU" sz="2800" dirty="0" smtClean="0">
                <a:latin typeface="CyrillicOld" pitchFamily="2" charset="0"/>
                <a:ea typeface="Times New Roman"/>
                <a:cs typeface="Times New Roman"/>
              </a:rPr>
              <a:t>земляника </a:t>
            </a:r>
            <a:r>
              <a:rPr lang="ru-RU" sz="2800" dirty="0">
                <a:latin typeface="CyrillicOld" pitchFamily="2" charset="0"/>
                <a:ea typeface="Times New Roman"/>
                <a:cs typeface="Times New Roman"/>
              </a:rPr>
              <a:t>цветом алым.</a:t>
            </a:r>
            <a:r>
              <a:rPr lang="ru-RU" sz="2800" dirty="0">
                <a:latin typeface="CyrillicOld" pitchFamily="2" charset="0"/>
                <a:ea typeface="Calibri"/>
                <a:cs typeface="Times New Roman"/>
              </a:rPr>
              <a:t/>
            </a:r>
            <a:br>
              <a:rPr lang="ru-RU" sz="2800" dirty="0">
                <a:latin typeface="CyrillicOld" pitchFamily="2" charset="0"/>
                <a:ea typeface="Calibri"/>
                <a:cs typeface="Times New Roman"/>
              </a:rPr>
            </a:br>
            <a:r>
              <a:rPr lang="ru-RU" sz="2800" dirty="0">
                <a:latin typeface="CyrillicOld" pitchFamily="2" charset="0"/>
                <a:ea typeface="Times New Roman"/>
                <a:cs typeface="Times New Roman"/>
              </a:rPr>
              <a:t> Засияла, поднялась, </a:t>
            </a:r>
            <a:r>
              <a:rPr lang="ru-RU" sz="2800" dirty="0" smtClean="0">
                <a:latin typeface="CyrillicOld" pitchFamily="2" charset="0"/>
                <a:ea typeface="Times New Roman"/>
                <a:cs typeface="Times New Roman"/>
              </a:rPr>
              <a:t/>
            </a:r>
            <a:br>
              <a:rPr lang="ru-RU" sz="2800" dirty="0" smtClean="0">
                <a:latin typeface="CyrillicOld" pitchFamily="2" charset="0"/>
                <a:ea typeface="Times New Roman"/>
                <a:cs typeface="Times New Roman"/>
              </a:rPr>
            </a:br>
            <a:r>
              <a:rPr lang="ru-RU" sz="2800" dirty="0" smtClean="0">
                <a:latin typeface="CyrillicOld" pitchFamily="2" charset="0"/>
                <a:ea typeface="Times New Roman"/>
                <a:cs typeface="Times New Roman"/>
              </a:rPr>
              <a:t>сладким </a:t>
            </a:r>
            <a:r>
              <a:rPr lang="ru-RU" sz="2800" dirty="0">
                <a:latin typeface="CyrillicOld" pitchFamily="2" charset="0"/>
                <a:ea typeface="Times New Roman"/>
                <a:cs typeface="Times New Roman"/>
              </a:rPr>
              <a:t>соком налилась.</a:t>
            </a:r>
            <a:r>
              <a:rPr lang="ru-RU" sz="2800" dirty="0">
                <a:latin typeface="CyrillicOld" pitchFamily="2" charset="0"/>
                <a:ea typeface="Calibri"/>
                <a:cs typeface="Times New Roman"/>
              </a:rPr>
              <a:t/>
            </a:r>
            <a:br>
              <a:rPr lang="ru-RU" sz="2800" dirty="0">
                <a:latin typeface="CyrillicOld" pitchFamily="2" charset="0"/>
                <a:ea typeface="Calibri"/>
                <a:cs typeface="Times New Roman"/>
              </a:rPr>
            </a:br>
            <a:r>
              <a:rPr lang="ru-RU" sz="2800" dirty="0">
                <a:latin typeface="CyrillicOld" pitchFamily="2" charset="0"/>
                <a:ea typeface="Times New Roman"/>
              </a:rPr>
              <a:t> А трава, как бахрома. Что же это? </a:t>
            </a:r>
            <a:r>
              <a:rPr lang="ru-RU" sz="2800" dirty="0">
                <a:solidFill>
                  <a:prstClr val="black"/>
                </a:solidFill>
                <a:latin typeface="CyrillicOld" pitchFamily="2" charset="0"/>
                <a:ea typeface="+mn-ea"/>
                <a:cs typeface="+mn-cs"/>
              </a:rPr>
              <a:t/>
            </a:r>
            <a:br>
              <a:rPr lang="ru-RU" sz="2800" dirty="0">
                <a:solidFill>
                  <a:prstClr val="black"/>
                </a:solidFill>
                <a:latin typeface="CyrillicOld" pitchFamily="2" charset="0"/>
                <a:ea typeface="+mn-ea"/>
                <a:cs typeface="+mn-cs"/>
              </a:rPr>
            </a:br>
            <a:endParaRPr lang="ru-RU" sz="2800" dirty="0">
              <a:latin typeface="CyrillicOld" pitchFamily="2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4103" name="Picture 7" descr="C:\Users\Igor\Desktop\Без-имени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15812" y="-544552"/>
            <a:ext cx="727855" cy="181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58" y="1844823"/>
            <a:ext cx="781050" cy="15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201" y="12461"/>
            <a:ext cx="1829408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130" y="-2300"/>
            <a:ext cx="1613654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512" y="12461"/>
            <a:ext cx="1684868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61" y="6119813"/>
            <a:ext cx="7724775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5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119813"/>
            <a:ext cx="20177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6" name="Picture 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227" y="-9399"/>
            <a:ext cx="781050" cy="1854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7" name="Picture 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848" y="32542"/>
            <a:ext cx="1500188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8" name="Picture 2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731" y="-20138"/>
            <a:ext cx="7921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9" name="Picture 2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083" y="3281213"/>
            <a:ext cx="78105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441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05"/>
    </mc:Choice>
    <mc:Fallback xmlns="">
      <p:transition spd="slow" advTm="20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Igor\Desktop\уткаjp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02036"/>
            <a:ext cx="3436030" cy="210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CyrillicOld" pitchFamily="2" charset="0"/>
              </a:rPr>
              <a:t>Хохломская посуда</a:t>
            </a:r>
            <a:endParaRPr lang="ru-RU" dirty="0">
              <a:latin typeface="CyrillicOld" pitchFamily="2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2050" name="Picture 2" descr="C:\Users\Igor\Desktop\посуда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12776"/>
            <a:ext cx="2723463" cy="283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Igor\Desktop\посуда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5" y="2564808"/>
            <a:ext cx="6223798" cy="382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2232248" cy="2970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9525"/>
            <a:ext cx="91757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-9525"/>
            <a:ext cx="16827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825" y="3377837"/>
            <a:ext cx="78105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101" y="6182065"/>
            <a:ext cx="20177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56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05"/>
    </mc:Choice>
    <mc:Fallback xmlns="">
      <p:transition spd="slow" advTm="20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-26707"/>
            <a:ext cx="91757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Igor\Desktop\посуда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19050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Igor\Desktop\посуда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-26707"/>
            <a:ext cx="2595241" cy="346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CyrillicOld" pitchFamily="2" charset="0"/>
              </a:rPr>
              <a:t>Хохломская посуда</a:t>
            </a:r>
            <a:endParaRPr lang="ru-RU" dirty="0">
              <a:latin typeface="CyrillicOld" pitchFamily="2" charset="0"/>
            </a:endParaRPr>
          </a:p>
        </p:txBody>
      </p:sp>
      <p:pic>
        <p:nvPicPr>
          <p:cNvPr id="5123" name="Picture 3" descr="C:\Users\Igor\Desktop\посуда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24744"/>
            <a:ext cx="5616623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1920"/>
            <a:ext cx="20177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6132513"/>
            <a:ext cx="20177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72400" y="3787081"/>
            <a:ext cx="20177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844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 smtClean="0">
                <a:latin typeface="CyrillicOld" pitchFamily="2" charset="0"/>
              </a:rPr>
              <a:t>Подготовка посуды к росписи</a:t>
            </a:r>
            <a:endParaRPr lang="ru-RU" dirty="0">
              <a:latin typeface="CyrillicOld" pitchFamily="2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43608" y="1916832"/>
            <a:ext cx="7643192" cy="4209331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CyrillicOld" pitchFamily="2" charset="0"/>
              </a:rPr>
              <a:t>Заготовка изделия</a:t>
            </a:r>
          </a:p>
          <a:p>
            <a:r>
              <a:rPr lang="ru-RU" sz="3600" dirty="0" smtClean="0">
                <a:latin typeface="CyrillicOld" pitchFamily="2" charset="0"/>
              </a:rPr>
              <a:t>Грунтовка полуфабриката</a:t>
            </a:r>
          </a:p>
          <a:p>
            <a:r>
              <a:rPr lang="ru-RU" sz="3600" dirty="0" smtClean="0">
                <a:latin typeface="CyrillicOld" pitchFamily="2" charset="0"/>
              </a:rPr>
              <a:t>Роспись</a:t>
            </a:r>
          </a:p>
          <a:p>
            <a:r>
              <a:rPr lang="ru-RU" sz="3600" dirty="0" smtClean="0">
                <a:latin typeface="CyrillicOld" pitchFamily="2" charset="0"/>
              </a:rPr>
              <a:t>Покрытие лаком</a:t>
            </a:r>
          </a:p>
          <a:p>
            <a:r>
              <a:rPr lang="ru-RU" sz="3600" dirty="0" smtClean="0">
                <a:latin typeface="CyrillicOld" pitchFamily="2" charset="0"/>
              </a:rPr>
              <a:t>Закалка в печи</a:t>
            </a:r>
            <a:endParaRPr lang="ru-RU" sz="3600" dirty="0">
              <a:latin typeface="CyrillicOld" pitchFamily="2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4098" name="Picture 2" descr="C:\Users\Igor\Desktop\hbu05059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96752"/>
            <a:ext cx="1900495" cy="527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-9525"/>
            <a:ext cx="91757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843" y="0"/>
            <a:ext cx="1712437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142038"/>
            <a:ext cx="20177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79432" y="3752057"/>
            <a:ext cx="1803648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83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8"/>
    </mc:Choice>
    <mc:Fallback xmlns="">
      <p:transition spd="slow" advTm="1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628" y="-19050"/>
            <a:ext cx="9413155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 smtClean="0">
                <a:latin typeface="CyrillicOld" pitchFamily="2" charset="0"/>
              </a:rPr>
              <a:t>Подготовка посуды к росписи</a:t>
            </a:r>
            <a:endParaRPr lang="ru-RU" dirty="0">
              <a:latin typeface="CyrillicOld" pitchFamily="2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 algn="just"/>
            <a:r>
              <a:rPr lang="ru-RU" sz="1700" b="1" dirty="0" smtClean="0">
                <a:latin typeface="CyrillicOld" pitchFamily="2" charset="0"/>
              </a:rPr>
              <a:t>Заготовка.</a:t>
            </a:r>
            <a:r>
              <a:rPr lang="ru-RU" sz="1700" dirty="0" smtClean="0">
                <a:latin typeface="CyrillicOld" pitchFamily="2" charset="0"/>
              </a:rPr>
              <a:t> Деревянную посуду на токарном станке из хорошо просушенной древесины. Такие заготовки называют «</a:t>
            </a:r>
            <a:r>
              <a:rPr lang="ru-RU" sz="1700" dirty="0" err="1" smtClean="0">
                <a:latin typeface="CyrillicOld" pitchFamily="2" charset="0"/>
              </a:rPr>
              <a:t>бельем</a:t>
            </a:r>
            <a:r>
              <a:rPr lang="ru-RU" sz="1700" dirty="0" smtClean="0">
                <a:latin typeface="CyrillicOld" pitchFamily="2" charset="0"/>
              </a:rPr>
              <a:t>».  Готовое изделие хорошо просушивают.</a:t>
            </a:r>
          </a:p>
          <a:p>
            <a:pPr algn="just"/>
            <a:r>
              <a:rPr lang="ru-RU" sz="1700" b="1" dirty="0" smtClean="0">
                <a:latin typeface="CyrillicOld" pitchFamily="2" charset="0"/>
              </a:rPr>
              <a:t>Грунтовка. </a:t>
            </a:r>
            <a:r>
              <a:rPr lang="ru-RU" sz="1700" dirty="0" err="1" smtClean="0">
                <a:latin typeface="CyrillicOld" pitchFamily="2" charset="0"/>
              </a:rPr>
              <a:t>Разведенную</a:t>
            </a:r>
            <a:r>
              <a:rPr lang="ru-RU" sz="1700" dirty="0" smtClean="0">
                <a:latin typeface="CyrillicOld" pitchFamily="2" charset="0"/>
              </a:rPr>
              <a:t> водой до жидкого состояния глину  хорошо втирают в «белье» с помощью тряпки очень тонким слоем. Сушат в течение нескольких часов.</a:t>
            </a:r>
          </a:p>
          <a:p>
            <a:pPr algn="just"/>
            <a:r>
              <a:rPr lang="ru-RU" sz="1700" b="1" dirty="0" smtClean="0">
                <a:latin typeface="CyrillicOld" pitchFamily="2" charset="0"/>
              </a:rPr>
              <a:t>Пропитк</a:t>
            </a:r>
            <a:r>
              <a:rPr lang="ru-RU" sz="1700" dirty="0" smtClean="0">
                <a:latin typeface="CyrillicOld" pitchFamily="2" charset="0"/>
              </a:rPr>
              <a:t>а льняным маслом, сушка</a:t>
            </a:r>
          </a:p>
          <a:p>
            <a:pPr algn="just"/>
            <a:r>
              <a:rPr lang="ru-RU" sz="1700" b="1" dirty="0" err="1" smtClean="0">
                <a:latin typeface="CyrillicOld" pitchFamily="2" charset="0"/>
              </a:rPr>
              <a:t>Олифление</a:t>
            </a:r>
            <a:r>
              <a:rPr lang="ru-RU" sz="1700" b="1" dirty="0" smtClean="0">
                <a:latin typeface="CyrillicOld" pitchFamily="2" charset="0"/>
              </a:rPr>
              <a:t>. </a:t>
            </a:r>
            <a:r>
              <a:rPr lang="ru-RU" sz="1700" dirty="0" smtClean="0">
                <a:latin typeface="CyrillicOld" pitchFamily="2" charset="0"/>
              </a:rPr>
              <a:t>Покрывают 4 слоями олифы. Сушат в печи при 50-60 градусах</a:t>
            </a:r>
          </a:p>
          <a:p>
            <a:pPr algn="just"/>
            <a:r>
              <a:rPr lang="ru-RU" sz="1700" b="1" dirty="0" smtClean="0">
                <a:latin typeface="CyrillicOld" pitchFamily="2" charset="0"/>
              </a:rPr>
              <a:t>Лужение. </a:t>
            </a:r>
            <a:r>
              <a:rPr lang="ru-RU" sz="1700" dirty="0" smtClean="0">
                <a:latin typeface="CyrillicOld" pitchFamily="2" charset="0"/>
              </a:rPr>
              <a:t>Порошок олова или алюминия втирают в изделие. Оно приобретает бело-зеркальный блеск. Сушка</a:t>
            </a:r>
          </a:p>
          <a:p>
            <a:pPr algn="just"/>
            <a:r>
              <a:rPr lang="ru-RU" sz="1700" b="1" dirty="0" smtClean="0">
                <a:latin typeface="CyrillicOld" pitchFamily="2" charset="0"/>
              </a:rPr>
              <a:t>Роспись. </a:t>
            </a:r>
            <a:r>
              <a:rPr lang="ru-RU" sz="1700" dirty="0" smtClean="0">
                <a:latin typeface="CyrillicOld" pitchFamily="2" charset="0"/>
              </a:rPr>
              <a:t>Все элементы росписи выполняются без предварительного рисунка карандашом. Кисть необходимо держать у </a:t>
            </a:r>
            <a:r>
              <a:rPr lang="ru-RU" sz="1700" dirty="0" err="1" smtClean="0">
                <a:latin typeface="CyrillicOld" pitchFamily="2" charset="0"/>
              </a:rPr>
              <a:t>ее</a:t>
            </a:r>
            <a:r>
              <a:rPr lang="ru-RU" sz="1700" dirty="0" smtClean="0">
                <a:latin typeface="CyrillicOld" pitchFamily="2" charset="0"/>
              </a:rPr>
              <a:t> основания и ставить вертикально к плоскости рисунка. В росписи применяются масляные краски, главные цвета-красный и </a:t>
            </a:r>
            <a:r>
              <a:rPr lang="ru-RU" sz="1700" dirty="0" err="1" smtClean="0">
                <a:latin typeface="CyrillicOld" pitchFamily="2" charset="0"/>
              </a:rPr>
              <a:t>черный</a:t>
            </a:r>
            <a:r>
              <a:rPr lang="ru-RU" sz="1700" dirty="0" smtClean="0">
                <a:latin typeface="CyrillicOld" pitchFamily="2" charset="0"/>
              </a:rPr>
              <a:t> (сажа и киноварь)</a:t>
            </a:r>
          </a:p>
          <a:p>
            <a:pPr algn="just"/>
            <a:r>
              <a:rPr lang="ru-RU" sz="1700" b="1" dirty="0" smtClean="0">
                <a:latin typeface="CyrillicOld" pitchFamily="2" charset="0"/>
              </a:rPr>
              <a:t>Покрытие лаком. </a:t>
            </a:r>
            <a:r>
              <a:rPr lang="ru-RU" sz="1700" dirty="0" smtClean="0">
                <a:latin typeface="CyrillicOld" pitchFamily="2" charset="0"/>
              </a:rPr>
              <a:t>Расписанное и просушенное изделие покрывают масляным лаком и закаливают в печи при 270-300 градусах. Под воздействием температуры лак желтее и изделия приобретают золотистый цвет.</a:t>
            </a:r>
          </a:p>
          <a:p>
            <a:endParaRPr lang="ru-RU" sz="1400" dirty="0" smtClean="0">
              <a:latin typeface="CyrillicOld" pitchFamily="2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13387"/>
            <a:ext cx="1584176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248" y="6142038"/>
            <a:ext cx="20177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45821" y="3890455"/>
            <a:ext cx="1875656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596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8"/>
    </mc:Choice>
    <mc:Fallback xmlns="">
      <p:transition spd="slow" advTm="1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115616" y="1535112"/>
            <a:ext cx="3381772" cy="669751"/>
          </a:xfrm>
        </p:spPr>
        <p:txBody>
          <a:bodyPr>
            <a:normAutofit/>
          </a:bodyPr>
          <a:lstStyle/>
          <a:p>
            <a:r>
              <a:rPr lang="ru-RU" b="0" dirty="0" smtClean="0">
                <a:solidFill>
                  <a:prstClr val="black"/>
                </a:solidFill>
              </a:rPr>
              <a:t>           </a:t>
            </a:r>
            <a:r>
              <a:rPr lang="ru-RU" b="0" dirty="0" smtClean="0">
                <a:solidFill>
                  <a:prstClr val="black"/>
                </a:solidFill>
                <a:latin typeface="CyrillicOld" pitchFamily="2" charset="0"/>
              </a:rPr>
              <a:t>роспись </a:t>
            </a:r>
            <a:r>
              <a:rPr lang="ru-RU" b="0" dirty="0">
                <a:solidFill>
                  <a:prstClr val="black"/>
                </a:solidFill>
                <a:latin typeface="CyrillicOld" pitchFamily="2" charset="0"/>
              </a:rPr>
              <a:t>«под фон»</a:t>
            </a:r>
            <a:endParaRPr lang="ru-RU" dirty="0">
              <a:latin typeface="CyrillicOld" pitchFamily="2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b="0" dirty="0" smtClean="0">
                <a:solidFill>
                  <a:prstClr val="black"/>
                </a:solidFill>
              </a:rPr>
              <a:t>     </a:t>
            </a:r>
            <a:r>
              <a:rPr lang="ru-RU" b="0" dirty="0" smtClean="0">
                <a:solidFill>
                  <a:prstClr val="black"/>
                </a:solidFill>
                <a:latin typeface="CyrillicOld" pitchFamily="2" charset="0"/>
              </a:rPr>
              <a:t>роспись «</a:t>
            </a:r>
            <a:r>
              <a:rPr lang="ru-RU" b="0" dirty="0" err="1" smtClean="0">
                <a:solidFill>
                  <a:prstClr val="black"/>
                </a:solidFill>
                <a:latin typeface="CyrillicOld" pitchFamily="2" charset="0"/>
              </a:rPr>
              <a:t>кудрина</a:t>
            </a:r>
            <a:r>
              <a:rPr lang="ru-RU" b="0" dirty="0" smtClean="0">
                <a:solidFill>
                  <a:prstClr val="black"/>
                </a:solidFill>
                <a:latin typeface="CyrillicOld" pitchFamily="2" charset="0"/>
              </a:rPr>
              <a:t>»</a:t>
            </a:r>
            <a:endParaRPr lang="ru-RU" dirty="0">
              <a:latin typeface="CyrillicOld" pitchFamily="2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9218" name="Picture 2" descr="C:\Users\Igor\Desktop\посуда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70043"/>
            <a:ext cx="2750528" cy="437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Igor\Desktop\131462тарелка3jp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854" y="2204864"/>
            <a:ext cx="4450707" cy="429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331640" y="764704"/>
            <a:ext cx="6408712" cy="1008112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prstClr val="black"/>
                </a:solidFill>
                <a:latin typeface="CyrillicOld" pitchFamily="2" charset="0"/>
                <a:ea typeface="+mn-ea"/>
                <a:cs typeface="+mn-cs"/>
              </a:rPr>
              <a:t>Для </a:t>
            </a:r>
            <a:r>
              <a:rPr lang="ru-RU" sz="2400" b="1" dirty="0">
                <a:solidFill>
                  <a:prstClr val="black"/>
                </a:solidFill>
                <a:latin typeface="CyrillicOld" pitchFamily="2" charset="0"/>
                <a:ea typeface="+mn-ea"/>
                <a:cs typeface="+mn-cs"/>
              </a:rPr>
              <a:t>«фоновой»</a:t>
            </a:r>
            <a:r>
              <a:rPr lang="ru-RU" sz="2400" dirty="0">
                <a:solidFill>
                  <a:prstClr val="black"/>
                </a:solidFill>
                <a:latin typeface="CyrillicOld" pitchFamily="2" charset="0"/>
                <a:ea typeface="+mn-ea"/>
                <a:cs typeface="+mn-cs"/>
              </a:rPr>
              <a:t> росписи было характерно применение чёрного или красного фона, </a:t>
            </a:r>
            <a:r>
              <a:rPr lang="ru-RU" sz="2400" dirty="0" smtClean="0">
                <a:solidFill>
                  <a:prstClr val="black"/>
                </a:solidFill>
                <a:latin typeface="CyrillicOld" pitchFamily="2" charset="0"/>
                <a:ea typeface="+mn-ea"/>
                <a:cs typeface="+mn-cs"/>
              </a:rPr>
              <a:t>сам </a:t>
            </a:r>
            <a:r>
              <a:rPr lang="ru-RU" sz="2400" dirty="0">
                <a:solidFill>
                  <a:prstClr val="black"/>
                </a:solidFill>
                <a:latin typeface="CyrillicOld" pitchFamily="2" charset="0"/>
                <a:ea typeface="+mn-ea"/>
                <a:cs typeface="+mn-cs"/>
              </a:rPr>
              <a:t>рисунок оставался золотым.</a:t>
            </a:r>
            <a:endParaRPr lang="ru-RU" dirty="0">
              <a:latin typeface="CyrillicOld" pitchFamily="2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7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-6491"/>
            <a:ext cx="165693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6" y="6151563"/>
            <a:ext cx="1856332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12162" y="3895093"/>
            <a:ext cx="1801689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146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8"/>
    </mc:Choice>
    <mc:Fallback xmlns="">
      <p:transition spd="slow" advTm="1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3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CyrillicOld" pitchFamily="2" charset="0"/>
              </a:rPr>
              <a:t/>
            </a:r>
            <a:br>
              <a:rPr lang="ru-RU" dirty="0" smtClean="0">
                <a:latin typeface="CyrillicOld" pitchFamily="2" charset="0"/>
              </a:rPr>
            </a:br>
            <a:r>
              <a:rPr lang="ru-RU" dirty="0" smtClean="0">
                <a:latin typeface="CyrillicOld" pitchFamily="2" charset="0"/>
              </a:rPr>
              <a:t>Основные </a:t>
            </a:r>
            <a:r>
              <a:rPr lang="ru-RU" dirty="0" smtClean="0">
                <a:latin typeface="CyrillicOld" pitchFamily="2" charset="0"/>
              </a:rPr>
              <a:t>элементы узора</a:t>
            </a:r>
            <a:endParaRPr lang="ru-RU" dirty="0">
              <a:latin typeface="CyrillicOld" pitchFamily="2" charset="0"/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CyrillicOld" pitchFamily="2" charset="0"/>
              </a:rPr>
              <a:t>Травка, ягодки, цветы и птицы – символы счастливой жизни (райский сад). Разукрашенная посуда </a:t>
            </a:r>
            <a:r>
              <a:rPr lang="ru-RU" sz="2400" dirty="0" err="1" smtClean="0">
                <a:latin typeface="CyrillicOld" pitchFamily="2" charset="0"/>
              </a:rPr>
              <a:t>создает</a:t>
            </a:r>
            <a:r>
              <a:rPr lang="ru-RU" sz="2400" dirty="0" smtClean="0">
                <a:latin typeface="CyrillicOld" pitchFamily="2" charset="0"/>
              </a:rPr>
              <a:t> праздник, олицетворяет мечту людей о счастье.</a:t>
            </a:r>
          </a:p>
          <a:p>
            <a:pPr marL="0" indent="0">
              <a:buNone/>
            </a:pPr>
            <a:endParaRPr lang="ru-RU" sz="2400" dirty="0" smtClean="0">
              <a:latin typeface="CyrillicOld" pitchFamily="2" charset="0"/>
            </a:endParaRPr>
          </a:p>
          <a:p>
            <a:pPr marL="0" indent="0">
              <a:buNone/>
            </a:pPr>
            <a:endParaRPr lang="ru-RU" sz="2400" dirty="0" smtClean="0"/>
          </a:p>
          <a:p>
            <a:endParaRPr lang="ru-RU" sz="2400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11267" name="Picture 3" descr="C:\Users\Igor\Desktop\хохлома\элементы росписи\687474703a2f2f7777772e636e692e6e65742e75612f696d616765732f61727469636c65732f686f686c6f6d612e706e6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102" y="2445002"/>
            <a:ext cx="4780859" cy="386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9525"/>
            <a:ext cx="91757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33224"/>
            <a:ext cx="1656184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248" y="6142038"/>
            <a:ext cx="201771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67701" y="3763788"/>
            <a:ext cx="182711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83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8"/>
    </mc:Choice>
    <mc:Fallback xmlns="">
      <p:transition spd="slow" advTm="1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974</TotalTime>
  <Words>271</Words>
  <Application>Microsoft Office PowerPoint</Application>
  <PresentationFormat>Экран (4:3)</PresentationFormat>
  <Paragraphs>33</Paragraphs>
  <Slides>13</Slides>
  <Notes>0</Notes>
  <HiddenSlides>0</HiddenSlides>
  <MMClips>12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Тема Office</vt:lpstr>
      <vt:lpstr>1_Тема Office</vt:lpstr>
      <vt:lpstr>2_Тема Office</vt:lpstr>
      <vt:lpstr>3_Тема Office</vt:lpstr>
      <vt:lpstr>4_Тема Office</vt:lpstr>
      <vt:lpstr>     Презентация Хохломская роспись  </vt:lpstr>
      <vt:lpstr>Хохлома — старинный русский народный промысел, родившийся в XVII веке в округе Нижнего Новгорода.  </vt:lpstr>
      <vt:lpstr> Ветка плавно изогнулась,  и колечком завернулась.                      Рядом с листиком трёхпалым,  земляника цветом алым.  Засияла, поднялась,  сладким соком налилась.  А трава, как бахрома. Что же это?  </vt:lpstr>
      <vt:lpstr>Хохломская посуда</vt:lpstr>
      <vt:lpstr>Хохломская посуда</vt:lpstr>
      <vt:lpstr>Подготовка посуды к росписи</vt:lpstr>
      <vt:lpstr>Подготовка посуды к росписи</vt:lpstr>
      <vt:lpstr>Для «фоновой» росписи было характерно применение чёрного или красного фона, сам рисунок оставался золотым.</vt:lpstr>
      <vt:lpstr> Основные элементы узора</vt:lpstr>
      <vt:lpstr>Последовательность выполнения элементов росписи</vt:lpstr>
      <vt:lpstr> Последовательность выполнения элементов росписи посуды</vt:lpstr>
      <vt:lpstr> Проверочное задание</vt:lpstr>
      <vt:lpstr> Проверочное задание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Игорь</dc:creator>
  <cp:lastModifiedBy>Пользователь</cp:lastModifiedBy>
  <cp:revision>71</cp:revision>
  <dcterms:created xsi:type="dcterms:W3CDTF">2015-04-05T17:27:01Z</dcterms:created>
  <dcterms:modified xsi:type="dcterms:W3CDTF">2020-04-19T10:11:22Z</dcterms:modified>
</cp:coreProperties>
</file>