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9" r:id="rId2"/>
    <p:sldId id="301" r:id="rId3"/>
    <p:sldId id="319" r:id="rId4"/>
    <p:sldId id="258" r:id="rId5"/>
    <p:sldId id="330" r:id="rId6"/>
    <p:sldId id="320" r:id="rId7"/>
    <p:sldId id="327" r:id="rId8"/>
    <p:sldId id="271" r:id="rId9"/>
    <p:sldId id="270" r:id="rId10"/>
    <p:sldId id="272" r:id="rId11"/>
    <p:sldId id="283" r:id="rId12"/>
    <p:sldId id="284" r:id="rId13"/>
    <p:sldId id="285" r:id="rId14"/>
    <p:sldId id="286" r:id="rId15"/>
    <p:sldId id="287" r:id="rId16"/>
    <p:sldId id="288" r:id="rId17"/>
    <p:sldId id="328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16" r:id="rId28"/>
    <p:sldId id="331" r:id="rId29"/>
    <p:sldId id="302" r:id="rId30"/>
    <p:sldId id="303" r:id="rId31"/>
    <p:sldId id="305" r:id="rId32"/>
    <p:sldId id="307" r:id="rId33"/>
    <p:sldId id="310" r:id="rId34"/>
    <p:sldId id="308" r:id="rId35"/>
    <p:sldId id="312" r:id="rId36"/>
    <p:sldId id="314" r:id="rId37"/>
    <p:sldId id="313" r:id="rId38"/>
    <p:sldId id="315" r:id="rId39"/>
    <p:sldId id="311" r:id="rId40"/>
    <p:sldId id="306" r:id="rId41"/>
    <p:sldId id="318" r:id="rId42"/>
    <p:sldId id="322" r:id="rId43"/>
    <p:sldId id="323" r:id="rId44"/>
    <p:sldId id="324" r:id="rId45"/>
    <p:sldId id="325" r:id="rId46"/>
    <p:sldId id="326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8000"/>
    <a:srgbClr val="0EBA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AE6E4C-1ED4-41F3-8221-AE897A55B6E2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1886EB-E9B3-4429-B312-86F768F80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267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80B58-57E4-46E1-931B-DE304E3B26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78C8-1489-46B9-9763-69725EC796E1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0B9A-2962-4ECF-A01A-2748A6A26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13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C2C8-41DF-4BD2-946F-E926E94D3F9F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D8B4B-F648-4F5F-B90A-1D636B1D7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97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61CD-DEA1-4268-839B-24420E0973DD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12D3-E0C2-4260-9A7C-3CF894532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44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8864-1C7E-4272-9A55-996493E4A6B1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2E36-1F99-406A-813A-C0375EC0D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6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6B81-70EF-4195-867B-29ABC65FA8C2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1C9A-083F-44DA-B0D2-67C31E2CA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03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405D-5974-480B-89A5-C794C715A146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EA08-1ECD-41FD-9059-BFC7EBADB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05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55F3-AB86-43B3-B3A4-74861AD5FFB3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74A3-17A9-4666-91E5-D9CC1E218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54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A763-17AB-4463-B165-2E6211E3CF21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33D5-3DA7-434C-877F-CACA853AC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03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3E5C-D3B0-46B0-9D5A-9797D1035EF5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E02D-6CC9-454D-9042-ACBC720F4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31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DE9E-742F-4975-8D78-6B5021F746CB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29B05-CA64-498E-A181-6B50CA79E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74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9A0E-EE9F-4919-BF86-623DBDAD121B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F453-7159-44F6-87D5-4F0565EE1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251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66105-27A9-4421-AB39-92AF0591E1D0}" type="datetimeFigureOut">
              <a:rPr lang="ru-RU"/>
              <a:pPr>
                <a:defRPr/>
              </a:pPr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9F8AD-55AB-4DEE-9B55-4EB224E26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2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4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0.xml"/><Relationship Id="rId5" Type="http://schemas.openxmlformats.org/officeDocument/2006/relationships/slide" Target="slide24.xml"/><Relationship Id="rId10" Type="http://schemas.openxmlformats.org/officeDocument/2006/relationships/slide" Target="slide19.xml"/><Relationship Id="rId4" Type="http://schemas.openxmlformats.org/officeDocument/2006/relationships/slide" Target="slide21.xml"/><Relationship Id="rId9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2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jpe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2.jpeg"/><Relationship Id="rId16" Type="http://schemas.openxmlformats.org/officeDocument/2006/relationships/image" Target="../media/image46.pn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24" Type="http://schemas.openxmlformats.org/officeDocument/2006/relationships/image" Target="../media/image54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jpeg"/><Relationship Id="rId22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0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0;&#1072;&#1089;&#1072;&#1090;&#1080;&#1085;&#1072;%20&#1058;&#1040;%20&#1055;&#1044;&#1044;\main_theme.mp3" TargetMode="Externa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46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10" Type="http://schemas.openxmlformats.org/officeDocument/2006/relationships/slide" Target="slide2.xml"/><Relationship Id="rId4" Type="http://schemas.openxmlformats.org/officeDocument/2006/relationships/image" Target="../media/image13.jpeg"/><Relationship Id="rId9" Type="http://schemas.openxmlformats.org/officeDocument/2006/relationships/slide" Target="slide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10.xml"/><Relationship Id="rId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F:\К ПДД\ГАИшн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624263"/>
            <a:ext cx="2786062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J:\Игры пдд\енот мент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3760788"/>
            <a:ext cx="20161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786" y="1928802"/>
            <a:ext cx="8143932" cy="292387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006600"/>
                </a:solidFill>
                <a:latin typeface="Georgia" pitchFamily="18" charset="0"/>
              </a:rPr>
              <a:t>Интерактивная игра по ПДД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rgbClr val="006600"/>
                </a:solidFill>
                <a:latin typeface="Georgia" pitchFamily="18" charset="0"/>
              </a:rPr>
              <a:t>«Знай и соблюдай правила дорожного движения!»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09794"/>
            <a:ext cx="2643206" cy="642942"/>
          </a:xfrm>
          <a:prstGeom prst="roundRect">
            <a:avLst/>
          </a:prstGeom>
          <a:solidFill>
            <a:srgbClr val="0EBA50">
              <a:alpha val="96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Пешеход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647825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Являются ли пешеходами лица, выполняющие работу на дороге?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Нет </a:t>
            </a:r>
          </a:p>
        </p:txBody>
      </p:sp>
      <p:pic>
        <p:nvPicPr>
          <p:cNvPr id="18434" name="Picture 2" descr="http://news.pushkino.tv/content/_news/3198/rem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0638" y="1412875"/>
            <a:ext cx="4095750" cy="3071813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63" y="409575"/>
            <a:ext cx="2643187" cy="6429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Перекрёсток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792288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Кому должны подчиняться пешеходы и водители, если на перекрестке работают одновременно и светофор,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 и регулировщик?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Регулировщику </a:t>
            </a:r>
          </a:p>
        </p:txBody>
      </p:sp>
      <p:pic>
        <p:nvPicPr>
          <p:cNvPr id="17410" name="Picture 2" descr="http://www.glazey.info/perekrdddest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38275"/>
            <a:ext cx="4822825" cy="3214688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09794"/>
            <a:ext cx="2643206" cy="642942"/>
          </a:xfrm>
          <a:prstGeom prst="roundRect">
            <a:avLst/>
          </a:prstGeom>
          <a:solidFill>
            <a:srgbClr val="FFFF00">
              <a:alpha val="96000"/>
            </a:srgb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Перекрёсток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38" y="1071563"/>
            <a:ext cx="4786312" cy="9286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Назовите нарушителей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дорожного движения.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5643563"/>
            <a:ext cx="4786313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№ 1, 2, 4, 7</a:t>
            </a:r>
          </a:p>
        </p:txBody>
      </p:sp>
      <p:pic>
        <p:nvPicPr>
          <p:cNvPr id="7" name="Рисунок 6" descr="ПДД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1750" y="2071688"/>
            <a:ext cx="4500563" cy="3297237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ый треугольник 7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81802"/>
            <a:ext cx="2643206" cy="642942"/>
          </a:xfrm>
          <a:prstGeom prst="roundRect">
            <a:avLst/>
          </a:prstGeom>
          <a:solidFill>
            <a:srgbClr val="0EBA50">
              <a:alpha val="96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Перекрёсток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285875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Какой сигнал светофора включается одновременно для всех сторон перекрестка?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Жёлтый</a:t>
            </a:r>
          </a:p>
        </p:txBody>
      </p:sp>
      <p:pic>
        <p:nvPicPr>
          <p:cNvPr id="15362" name="Picture 2" descr="http://info.sibnet.ru/ni/284/28484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330325"/>
            <a:ext cx="5000625" cy="3754438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63" y="481013"/>
            <a:ext cx="2643187" cy="6445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Сигналы и предметы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285875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Трехглазый помощник дорог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Светофор</a:t>
            </a:r>
          </a:p>
        </p:txBody>
      </p:sp>
      <p:pic>
        <p:nvPicPr>
          <p:cNvPr id="14338" name="Picture 2" descr="http://productnews.link.net/general/News/18-01-2011/trafficlight300x2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14438"/>
            <a:ext cx="37147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553810"/>
            <a:ext cx="2643206" cy="642942"/>
          </a:xfrm>
          <a:prstGeom prst="roundRect">
            <a:avLst/>
          </a:prstGeom>
          <a:solidFill>
            <a:srgbClr val="FFFF00">
              <a:alpha val="96000"/>
            </a:srgb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Сигналы и предметы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576388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Палочка милиционера?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Жезл</a:t>
            </a:r>
          </a:p>
        </p:txBody>
      </p: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3000375" y="1357313"/>
            <a:ext cx="3814763" cy="3429000"/>
            <a:chOff x="3210534" y="1785926"/>
            <a:chExt cx="3814177" cy="3429007"/>
          </a:xfrm>
        </p:grpSpPr>
        <p:sp>
          <p:nvSpPr>
            <p:cNvPr id="9" name="Прямоугольник 8"/>
            <p:cNvSpPr/>
            <p:nvPr/>
          </p:nvSpPr>
          <p:spPr>
            <a:xfrm rot="2668611">
              <a:off x="3210534" y="2717790"/>
              <a:ext cx="2396757" cy="3556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7" name="Picture 4" descr="http://static.autonews.rbc.ua/img/publication/450x270/2/0/2009_05_14_142657_2.jpe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1785926"/>
              <a:ext cx="3810033" cy="342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ый треугольник 7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553810"/>
            <a:ext cx="2643206" cy="642942"/>
          </a:xfrm>
          <a:prstGeom prst="roundRect">
            <a:avLst/>
          </a:prstGeom>
          <a:solidFill>
            <a:srgbClr val="0EBA50">
              <a:alpha val="96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Сигналы и предметы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647825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Сигнальное устройство на железной дороге?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Семафор</a:t>
            </a:r>
          </a:p>
        </p:txBody>
      </p:sp>
      <p:pic>
        <p:nvPicPr>
          <p:cNvPr id="12290" name="Picture 2" descr="http://img-fotki.yandex.ru/get/4608/ntwalker.56/0_4dd9e_955afa7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371600"/>
            <a:ext cx="3643312" cy="3857625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00125" y="1643063"/>
            <a:ext cx="2857500" cy="785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Возраст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63" y="3500438"/>
            <a:ext cx="2714625" cy="785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Животные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63" y="5286375"/>
            <a:ext cx="2786062" cy="7143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Ребусы</a:t>
            </a: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572000" y="1643063"/>
            <a:ext cx="857250" cy="857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572000" y="3357563"/>
            <a:ext cx="857250" cy="857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4572000" y="5143500"/>
            <a:ext cx="857250" cy="857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8794" y="357166"/>
            <a:ext cx="473398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EBA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Викторина  «ПДД»</a:t>
            </a:r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7715272" y="3357562"/>
            <a:ext cx="857256" cy="857256"/>
          </a:xfrm>
          <a:prstGeom prst="ellipse">
            <a:avLst/>
          </a:prstGeom>
          <a:solidFill>
            <a:srgbClr val="0EBA5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7" name="Овал 16">
            <a:hlinkClick r:id="rId7" action="ppaction://hlinksldjump"/>
          </p:cNvPr>
          <p:cNvSpPr/>
          <p:nvPr/>
        </p:nvSpPr>
        <p:spPr>
          <a:xfrm>
            <a:off x="6215074" y="3357562"/>
            <a:ext cx="85725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8" name="Овал 17">
            <a:hlinkClick r:id="rId8" action="ppaction://hlinksldjump"/>
          </p:cNvPr>
          <p:cNvSpPr/>
          <p:nvPr/>
        </p:nvSpPr>
        <p:spPr>
          <a:xfrm>
            <a:off x="7715272" y="5143512"/>
            <a:ext cx="857256" cy="857256"/>
          </a:xfrm>
          <a:prstGeom prst="ellipse">
            <a:avLst/>
          </a:prstGeom>
          <a:solidFill>
            <a:srgbClr val="0EBA5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9" name="Овал 18">
            <a:hlinkClick r:id="rId9" action="ppaction://hlinksldjump"/>
          </p:cNvPr>
          <p:cNvSpPr/>
          <p:nvPr/>
        </p:nvSpPr>
        <p:spPr>
          <a:xfrm>
            <a:off x="6286512" y="5143512"/>
            <a:ext cx="85725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6215074" y="1643050"/>
            <a:ext cx="85725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1" name="Овал 20">
            <a:hlinkClick r:id="rId11" action="ppaction://hlinksldjump"/>
          </p:cNvPr>
          <p:cNvSpPr/>
          <p:nvPr/>
        </p:nvSpPr>
        <p:spPr>
          <a:xfrm>
            <a:off x="7715272" y="1643050"/>
            <a:ext cx="857256" cy="857256"/>
          </a:xfrm>
          <a:prstGeom prst="ellipse">
            <a:avLst/>
          </a:prstGeom>
          <a:solidFill>
            <a:srgbClr val="0EBA5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0875" y="214313"/>
            <a:ext cx="1928813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2 ТУР</a:t>
            </a:r>
          </a:p>
        </p:txBody>
      </p:sp>
      <p:sp>
        <p:nvSpPr>
          <p:cNvPr id="23" name="Управляющая кнопка: возврат 22">
            <a:hlinkClick r:id="rId12" action="ppaction://hlinksldjump" highlightClick="1"/>
          </p:cNvPr>
          <p:cNvSpPr/>
          <p:nvPr/>
        </p:nvSpPr>
        <p:spPr>
          <a:xfrm>
            <a:off x="8572500" y="6357938"/>
            <a:ext cx="571500" cy="50006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правляющая кнопка: домой 23">
            <a:hlinkClick r:id="rId13" action="ppaction://hlinksldjump" highlightClick="1"/>
          </p:cNvPr>
          <p:cNvSpPr/>
          <p:nvPr/>
        </p:nvSpPr>
        <p:spPr>
          <a:xfrm>
            <a:off x="8001000" y="6357938"/>
            <a:ext cx="571500" cy="500062"/>
          </a:xfrm>
          <a:prstGeom prst="actionButtonHome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81802"/>
            <a:ext cx="2643206" cy="642942"/>
          </a:xfrm>
          <a:prstGeom prst="roundRect">
            <a:avLst/>
          </a:prstGeom>
          <a:solidFill>
            <a:srgbClr val="FF0000">
              <a:alpha val="96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Возраст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504950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С какого возраста разрешено передвигаться на велосипеде по дорогам общего пользования?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С</a:t>
            </a:r>
            <a:r>
              <a:rPr lang="en-US" sz="2800" b="1" dirty="0">
                <a:solidFill>
                  <a:schemeClr val="tx1"/>
                </a:solidFill>
                <a:latin typeface="Verdana" pitchFamily="34" charset="0"/>
              </a:rPr>
              <a:t> 14 </a:t>
            </a: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лет </a:t>
            </a:r>
          </a:p>
        </p:txBody>
      </p:sp>
      <p:sp>
        <p:nvSpPr>
          <p:cNvPr id="7" name="Прямоугольный треугольник 6">
            <a:hlinkClick r:id="rId3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553810"/>
            <a:ext cx="2643206" cy="642942"/>
          </a:xfrm>
          <a:prstGeom prst="roundRect">
            <a:avLst/>
          </a:prstGeom>
          <a:solidFill>
            <a:srgbClr val="FFFF00">
              <a:alpha val="96000"/>
            </a:srgb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Возраст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14563" y="1720850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С какого возраста детям разрешено ездить на переднем сиденье автомобиля?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С 12 лет</a:t>
            </a:r>
          </a:p>
        </p:txBody>
      </p:sp>
      <p:sp>
        <p:nvSpPr>
          <p:cNvPr id="6" name="Прямоугольный треугольник 5">
            <a:hlinkClick r:id="rId3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57422" y="285728"/>
            <a:ext cx="2786082" cy="71438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МЕНЮ</a:t>
            </a:r>
          </a:p>
        </p:txBody>
      </p:sp>
      <p:sp>
        <p:nvSpPr>
          <p:cNvPr id="3" name="Скругленный прямоугольник 2">
            <a:hlinkClick r:id="rId3" action="ppaction://hlinksldjump"/>
          </p:cNvPr>
          <p:cNvSpPr/>
          <p:nvPr/>
        </p:nvSpPr>
        <p:spPr>
          <a:xfrm>
            <a:off x="1428728" y="1428736"/>
            <a:ext cx="4643470" cy="10715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Кроссворд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«Виды транспорта»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1428728" y="2786058"/>
            <a:ext cx="4643470" cy="10715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Викторина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«ПДД»</a:t>
            </a: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1428728" y="4077072"/>
            <a:ext cx="4643470" cy="10715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Тест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Georgia" pitchFamily="18" charset="0"/>
              </a:rPr>
              <a:t>«Дорожные знаки»</a:t>
            </a:r>
          </a:p>
        </p:txBody>
      </p:sp>
      <p:sp>
        <p:nvSpPr>
          <p:cNvPr id="7" name="Скругленный прямоугольник 6">
            <a:hlinkClick r:id="rId6" action="ppaction://hlinksldjump"/>
          </p:cNvPr>
          <p:cNvSpPr/>
          <p:nvPr/>
        </p:nvSpPr>
        <p:spPr>
          <a:xfrm>
            <a:off x="1428728" y="5429264"/>
            <a:ext cx="4643470" cy="10715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Поле чудес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Georgia" pitchFamily="18" charset="0"/>
              </a:rPr>
              <a:t>«Участники дорожного движения»</a:t>
            </a:r>
          </a:p>
        </p:txBody>
      </p:sp>
      <p:pic>
        <p:nvPicPr>
          <p:cNvPr id="3090" name="Picture 2" descr="F:\К ПДД\ГАИшник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292475"/>
            <a:ext cx="307181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81802"/>
            <a:ext cx="2643206" cy="642942"/>
          </a:xfrm>
          <a:prstGeom prst="roundRect">
            <a:avLst/>
          </a:prstGeom>
          <a:solidFill>
            <a:srgbClr val="0EBA50">
              <a:alpha val="96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Возраст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504950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В каком возрасте можно получить право на управление автомобилем?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В 18 лет </a:t>
            </a:r>
          </a:p>
        </p:txBody>
      </p:sp>
      <p:sp>
        <p:nvSpPr>
          <p:cNvPr id="7" name="Прямоугольный треугольник 6">
            <a:hlinkClick r:id="rId3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81802"/>
            <a:ext cx="2643206" cy="642942"/>
          </a:xfrm>
          <a:prstGeom prst="roundRect">
            <a:avLst/>
          </a:prstGeom>
          <a:solidFill>
            <a:srgbClr val="FF0000">
              <a:alpha val="96000"/>
            </a:srgb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Животные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285875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В честь этого животного назван пешеходный переход.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Зебра</a:t>
            </a:r>
          </a:p>
        </p:txBody>
      </p:sp>
      <p:pic>
        <p:nvPicPr>
          <p:cNvPr id="6148" name="Picture 4" descr="http://soyuz-pisatelei.ru/_fr/22/78103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000125"/>
            <a:ext cx="40052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285728"/>
            <a:ext cx="2643206" cy="642942"/>
          </a:xfrm>
          <a:prstGeom prst="roundRect">
            <a:avLst/>
          </a:prstGeom>
          <a:solidFill>
            <a:srgbClr val="FFFF00">
              <a:alpha val="96000"/>
            </a:srgb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Животные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14546" y="1285860"/>
            <a:ext cx="4786346" cy="242889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С каким животным сравнивают пассажира – безбилетника?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5357826"/>
            <a:ext cx="4786346" cy="57150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С зайцем</a:t>
            </a:r>
          </a:p>
        </p:txBody>
      </p:sp>
      <p:pic>
        <p:nvPicPr>
          <p:cNvPr id="5122" name="Picture 2" descr="http://infokanal55.ru/image/news/image/zay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143000"/>
            <a:ext cx="4857750" cy="3638550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ый треугольник 5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285728"/>
            <a:ext cx="2643206" cy="642942"/>
          </a:xfrm>
          <a:prstGeom prst="roundRect">
            <a:avLst/>
          </a:prstGeom>
          <a:solidFill>
            <a:srgbClr val="0EBA50">
              <a:alpha val="96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Животные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46" y="1285860"/>
            <a:ext cx="4786346" cy="242889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Какой вид воздушного транспорта сравнивают со стрекозой?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5357826"/>
            <a:ext cx="4786346" cy="57150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Вертолёт</a:t>
            </a:r>
          </a:p>
        </p:txBody>
      </p:sp>
      <p:pic>
        <p:nvPicPr>
          <p:cNvPr id="4098" name="Picture 2" descr="http://craft.nstu.ru/agd/files/aircraft1/images/image/MI24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285875"/>
            <a:ext cx="4540250" cy="2928938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63" y="409575"/>
            <a:ext cx="2643187" cy="6429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Ребусы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86000" y="1417638"/>
            <a:ext cx="4786313" cy="6429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Разгадайте ребус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5643563"/>
            <a:ext cx="4786313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Метро</a:t>
            </a:r>
          </a:p>
        </p:txBody>
      </p:sp>
      <p:grpSp>
        <p:nvGrpSpPr>
          <p:cNvPr id="25606" name="Группа 9"/>
          <p:cNvGrpSpPr>
            <a:grpSpLocks/>
          </p:cNvGrpSpPr>
          <p:nvPr/>
        </p:nvGrpSpPr>
        <p:grpSpPr bwMode="auto">
          <a:xfrm>
            <a:off x="2357438" y="2286000"/>
            <a:ext cx="4675187" cy="2928938"/>
            <a:chOff x="2143108" y="2357430"/>
            <a:chExt cx="4092899" cy="2388887"/>
          </a:xfrm>
        </p:grpSpPr>
        <p:pic>
          <p:nvPicPr>
            <p:cNvPr id="25610" name="Рисунок 7" descr="р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108" y="2357430"/>
              <a:ext cx="2714644" cy="2388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929615" y="2714792"/>
              <a:ext cx="1306392" cy="15809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0" b="1" dirty="0">
                  <a:solidFill>
                    <a:schemeClr val="tx2">
                      <a:lumMod val="75000"/>
                    </a:schemeClr>
                  </a:solidFill>
                  <a:latin typeface="Verdana" pitchFamily="34" charset="0"/>
                </a:rPr>
                <a:t>О</a:t>
              </a:r>
            </a:p>
          </p:txBody>
        </p:sp>
      </p:grpSp>
      <p:sp>
        <p:nvSpPr>
          <p:cNvPr id="11" name="Прямоугольный треугольник 10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81802"/>
            <a:ext cx="2643206" cy="642942"/>
          </a:xfrm>
          <a:prstGeom prst="roundRect">
            <a:avLst/>
          </a:prstGeom>
          <a:solidFill>
            <a:srgbClr val="FFFF00">
              <a:alpha val="96000"/>
            </a:srgbClr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Ребусы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5643563"/>
            <a:ext cx="4786313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Переход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1417638"/>
            <a:ext cx="4786313" cy="6429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Разгадайте ребус</a:t>
            </a:r>
          </a:p>
        </p:txBody>
      </p:sp>
      <p:grpSp>
        <p:nvGrpSpPr>
          <p:cNvPr id="26632" name="Группа 11"/>
          <p:cNvGrpSpPr>
            <a:grpSpLocks/>
          </p:cNvGrpSpPr>
          <p:nvPr/>
        </p:nvGrpSpPr>
        <p:grpSpPr bwMode="auto">
          <a:xfrm>
            <a:off x="1895475" y="2357438"/>
            <a:ext cx="6170613" cy="2286000"/>
            <a:chOff x="1895943" y="2357430"/>
            <a:chExt cx="6169738" cy="2286016"/>
          </a:xfrm>
        </p:grpSpPr>
        <p:pic>
          <p:nvPicPr>
            <p:cNvPr id="26636" name="Picture 2" descr="http://cs1873.vkontakte.ru/u24716198/a_d8134ae1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943" y="2786058"/>
              <a:ext cx="2711513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7" name="TextBox 9"/>
            <p:cNvSpPr txBox="1">
              <a:spLocks noChangeArrowheads="1"/>
            </p:cNvSpPr>
            <p:nvPr/>
          </p:nvSpPr>
          <p:spPr bwMode="auto">
            <a:xfrm>
              <a:off x="4429124" y="2357430"/>
              <a:ext cx="396262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6600" b="1">
                  <a:latin typeface="Times New Roman" pitchFamily="18" charset="0"/>
                  <a:cs typeface="Times New Roman" pitchFamily="18" charset="0"/>
                </a:rPr>
                <a:t>,</a:t>
              </a:r>
            </a:p>
          </p:txBody>
        </p:sp>
        <p:sp>
          <p:nvSpPr>
            <p:cNvPr id="26638" name="TextBox 10"/>
            <p:cNvSpPr txBox="1">
              <a:spLocks noChangeArrowheads="1"/>
            </p:cNvSpPr>
            <p:nvPr/>
          </p:nvSpPr>
          <p:spPr bwMode="auto">
            <a:xfrm>
              <a:off x="4857752" y="2928934"/>
              <a:ext cx="320792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600" b="1">
                  <a:latin typeface="Verdana" pitchFamily="34" charset="0"/>
                </a:rPr>
                <a:t>ХОД</a:t>
              </a:r>
            </a:p>
          </p:txBody>
        </p:sp>
      </p:grpSp>
      <p:sp>
        <p:nvSpPr>
          <p:cNvPr id="9" name="Прямоугольный треугольник 8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54" y="409794"/>
            <a:ext cx="2643206" cy="642942"/>
          </a:xfrm>
          <a:prstGeom prst="roundRect">
            <a:avLst/>
          </a:prstGeom>
          <a:solidFill>
            <a:srgbClr val="0EBA50">
              <a:alpha val="96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Ребусы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75" y="5643563"/>
            <a:ext cx="4786313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Улица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0" y="1273175"/>
            <a:ext cx="4786313" cy="6429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Разгадайте ребус</a:t>
            </a:r>
          </a:p>
        </p:txBody>
      </p:sp>
      <p:grpSp>
        <p:nvGrpSpPr>
          <p:cNvPr id="27656" name="Группа 10"/>
          <p:cNvGrpSpPr>
            <a:grpSpLocks/>
          </p:cNvGrpSpPr>
          <p:nvPr/>
        </p:nvGrpSpPr>
        <p:grpSpPr bwMode="auto">
          <a:xfrm>
            <a:off x="2714625" y="2286000"/>
            <a:ext cx="3929063" cy="2224088"/>
            <a:chOff x="3214678" y="2357430"/>
            <a:chExt cx="3929090" cy="2224744"/>
          </a:xfrm>
        </p:grpSpPr>
        <p:pic>
          <p:nvPicPr>
            <p:cNvPr id="27660" name="Рисунок 8" descr="Р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2357430"/>
              <a:ext cx="2214578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TextBox 9"/>
            <p:cNvSpPr txBox="1">
              <a:spLocks noChangeArrowheads="1"/>
            </p:cNvSpPr>
            <p:nvPr/>
          </p:nvSpPr>
          <p:spPr bwMode="auto">
            <a:xfrm>
              <a:off x="3214678" y="2643182"/>
              <a:ext cx="131799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0" b="1">
                  <a:latin typeface="Verdana" pitchFamily="34" charset="0"/>
                </a:rPr>
                <a:t>У</a:t>
              </a:r>
            </a:p>
          </p:txBody>
        </p:sp>
      </p:grpSp>
      <p:sp>
        <p:nvSpPr>
          <p:cNvPr id="12" name="Прямоугольный треугольник 11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 descr="http://cs5403.userapi.com/u134128431/102086898/x_1fd63b7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000372"/>
            <a:ext cx="4572032" cy="34290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447313" y="836712"/>
            <a:ext cx="824937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Тест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«Дорожные знаки»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00563" y="357188"/>
            <a:ext cx="642937" cy="60721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Ж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  <a:latin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И</a:t>
            </a:r>
          </a:p>
        </p:txBody>
      </p:sp>
      <p:grpSp>
        <p:nvGrpSpPr>
          <p:cNvPr id="3" name="Группа 63"/>
          <p:cNvGrpSpPr>
            <a:grpSpLocks/>
          </p:cNvGrpSpPr>
          <p:nvPr/>
        </p:nvGrpSpPr>
        <p:grpSpPr bwMode="auto">
          <a:xfrm>
            <a:off x="785813" y="214313"/>
            <a:ext cx="3727450" cy="1428750"/>
            <a:chOff x="785786" y="214290"/>
            <a:chExt cx="3726946" cy="1428760"/>
          </a:xfrm>
        </p:grpSpPr>
        <p:grpSp>
          <p:nvGrpSpPr>
            <p:cNvPr id="29765" name="Группа 14"/>
            <p:cNvGrpSpPr>
              <a:grpSpLocks/>
            </p:cNvGrpSpPr>
            <p:nvPr/>
          </p:nvGrpSpPr>
          <p:grpSpPr bwMode="auto">
            <a:xfrm>
              <a:off x="785786" y="214290"/>
              <a:ext cx="3357586" cy="1143008"/>
              <a:chOff x="642910" y="500042"/>
              <a:chExt cx="4357708" cy="1571636"/>
            </a:xfrm>
          </p:grpSpPr>
          <p:pic>
            <p:nvPicPr>
              <p:cNvPr id="29770" name="Рисунок 15" descr="pravila1-1kol-вырезать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54" y="500042"/>
                <a:ext cx="1643064" cy="1445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1" name="Рисунок 16" descr="00070.png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8794" y="500042"/>
                <a:ext cx="1753855" cy="15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72" name="Рисунок 17" descr="1_35.gi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910" y="500042"/>
                <a:ext cx="1714500" cy="1504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Скругленный прямоугольник 6"/>
            <p:cNvSpPr/>
            <p:nvPr/>
          </p:nvSpPr>
          <p:spPr>
            <a:xfrm>
              <a:off x="1285780" y="1214422"/>
              <a:ext cx="2285691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Предупреждающие</a:t>
              </a:r>
            </a:p>
          </p:txBody>
        </p:sp>
        <p:sp>
          <p:nvSpPr>
            <p:cNvPr id="55" name="Стрелка вниз 54"/>
            <p:cNvSpPr/>
            <p:nvPr/>
          </p:nvSpPr>
          <p:spPr>
            <a:xfrm rot="5400000">
              <a:off x="4085736" y="557678"/>
              <a:ext cx="484632" cy="369361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5" name="Группа 64"/>
          <p:cNvGrpSpPr>
            <a:grpSpLocks/>
          </p:cNvGrpSpPr>
          <p:nvPr/>
        </p:nvGrpSpPr>
        <p:grpSpPr bwMode="auto">
          <a:xfrm>
            <a:off x="857250" y="1785938"/>
            <a:ext cx="3654425" cy="1500187"/>
            <a:chOff x="857224" y="1785926"/>
            <a:chExt cx="3654784" cy="1500198"/>
          </a:xfrm>
        </p:grpSpPr>
        <p:grpSp>
          <p:nvGrpSpPr>
            <p:cNvPr id="29757" name="Группа 18"/>
            <p:cNvGrpSpPr>
              <a:grpSpLocks/>
            </p:cNvGrpSpPr>
            <p:nvPr/>
          </p:nvGrpSpPr>
          <p:grpSpPr bwMode="auto">
            <a:xfrm>
              <a:off x="857224" y="1785926"/>
              <a:ext cx="3214710" cy="1143008"/>
              <a:chOff x="714348" y="2143116"/>
              <a:chExt cx="4286280" cy="1571636"/>
            </a:xfrm>
          </p:grpSpPr>
          <p:pic>
            <p:nvPicPr>
              <p:cNvPr id="29762" name="Рисунок 19" descr="i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348" y="2214554"/>
                <a:ext cx="1500198" cy="1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3" name="Рисунок 20" descr="28_4.gi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992" y="2143116"/>
                <a:ext cx="1571636" cy="15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64" name="Рисунок 21" descr="30352-225757-c4c6071f1e4511e6d9f34932266bfc5b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1670" y="2143116"/>
                <a:ext cx="1571636" cy="157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Скругленный прямоугольник 7"/>
            <p:cNvSpPr/>
            <p:nvPr/>
          </p:nvSpPr>
          <p:spPr>
            <a:xfrm>
              <a:off x="1285891" y="2857496"/>
              <a:ext cx="2286225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Запрещающие</a:t>
              </a:r>
            </a:p>
          </p:txBody>
        </p:sp>
        <p:sp>
          <p:nvSpPr>
            <p:cNvPr id="56" name="Стрелка вниз 55"/>
            <p:cNvSpPr/>
            <p:nvPr/>
          </p:nvSpPr>
          <p:spPr>
            <a:xfrm rot="5400000">
              <a:off x="4085374" y="2129676"/>
              <a:ext cx="484632" cy="368637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65"/>
          <p:cNvGrpSpPr>
            <a:grpSpLocks/>
          </p:cNvGrpSpPr>
          <p:nvPr/>
        </p:nvGrpSpPr>
        <p:grpSpPr bwMode="auto">
          <a:xfrm>
            <a:off x="857250" y="3429000"/>
            <a:ext cx="3654425" cy="1428750"/>
            <a:chOff x="857224" y="3429000"/>
            <a:chExt cx="3654784" cy="1428760"/>
          </a:xfrm>
        </p:grpSpPr>
        <p:grpSp>
          <p:nvGrpSpPr>
            <p:cNvPr id="29749" name="Группа 39"/>
            <p:cNvGrpSpPr>
              <a:grpSpLocks/>
            </p:cNvGrpSpPr>
            <p:nvPr/>
          </p:nvGrpSpPr>
          <p:grpSpPr bwMode="auto">
            <a:xfrm>
              <a:off x="857224" y="3429000"/>
              <a:ext cx="3286148" cy="1071570"/>
              <a:chOff x="5000628" y="3714752"/>
              <a:chExt cx="3786214" cy="1285884"/>
            </a:xfrm>
          </p:grpSpPr>
          <p:pic>
            <p:nvPicPr>
              <p:cNvPr id="29754" name="Рисунок 40" descr="1290704333_2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5074" y="3714752"/>
                <a:ext cx="1285884" cy="1285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5" name="Рисунок 41" descr="5.29.1_b.gi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628" y="3714752"/>
                <a:ext cx="1285884" cy="1283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56" name="Рисунок 42" descr="5_26.gif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0958" y="3714752"/>
                <a:ext cx="1285884" cy="1285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Скругленный прямоугольник 43"/>
            <p:cNvSpPr/>
            <p:nvPr/>
          </p:nvSpPr>
          <p:spPr>
            <a:xfrm>
              <a:off x="1357336" y="4429132"/>
              <a:ext cx="2286225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Информационные</a:t>
              </a:r>
            </a:p>
          </p:txBody>
        </p:sp>
        <p:sp>
          <p:nvSpPr>
            <p:cNvPr id="57" name="Стрелка вниз 56"/>
            <p:cNvSpPr/>
            <p:nvPr/>
          </p:nvSpPr>
          <p:spPr>
            <a:xfrm rot="5400000">
              <a:off x="4085374" y="3772750"/>
              <a:ext cx="484632" cy="368637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66"/>
          <p:cNvGrpSpPr>
            <a:grpSpLocks/>
          </p:cNvGrpSpPr>
          <p:nvPr/>
        </p:nvGrpSpPr>
        <p:grpSpPr bwMode="auto">
          <a:xfrm>
            <a:off x="1143000" y="5000625"/>
            <a:ext cx="3368675" cy="1571625"/>
            <a:chOff x="1142976" y="5000636"/>
            <a:chExt cx="3369032" cy="1571636"/>
          </a:xfrm>
        </p:grpSpPr>
        <p:grpSp>
          <p:nvGrpSpPr>
            <p:cNvPr id="29741" name="Группа 44"/>
            <p:cNvGrpSpPr>
              <a:grpSpLocks/>
            </p:cNvGrpSpPr>
            <p:nvPr/>
          </p:nvGrpSpPr>
          <p:grpSpPr bwMode="auto">
            <a:xfrm>
              <a:off x="1142976" y="5000636"/>
              <a:ext cx="2571768" cy="1214445"/>
              <a:chOff x="928662" y="5143512"/>
              <a:chExt cx="3000396" cy="1420187"/>
            </a:xfrm>
          </p:grpSpPr>
          <p:pic>
            <p:nvPicPr>
              <p:cNvPr id="29746" name="Рисунок 45" descr="0007-014-Sinij-prjamougolnik-s-risunkom.pn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662" y="5143512"/>
                <a:ext cx="1000132" cy="14168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47" name="Рисунок 46" descr="7.7_(Road_sign).gi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8794" y="5143512"/>
                <a:ext cx="1000132" cy="1420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748" name="Рисунок 47" descr="img.php.jp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926" y="5143512"/>
                <a:ext cx="1000132" cy="14168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Скругленный прямоугольник 48"/>
            <p:cNvSpPr/>
            <p:nvPr/>
          </p:nvSpPr>
          <p:spPr>
            <a:xfrm>
              <a:off x="1285866" y="6143644"/>
              <a:ext cx="2286242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Знаки сервиса</a:t>
              </a:r>
            </a:p>
          </p:txBody>
        </p:sp>
        <p:sp>
          <p:nvSpPr>
            <p:cNvPr id="58" name="Стрелка вниз 57"/>
            <p:cNvSpPr/>
            <p:nvPr/>
          </p:nvSpPr>
          <p:spPr>
            <a:xfrm rot="5400000">
              <a:off x="4085374" y="5415824"/>
              <a:ext cx="484632" cy="368637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67"/>
          <p:cNvGrpSpPr>
            <a:grpSpLocks/>
          </p:cNvGrpSpPr>
          <p:nvPr/>
        </p:nvGrpSpPr>
        <p:grpSpPr bwMode="auto">
          <a:xfrm>
            <a:off x="5143500" y="214313"/>
            <a:ext cx="3643313" cy="1428750"/>
            <a:chOff x="5143504" y="214290"/>
            <a:chExt cx="3643338" cy="1428760"/>
          </a:xfrm>
        </p:grpSpPr>
        <p:grpSp>
          <p:nvGrpSpPr>
            <p:cNvPr id="29733" name="Группа 22"/>
            <p:cNvGrpSpPr>
              <a:grpSpLocks/>
            </p:cNvGrpSpPr>
            <p:nvPr/>
          </p:nvGrpSpPr>
          <p:grpSpPr bwMode="auto">
            <a:xfrm>
              <a:off x="5643570" y="214290"/>
              <a:ext cx="3143272" cy="1143008"/>
              <a:chOff x="785786" y="3786190"/>
              <a:chExt cx="3571900" cy="1285884"/>
            </a:xfrm>
          </p:grpSpPr>
          <p:pic>
            <p:nvPicPr>
              <p:cNvPr id="29738" name="Рисунок 23" descr="11_4.gif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786" y="3786190"/>
                <a:ext cx="1285884" cy="1285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Рисунок 24" descr="33_4_8_b.gif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8794" y="3786190"/>
                <a:ext cx="1285884" cy="1285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40" name="Рисунок 25" descr="33_4_12_b.gif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02" y="3786190"/>
                <a:ext cx="1285884" cy="1285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Скругленный прямоугольник 26"/>
            <p:cNvSpPr/>
            <p:nvPr/>
          </p:nvSpPr>
          <p:spPr>
            <a:xfrm>
              <a:off x="6286512" y="1214422"/>
              <a:ext cx="2286016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Предписывающие</a:t>
              </a:r>
            </a:p>
          </p:txBody>
        </p:sp>
        <p:sp>
          <p:nvSpPr>
            <p:cNvPr id="59" name="Стрелка вниз 58"/>
            <p:cNvSpPr/>
            <p:nvPr/>
          </p:nvSpPr>
          <p:spPr>
            <a:xfrm rot="16200000">
              <a:off x="5085507" y="558039"/>
              <a:ext cx="484632" cy="368637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5" name="Группа 68"/>
          <p:cNvGrpSpPr>
            <a:grpSpLocks/>
          </p:cNvGrpSpPr>
          <p:nvPr/>
        </p:nvGrpSpPr>
        <p:grpSpPr bwMode="auto">
          <a:xfrm>
            <a:off x="5143500" y="1714500"/>
            <a:ext cx="3571875" cy="1643063"/>
            <a:chOff x="5143503" y="1714488"/>
            <a:chExt cx="3571901" cy="1643074"/>
          </a:xfrm>
        </p:grpSpPr>
        <p:grpSp>
          <p:nvGrpSpPr>
            <p:cNvPr id="29724" name="Группа 33"/>
            <p:cNvGrpSpPr>
              <a:grpSpLocks/>
            </p:cNvGrpSpPr>
            <p:nvPr/>
          </p:nvGrpSpPr>
          <p:grpSpPr bwMode="auto">
            <a:xfrm>
              <a:off x="5643570" y="1714488"/>
              <a:ext cx="3071834" cy="1357322"/>
              <a:chOff x="5786447" y="1857364"/>
              <a:chExt cx="2928957" cy="1214446"/>
            </a:xfrm>
          </p:grpSpPr>
          <p:pic>
            <p:nvPicPr>
              <p:cNvPr id="29729" name="Picture 2" descr="http://i.online.ua/pdd/img/znaks/33_2_6_b.gif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72" y="1928802"/>
                <a:ext cx="1000132" cy="1000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30" name="Группа 27"/>
              <p:cNvGrpSpPr>
                <a:grpSpLocks/>
              </p:cNvGrpSpPr>
              <p:nvPr/>
            </p:nvGrpSpPr>
            <p:grpSpPr bwMode="auto">
              <a:xfrm>
                <a:off x="5786447" y="1857364"/>
                <a:ext cx="2165267" cy="1214446"/>
                <a:chOff x="5000628" y="428604"/>
                <a:chExt cx="2714644" cy="1571636"/>
              </a:xfrm>
            </p:grpSpPr>
            <p:pic>
              <p:nvPicPr>
                <p:cNvPr id="29731" name="Рисунок 29" descr="33_2_3_b.gif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43636" y="428604"/>
                  <a:ext cx="1571636" cy="1571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32" name="Рисунок 30" descr="f233c9.jpg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00628" y="500042"/>
                  <a:ext cx="1428760" cy="142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2" name="Скругленный прямоугольник 31"/>
            <p:cNvSpPr/>
            <p:nvPr/>
          </p:nvSpPr>
          <p:spPr>
            <a:xfrm>
              <a:off x="6286511" y="2928934"/>
              <a:ext cx="2286017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Знаки приоритета</a:t>
              </a:r>
            </a:p>
          </p:txBody>
        </p:sp>
        <p:sp>
          <p:nvSpPr>
            <p:cNvPr id="61" name="Стрелка вниз 60"/>
            <p:cNvSpPr/>
            <p:nvPr/>
          </p:nvSpPr>
          <p:spPr>
            <a:xfrm rot="16200000">
              <a:off x="5085506" y="2129675"/>
              <a:ext cx="484632" cy="368637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" name="Группа 69"/>
          <p:cNvGrpSpPr>
            <a:grpSpLocks/>
          </p:cNvGrpSpPr>
          <p:nvPr/>
        </p:nvGrpSpPr>
        <p:grpSpPr bwMode="auto">
          <a:xfrm>
            <a:off x="5143500" y="3500438"/>
            <a:ext cx="3643313" cy="1571625"/>
            <a:chOff x="5143504" y="3500438"/>
            <a:chExt cx="3643338" cy="1571636"/>
          </a:xfrm>
        </p:grpSpPr>
        <p:grpSp>
          <p:nvGrpSpPr>
            <p:cNvPr id="29716" name="Группа 34"/>
            <p:cNvGrpSpPr>
              <a:grpSpLocks/>
            </p:cNvGrpSpPr>
            <p:nvPr/>
          </p:nvGrpSpPr>
          <p:grpSpPr bwMode="auto">
            <a:xfrm>
              <a:off x="5643570" y="3500438"/>
              <a:ext cx="3143272" cy="1285884"/>
              <a:chOff x="5000628" y="1785926"/>
              <a:chExt cx="4000528" cy="1643074"/>
            </a:xfrm>
          </p:grpSpPr>
          <p:pic>
            <p:nvPicPr>
              <p:cNvPr id="29721" name="Рисунок 35" descr="28460_vx8m8cbh.jp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999" t="3333" r="14999" b="3333"/>
              <a:stretch>
                <a:fillRect/>
              </a:stretch>
            </p:blipFill>
            <p:spPr bwMode="auto">
              <a:xfrm>
                <a:off x="7572396" y="1928802"/>
                <a:ext cx="1428760" cy="1428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2" name="Рисунок 36" descr="5.1_(Road_sign).gif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826" y="1785926"/>
                <a:ext cx="1155629" cy="1643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3" name="Рисунок 37" descr="ukazateli_012_big.gif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628" y="1928802"/>
                <a:ext cx="1571626" cy="1500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6357950" y="4643446"/>
              <a:ext cx="2286016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Знаки особых предписаний</a:t>
              </a:r>
            </a:p>
          </p:txBody>
        </p:sp>
        <p:sp>
          <p:nvSpPr>
            <p:cNvPr id="62" name="Стрелка вниз 61"/>
            <p:cNvSpPr/>
            <p:nvPr/>
          </p:nvSpPr>
          <p:spPr>
            <a:xfrm rot="16200000">
              <a:off x="5085507" y="3772749"/>
              <a:ext cx="484632" cy="368637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70"/>
          <p:cNvGrpSpPr>
            <a:grpSpLocks/>
          </p:cNvGrpSpPr>
          <p:nvPr/>
        </p:nvGrpSpPr>
        <p:grpSpPr bwMode="auto">
          <a:xfrm>
            <a:off x="5143500" y="5214938"/>
            <a:ext cx="3571875" cy="1285875"/>
            <a:chOff x="5143503" y="5214950"/>
            <a:chExt cx="3571901" cy="1285884"/>
          </a:xfrm>
        </p:grpSpPr>
        <p:grpSp>
          <p:nvGrpSpPr>
            <p:cNvPr id="29708" name="Группа 49"/>
            <p:cNvGrpSpPr>
              <a:grpSpLocks/>
            </p:cNvGrpSpPr>
            <p:nvPr/>
          </p:nvGrpSpPr>
          <p:grpSpPr bwMode="auto">
            <a:xfrm>
              <a:off x="5929322" y="5214950"/>
              <a:ext cx="2786082" cy="928694"/>
              <a:chOff x="4429124" y="5143512"/>
              <a:chExt cx="4214842" cy="1285884"/>
            </a:xfrm>
          </p:grpSpPr>
          <p:pic>
            <p:nvPicPr>
              <p:cNvPr id="29713" name="Рисунок 50" descr="ba0054731f3d.jpg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124" y="5214950"/>
                <a:ext cx="1571636" cy="785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4" name="Рисунок 51" descr="dopolnitelnie_046_big.gif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8" y="5643578"/>
                <a:ext cx="1571636" cy="785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5" name="Рисунок 52" descr="information_items_309.jpg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2330" y="5143512"/>
                <a:ext cx="1571636" cy="857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Скругленный прямоугольник 53"/>
            <p:cNvSpPr/>
            <p:nvPr/>
          </p:nvSpPr>
          <p:spPr>
            <a:xfrm>
              <a:off x="6215074" y="6072206"/>
              <a:ext cx="2286017" cy="428628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Verdana" pitchFamily="34" charset="0"/>
                </a:rPr>
                <a:t>Дополнительной информации</a:t>
              </a:r>
            </a:p>
          </p:txBody>
        </p:sp>
        <p:sp>
          <p:nvSpPr>
            <p:cNvPr id="63" name="Стрелка вниз 62"/>
            <p:cNvSpPr/>
            <p:nvPr/>
          </p:nvSpPr>
          <p:spPr>
            <a:xfrm rot="16200000">
              <a:off x="5085506" y="5415823"/>
              <a:ext cx="484632" cy="368637"/>
            </a:xfrm>
            <a:prstGeom prst="downArrow">
              <a:avLst/>
            </a:prstGeom>
            <a:solidFill>
              <a:srgbClr val="0EBA5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62" y="571480"/>
            <a:ext cx="3286148" cy="85725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8" y="1643050"/>
            <a:ext cx="3286148" cy="85725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Слепой пешеход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3357562"/>
            <a:ext cx="3286148" cy="85725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Пешеходный переход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4857760"/>
            <a:ext cx="3286148" cy="85725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Пешеходный переход запрещён</a:t>
            </a:r>
          </a:p>
        </p:txBody>
      </p:sp>
      <p:pic>
        <p:nvPicPr>
          <p:cNvPr id="30735" name="Picture 2" descr="http://www.vneuroka.ru/okrmir/pct/l25601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D09B"/>
              </a:clrFrom>
              <a:clrTo>
                <a:srgbClr val="E5D0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99" r="14999" b="18333"/>
          <a:stretch>
            <a:fillRect/>
          </a:stretch>
        </p:blipFill>
        <p:spPr bwMode="auto">
          <a:xfrm>
            <a:off x="1000125" y="2286000"/>
            <a:ext cx="359251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ый треугольник 6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978" y="2357430"/>
            <a:ext cx="827502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Кроссворд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«Виды транспорта»</a:t>
            </a:r>
          </a:p>
        </p:txBody>
      </p:sp>
      <p:pic>
        <p:nvPicPr>
          <p:cNvPr id="4100" name="Picture 2" descr="http://www.cksinfo.com/clipart/military/airforce/airplanes/F-86-Sabr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34290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http://www.clker.com/cliparts/5/N/c/B/u/A/helicopter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52513"/>
            <a:ext cx="36417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8"/>
          <p:cNvGrpSpPr>
            <a:grpSpLocks/>
          </p:cNvGrpSpPr>
          <p:nvPr/>
        </p:nvGrpSpPr>
        <p:grpSpPr bwMode="auto">
          <a:xfrm>
            <a:off x="4643438" y="4071938"/>
            <a:ext cx="3835400" cy="2214562"/>
            <a:chOff x="4929190" y="214290"/>
            <a:chExt cx="3835000" cy="2214578"/>
          </a:xfrm>
        </p:grpSpPr>
        <p:pic>
          <p:nvPicPr>
            <p:cNvPr id="4103" name="Picture 8" descr="http://images01.olx.ru/ui/5/27/69/1268820430_81151869_4--16-52---1268820430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214290"/>
              <a:ext cx="3835000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 descr="http://i.drom.ru/pubs/4/12469/116135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1357298"/>
              <a:ext cx="2544979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Стоянка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Грузовому транспорту въезд запрещён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Разрешение для грузового транспорта</a:t>
            </a:r>
          </a:p>
        </p:txBody>
      </p:sp>
      <p:pic>
        <p:nvPicPr>
          <p:cNvPr id="31751" name="Picture 2" descr="http://i.online.ua/pdd/img/znaks/33_7_5_1_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71750"/>
            <a:ext cx="37909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ый треугольник 9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Такого знака нет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Магазин обуви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Переобуйся в удобную обувь! </a:t>
            </a:r>
          </a:p>
        </p:txBody>
      </p:sp>
      <p:pic>
        <p:nvPicPr>
          <p:cNvPr id="32775" name="Picture 2" descr="http://cs10136.userapi.com/u58772375/-14/x_be581a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1688"/>
            <a:ext cx="3429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ый треугольник 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Впереди магазин,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где можно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купить телефон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Телефон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По телефону разговаривать запрещено</a:t>
            </a:r>
          </a:p>
        </p:txBody>
      </p:sp>
      <p:pic>
        <p:nvPicPr>
          <p:cNvPr id="33799" name="Picture 2" descr="http://www.vizteh.ru/upload/information_system_18/7/8/6/item_786/information_items_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57375"/>
            <a:ext cx="271462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ый треугольник 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Ремонтные работы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Въезд запрещён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Пересечение равнозначных дорог</a:t>
            </a:r>
          </a:p>
        </p:txBody>
      </p:sp>
      <p:sp>
        <p:nvSpPr>
          <p:cNvPr id="8" name="Прямоугольный треугольник 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6" name="Рисунок 8" descr="пересечение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1928813"/>
            <a:ext cx="36798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Въезд запрещён!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Осторожно, кирпич!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Шлагбаум!</a:t>
            </a:r>
          </a:p>
        </p:txBody>
      </p:sp>
      <p:pic>
        <p:nvPicPr>
          <p:cNvPr id="35847" name="Picture 2" descr="http://uadocs.exdat.com/pars_docs/tw_refs/189/188155/188155_html_486812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1688"/>
            <a:ext cx="33575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ый треугольник 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Поворот направо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Боковой ветер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Непрерывный  громкий сигнал </a:t>
            </a:r>
          </a:p>
        </p:txBody>
      </p:sp>
      <p:pic>
        <p:nvPicPr>
          <p:cNvPr id="36871" name="Picture 2" descr="http://www.vneuroka.ru/okrmir/pct/l35141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5D09B"/>
              </a:clrFrom>
              <a:clrTo>
                <a:srgbClr val="E5D0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71" r="14194" b="18079"/>
          <a:stretch>
            <a:fillRect/>
          </a:stretch>
        </p:blipFill>
        <p:spPr bwMode="auto">
          <a:xfrm>
            <a:off x="857250" y="2071688"/>
            <a:ext cx="376872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ый треугольник 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Соревнования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по бегу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Пешеходный переход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Дети</a:t>
            </a:r>
          </a:p>
        </p:txBody>
      </p:sp>
      <p:pic>
        <p:nvPicPr>
          <p:cNvPr id="37895" name="Picture 4" descr="http://www.nachalka.com/photo/d/1579-5/det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28813"/>
            <a:ext cx="39290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ый треугольник 6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Железнодорожный переезд со шлагбаумом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Впереди тупик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Проезд запрещен</a:t>
            </a:r>
          </a:p>
        </p:txBody>
      </p:sp>
      <p:pic>
        <p:nvPicPr>
          <p:cNvPr id="38919" name="Picture 2" descr="http://post-evangelisch.typepad.com/onderweg_een_postevangeli/images/2008/03/11/fenc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86000"/>
            <a:ext cx="3643313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ый треугольник 9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Запрещён поворот налево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Verdana" pitchFamily="34" charset="0"/>
              </a:rPr>
              <a:t>Движение пешеходов запрещено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Движение только пешеходов</a:t>
            </a:r>
          </a:p>
        </p:txBody>
      </p:sp>
      <p:pic>
        <p:nvPicPr>
          <p:cNvPr id="39943" name="Picture 2" descr="http://www.egeteka.ru/upload/medialibrary/7cf/7cfb9f2ae0a75b0e74c4f0d30e353d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2639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ый треугольник 6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Главная дорога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Счастливого пути!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Скоро пляж</a:t>
            </a:r>
          </a:p>
        </p:txBody>
      </p:sp>
      <p:grpSp>
        <p:nvGrpSpPr>
          <p:cNvPr id="40967" name="Группа 8"/>
          <p:cNvGrpSpPr>
            <a:grpSpLocks/>
          </p:cNvGrpSpPr>
          <p:nvPr/>
        </p:nvGrpSpPr>
        <p:grpSpPr bwMode="auto">
          <a:xfrm>
            <a:off x="785813" y="1928813"/>
            <a:ext cx="3857625" cy="3857625"/>
            <a:chOff x="785786" y="1928802"/>
            <a:chExt cx="3857652" cy="3857652"/>
          </a:xfrm>
        </p:grpSpPr>
        <p:pic>
          <p:nvPicPr>
            <p:cNvPr id="40971" name="Picture 2" descr="http://www.ukrhard.com.ua/imgs/board/3/299323-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1928802"/>
              <a:ext cx="3857652" cy="385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43306" y="5429263"/>
              <a:ext cx="914406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Прямоугольный треугольник 9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http://www.tehnotour.ru/images/ships/19/19_2982009162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643438"/>
            <a:ext cx="3413125" cy="1928812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357188" y="422275"/>
            <a:ext cx="4429125" cy="2214563"/>
            <a:chOff x="357158" y="214290"/>
            <a:chExt cx="4429156" cy="2214578"/>
          </a:xfrm>
        </p:grpSpPr>
        <p:pic>
          <p:nvPicPr>
            <p:cNvPr id="5146" name="Picture 2" descr="http://www.cksinfo.com/clipart/military/airforce/airplanes/F-86-Sabre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7290" y="214290"/>
              <a:ext cx="3429024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7" name="Picture 6" descr="http://www.clker.com/cliparts/5/N/c/B/u/A/helicopter-hi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571480"/>
              <a:ext cx="3641938" cy="185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642938" y="2214563"/>
            <a:ext cx="2643187" cy="6429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Воздушный </a:t>
            </a:r>
          </a:p>
        </p:txBody>
      </p:sp>
      <p:sp>
        <p:nvSpPr>
          <p:cNvPr id="11" name="Стрелка вниз 10"/>
          <p:cNvSpPr/>
          <p:nvPr/>
        </p:nvSpPr>
        <p:spPr>
          <a:xfrm rot="7959149">
            <a:off x="2933677" y="2438198"/>
            <a:ext cx="484632" cy="565845"/>
          </a:xfrm>
          <a:prstGeom prst="downArrow">
            <a:avLst/>
          </a:prstGeom>
          <a:solidFill>
            <a:srgbClr val="0EBA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86125" y="2857500"/>
            <a:ext cx="2786063" cy="1285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Виды транспорта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15063" y="4214813"/>
            <a:ext cx="2643187" cy="6429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Водный </a:t>
            </a:r>
          </a:p>
        </p:txBody>
      </p:sp>
      <p:pic>
        <p:nvPicPr>
          <p:cNvPr id="17" name="Picture 12" descr="http://www.severinform.ru/media/img/800x600_1319714229_met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0" y="4643438"/>
            <a:ext cx="3429000" cy="1928812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5000625" y="285750"/>
            <a:ext cx="3835400" cy="2214563"/>
            <a:chOff x="4929190" y="214290"/>
            <a:chExt cx="3835000" cy="2214578"/>
          </a:xfrm>
        </p:grpSpPr>
        <p:pic>
          <p:nvPicPr>
            <p:cNvPr id="5144" name="Picture 8" descr="http://images01.olx.ru/ui/5/27/69/1268820430_81151869_4--16-52---1268820430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190" y="214290"/>
              <a:ext cx="3835000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10" descr="http://i.drom.ru/pubs/4/12469/116135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1357298"/>
              <a:ext cx="2544979" cy="1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6143625" y="2286000"/>
            <a:ext cx="2643188" cy="64293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Наземный</a:t>
            </a:r>
          </a:p>
        </p:txBody>
      </p:sp>
      <p:sp>
        <p:nvSpPr>
          <p:cNvPr id="12" name="Стрелка вниз 11"/>
          <p:cNvSpPr/>
          <p:nvPr/>
        </p:nvSpPr>
        <p:spPr>
          <a:xfrm rot="13323403">
            <a:off x="5906829" y="2413547"/>
            <a:ext cx="484632" cy="545729"/>
          </a:xfrm>
          <a:prstGeom prst="downArrow">
            <a:avLst/>
          </a:prstGeom>
          <a:solidFill>
            <a:srgbClr val="0EBA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905459">
            <a:off x="5969086" y="4024960"/>
            <a:ext cx="484632" cy="515319"/>
          </a:xfrm>
          <a:prstGeom prst="downArrow">
            <a:avLst/>
          </a:prstGeom>
          <a:solidFill>
            <a:srgbClr val="0EBA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4214813"/>
            <a:ext cx="2643188" cy="64293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Подземный </a:t>
            </a:r>
          </a:p>
        </p:txBody>
      </p:sp>
      <p:sp>
        <p:nvSpPr>
          <p:cNvPr id="7" name="Стрелка вниз 6"/>
          <p:cNvSpPr/>
          <p:nvPr/>
        </p:nvSpPr>
        <p:spPr>
          <a:xfrm rot="2619374">
            <a:off x="2906377" y="4015298"/>
            <a:ext cx="484632" cy="586220"/>
          </a:xfrm>
          <a:prstGeom prst="downArrow">
            <a:avLst/>
          </a:prstGeom>
          <a:solidFill>
            <a:srgbClr val="0EBA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28688" y="57150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Этот знак обозначает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25" y="16430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Скорость выше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50 км/час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5" y="3357563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Стоимость проезда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50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3" y="4857750"/>
            <a:ext cx="3286125" cy="8572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Verdana" pitchFamily="34" charset="0"/>
              </a:rPr>
              <a:t>Скорость не выше 50 км/час</a:t>
            </a:r>
          </a:p>
        </p:txBody>
      </p:sp>
      <p:pic>
        <p:nvPicPr>
          <p:cNvPr id="56322" name="Picture 2" descr="http://pln-pskov.ru/pictures/1111171451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000241"/>
            <a:ext cx="3452442" cy="3214710"/>
          </a:xfrm>
          <a:prstGeom prst="ellipse">
            <a:avLst/>
          </a:prstGeom>
          <a:noFill/>
        </p:spPr>
      </p:pic>
      <p:sp>
        <p:nvSpPr>
          <p:cNvPr id="8" name="Прямоугольный треугольник 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001000" y="6357938"/>
            <a:ext cx="571500" cy="500062"/>
          </a:xfrm>
          <a:prstGeom prst="actionButtonHome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возврат 11">
            <a:hlinkClick r:id="rId5" action="ppaction://hlinksldjump" highlightClick="1"/>
          </p:cNvPr>
          <p:cNvSpPr/>
          <p:nvPr/>
        </p:nvSpPr>
        <p:spPr>
          <a:xfrm>
            <a:off x="8572500" y="6357938"/>
            <a:ext cx="571500" cy="50006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8BC53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2727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285992"/>
            <a:ext cx="8136904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006600"/>
                </a:solidFill>
                <a:latin typeface="Verdana" pitchFamily="34" charset="0"/>
              </a:rPr>
              <a:t>«Участники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/>
                <a:solidFill>
                  <a:srgbClr val="006600"/>
                </a:solidFill>
                <a:latin typeface="Verdana" pitchFamily="34" charset="0"/>
              </a:rPr>
              <a:t>дорожного движения»</a:t>
            </a:r>
          </a:p>
        </p:txBody>
      </p:sp>
      <p:pic>
        <p:nvPicPr>
          <p:cNvPr id="5" name="Picture 4" descr="H:\Поле чудес_надпись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0EBA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364" y="357166"/>
            <a:ext cx="4000528" cy="197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in_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www.yuga.ru/media/perexod_01pd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4071938"/>
            <a:ext cx="3143250" cy="2357437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3500438" y="928688"/>
            <a:ext cx="4286250" cy="4198937"/>
            <a:chOff x="3501025" y="928835"/>
            <a:chExt cx="4285973" cy="4198261"/>
          </a:xfrm>
        </p:grpSpPr>
        <p:grpSp>
          <p:nvGrpSpPr>
            <p:cNvPr id="44074" name="Group 25"/>
            <p:cNvGrpSpPr>
              <a:grpSpLocks/>
            </p:cNvGrpSpPr>
            <p:nvPr/>
          </p:nvGrpSpPr>
          <p:grpSpPr bwMode="auto">
            <a:xfrm>
              <a:off x="3501025" y="928835"/>
              <a:ext cx="4285973" cy="4198261"/>
              <a:chOff x="8" y="1155"/>
              <a:chExt cx="3146" cy="3063"/>
            </a:xfrm>
          </p:grpSpPr>
          <p:sp>
            <p:nvSpPr>
              <p:cNvPr id="44076" name="Oval 26"/>
              <p:cNvSpPr>
                <a:spLocks noChangeArrowheads="1"/>
              </p:cNvSpPr>
              <p:nvPr/>
            </p:nvSpPr>
            <p:spPr bwMode="auto">
              <a:xfrm>
                <a:off x="60" y="1207"/>
                <a:ext cx="3039" cy="2994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44077" name="Group 27"/>
              <p:cNvGrpSpPr>
                <a:grpSpLocks/>
              </p:cNvGrpSpPr>
              <p:nvPr/>
            </p:nvGrpSpPr>
            <p:grpSpPr bwMode="auto">
              <a:xfrm>
                <a:off x="8" y="1155"/>
                <a:ext cx="3146" cy="3063"/>
                <a:chOff x="-37" y="1109"/>
                <a:chExt cx="3145" cy="3063"/>
              </a:xfrm>
            </p:grpSpPr>
            <p:pic>
              <p:nvPicPr>
                <p:cNvPr id="44078" name="Picture 28" descr="оля-ля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EBB"/>
                    </a:clrFrom>
                    <a:clrTo>
                      <a:srgbClr val="FFFEB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" y="1109"/>
                  <a:ext cx="3145" cy="3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4079" name="Rectangle 29"/>
                <p:cNvSpPr>
                  <a:spLocks noChangeArrowheads="1"/>
                </p:cNvSpPr>
                <p:nvPr/>
              </p:nvSpPr>
              <p:spPr bwMode="auto">
                <a:xfrm rot="1714402">
                  <a:off x="1746" y="1344"/>
                  <a:ext cx="272" cy="22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3200" b="1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44080" name="Rectangle 30"/>
                <p:cNvSpPr>
                  <a:spLocks noChangeArrowheads="1"/>
                </p:cNvSpPr>
                <p:nvPr/>
              </p:nvSpPr>
              <p:spPr bwMode="auto">
                <a:xfrm rot="2505618">
                  <a:off x="2274" y="1627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50</a:t>
                  </a:r>
                </a:p>
              </p:txBody>
            </p:sp>
            <p:sp>
              <p:nvSpPr>
                <p:cNvPr id="44081" name="Rectangle 31"/>
                <p:cNvSpPr>
                  <a:spLocks noChangeArrowheads="1"/>
                </p:cNvSpPr>
                <p:nvPr/>
              </p:nvSpPr>
              <p:spPr bwMode="auto">
                <a:xfrm rot="4401671">
                  <a:off x="2631" y="2273"/>
                  <a:ext cx="31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х2</a:t>
                  </a:r>
                </a:p>
              </p:txBody>
            </p:sp>
            <p:sp>
              <p:nvSpPr>
                <p:cNvPr id="44082" name="Rectangle 32"/>
                <p:cNvSpPr>
                  <a:spLocks noChangeArrowheads="1"/>
                </p:cNvSpPr>
                <p:nvPr/>
              </p:nvSpPr>
              <p:spPr bwMode="auto">
                <a:xfrm rot="7241176">
                  <a:off x="2615" y="2924"/>
                  <a:ext cx="317" cy="149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100</a:t>
                  </a:r>
                </a:p>
              </p:txBody>
            </p:sp>
            <p:sp>
              <p:nvSpPr>
                <p:cNvPr id="44083" name="Rectangle 33"/>
                <p:cNvSpPr>
                  <a:spLocks noChangeArrowheads="1"/>
                </p:cNvSpPr>
                <p:nvPr/>
              </p:nvSpPr>
              <p:spPr bwMode="auto">
                <a:xfrm rot="8729488">
                  <a:off x="2179" y="3467"/>
                  <a:ext cx="40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 </a:t>
                  </a:r>
                </a:p>
              </p:txBody>
            </p:sp>
            <p:sp>
              <p:nvSpPr>
                <p:cNvPr id="44084" name="Rectangle 34"/>
                <p:cNvSpPr>
                  <a:spLocks noChangeArrowheads="1"/>
                </p:cNvSpPr>
                <p:nvPr/>
              </p:nvSpPr>
              <p:spPr bwMode="auto">
                <a:xfrm rot="10091941">
                  <a:off x="1705" y="3792"/>
                  <a:ext cx="363" cy="135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150</a:t>
                  </a:r>
                </a:p>
              </p:txBody>
            </p:sp>
            <p:sp>
              <p:nvSpPr>
                <p:cNvPr id="44085" name="Rectangle 35"/>
                <p:cNvSpPr>
                  <a:spLocks noChangeArrowheads="1"/>
                </p:cNvSpPr>
                <p:nvPr/>
              </p:nvSpPr>
              <p:spPr bwMode="auto">
                <a:xfrm rot="-9387918">
                  <a:off x="1020" y="3748"/>
                  <a:ext cx="363" cy="18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200</a:t>
                  </a:r>
                </a:p>
              </p:txBody>
            </p:sp>
            <p:sp>
              <p:nvSpPr>
                <p:cNvPr id="44086" name="Rectangle 37"/>
                <p:cNvSpPr>
                  <a:spLocks noChangeArrowheads="1"/>
                </p:cNvSpPr>
                <p:nvPr/>
              </p:nvSpPr>
              <p:spPr bwMode="auto">
                <a:xfrm rot="-5972058">
                  <a:off x="181" y="2871"/>
                  <a:ext cx="363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250</a:t>
                  </a:r>
                </a:p>
              </p:txBody>
            </p:sp>
            <p:sp>
              <p:nvSpPr>
                <p:cNvPr id="44087" name="Rectangle 38"/>
                <p:cNvSpPr>
                  <a:spLocks noChangeArrowheads="1"/>
                </p:cNvSpPr>
                <p:nvPr/>
              </p:nvSpPr>
              <p:spPr bwMode="auto">
                <a:xfrm rot="-3768322">
                  <a:off x="204" y="2206"/>
                  <a:ext cx="363" cy="181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300</a:t>
                  </a:r>
                </a:p>
              </p:txBody>
            </p:sp>
            <p:sp>
              <p:nvSpPr>
                <p:cNvPr id="44088" name="Rectangle 39"/>
                <p:cNvSpPr>
                  <a:spLocks noChangeArrowheads="1"/>
                </p:cNvSpPr>
                <p:nvPr/>
              </p:nvSpPr>
              <p:spPr bwMode="auto">
                <a:xfrm rot="-3038433">
                  <a:off x="657" y="1752"/>
                  <a:ext cx="318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4089" name="Rectangle 40"/>
                <p:cNvSpPr>
                  <a:spLocks noChangeArrowheads="1"/>
                </p:cNvSpPr>
                <p:nvPr/>
              </p:nvSpPr>
              <p:spPr bwMode="auto">
                <a:xfrm rot="-939500">
                  <a:off x="1111" y="1389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350</a:t>
                  </a:r>
                </a:p>
              </p:txBody>
            </p:sp>
            <p:sp>
              <p:nvSpPr>
                <p:cNvPr id="44090" name="Line 41"/>
                <p:cNvSpPr>
                  <a:spLocks noChangeShapeType="1"/>
                </p:cNvSpPr>
                <p:nvPr/>
              </p:nvSpPr>
              <p:spPr bwMode="auto">
                <a:xfrm rot="-2706343">
                  <a:off x="545" y="1774"/>
                  <a:ext cx="318" cy="1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4075" name="Rectangle 34"/>
            <p:cNvSpPr>
              <a:spLocks noChangeArrowheads="1"/>
            </p:cNvSpPr>
            <p:nvPr/>
          </p:nvSpPr>
          <p:spPr bwMode="auto">
            <a:xfrm rot="-7815808">
              <a:off x="4150304" y="4057214"/>
              <a:ext cx="494703" cy="185036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rgbClr val="F0F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latin typeface="Verdana" pitchFamily="34" charset="0"/>
                </a:rPr>
                <a:t>Приз</a:t>
              </a: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428860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П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14678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Е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049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Ш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86314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72132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Х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57950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768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Д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54038" y="457200"/>
            <a:ext cx="3286125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Verdana" pitchFamily="34" charset="0"/>
              </a:rPr>
              <a:t>Участник дорожного движения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971944" y="457756"/>
            <a:ext cx="1785950" cy="4286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</a:rPr>
              <a:t>1 тур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42887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14688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86313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5721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14375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357938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00050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Picture 4" descr="H:\Поле чудес_надпись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EBA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9190" y="214290"/>
            <a:ext cx="1310558" cy="6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67" name="Группа 47"/>
          <p:cNvGrpSpPr>
            <a:grpSpLocks/>
          </p:cNvGrpSpPr>
          <p:nvPr/>
        </p:nvGrpSpPr>
        <p:grpSpPr bwMode="auto">
          <a:xfrm rot="-316284">
            <a:off x="4456113" y="2632075"/>
            <a:ext cx="1346200" cy="652463"/>
            <a:chOff x="1343246" y="2015195"/>
            <a:chExt cx="1728556" cy="842301"/>
          </a:xfrm>
        </p:grpSpPr>
        <p:sp>
          <p:nvSpPr>
            <p:cNvPr id="44" name="Стрелка вниз 43"/>
            <p:cNvSpPr/>
            <p:nvPr/>
          </p:nvSpPr>
          <p:spPr>
            <a:xfrm rot="6541809">
              <a:off x="1977287" y="1582612"/>
              <a:ext cx="364792" cy="1634790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0EBA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6541809">
              <a:off x="1451250" y="1942410"/>
              <a:ext cx="411927" cy="556482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553189" y="2415304"/>
              <a:ext cx="499407" cy="4283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Прямоугольный треугольник 40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9"/>
          <p:cNvGrpSpPr>
            <a:grpSpLocks/>
          </p:cNvGrpSpPr>
          <p:nvPr/>
        </p:nvGrpSpPr>
        <p:grpSpPr bwMode="auto">
          <a:xfrm rot="4937640">
            <a:off x="3501232" y="927894"/>
            <a:ext cx="4286250" cy="4198937"/>
            <a:chOff x="3501025" y="928835"/>
            <a:chExt cx="4285973" cy="4198261"/>
          </a:xfrm>
        </p:grpSpPr>
        <p:grpSp>
          <p:nvGrpSpPr>
            <p:cNvPr id="45102" name="Group 25"/>
            <p:cNvGrpSpPr>
              <a:grpSpLocks/>
            </p:cNvGrpSpPr>
            <p:nvPr/>
          </p:nvGrpSpPr>
          <p:grpSpPr bwMode="auto">
            <a:xfrm>
              <a:off x="3501025" y="928835"/>
              <a:ext cx="4285973" cy="4198261"/>
              <a:chOff x="8" y="1155"/>
              <a:chExt cx="3146" cy="3063"/>
            </a:xfrm>
          </p:grpSpPr>
          <p:sp>
            <p:nvSpPr>
              <p:cNvPr id="45104" name="Oval 26"/>
              <p:cNvSpPr>
                <a:spLocks noChangeArrowheads="1"/>
              </p:cNvSpPr>
              <p:nvPr/>
            </p:nvSpPr>
            <p:spPr bwMode="auto">
              <a:xfrm>
                <a:off x="60" y="1207"/>
                <a:ext cx="3039" cy="2994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45105" name="Group 27"/>
              <p:cNvGrpSpPr>
                <a:grpSpLocks/>
              </p:cNvGrpSpPr>
              <p:nvPr/>
            </p:nvGrpSpPr>
            <p:grpSpPr bwMode="auto">
              <a:xfrm>
                <a:off x="8" y="1155"/>
                <a:ext cx="3146" cy="3063"/>
                <a:chOff x="-37" y="1109"/>
                <a:chExt cx="3145" cy="3063"/>
              </a:xfrm>
            </p:grpSpPr>
            <p:pic>
              <p:nvPicPr>
                <p:cNvPr id="45106" name="Picture 28" descr="оля-ля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EBB"/>
                    </a:clrFrom>
                    <a:clrTo>
                      <a:srgbClr val="FFFEB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" y="1109"/>
                  <a:ext cx="3145" cy="3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07" name="Rectangle 29"/>
                <p:cNvSpPr>
                  <a:spLocks noChangeArrowheads="1"/>
                </p:cNvSpPr>
                <p:nvPr/>
              </p:nvSpPr>
              <p:spPr bwMode="auto">
                <a:xfrm rot="1714402">
                  <a:off x="1746" y="1344"/>
                  <a:ext cx="272" cy="22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3200" b="1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45108" name="Rectangle 30"/>
                <p:cNvSpPr>
                  <a:spLocks noChangeArrowheads="1"/>
                </p:cNvSpPr>
                <p:nvPr/>
              </p:nvSpPr>
              <p:spPr bwMode="auto">
                <a:xfrm rot="2505618">
                  <a:off x="2274" y="1627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50</a:t>
                  </a:r>
                </a:p>
              </p:txBody>
            </p:sp>
            <p:sp>
              <p:nvSpPr>
                <p:cNvPr id="45109" name="Rectangle 31"/>
                <p:cNvSpPr>
                  <a:spLocks noChangeArrowheads="1"/>
                </p:cNvSpPr>
                <p:nvPr/>
              </p:nvSpPr>
              <p:spPr bwMode="auto">
                <a:xfrm rot="4401671">
                  <a:off x="2631" y="2273"/>
                  <a:ext cx="31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х2</a:t>
                  </a:r>
                </a:p>
              </p:txBody>
            </p:sp>
            <p:sp>
              <p:nvSpPr>
                <p:cNvPr id="45110" name="Rectangle 32"/>
                <p:cNvSpPr>
                  <a:spLocks noChangeArrowheads="1"/>
                </p:cNvSpPr>
                <p:nvPr/>
              </p:nvSpPr>
              <p:spPr bwMode="auto">
                <a:xfrm rot="7241176">
                  <a:off x="2615" y="2924"/>
                  <a:ext cx="317" cy="149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100</a:t>
                  </a:r>
                </a:p>
              </p:txBody>
            </p:sp>
            <p:sp>
              <p:nvSpPr>
                <p:cNvPr id="45111" name="Rectangle 33"/>
                <p:cNvSpPr>
                  <a:spLocks noChangeArrowheads="1"/>
                </p:cNvSpPr>
                <p:nvPr/>
              </p:nvSpPr>
              <p:spPr bwMode="auto">
                <a:xfrm rot="8729488">
                  <a:off x="2179" y="3467"/>
                  <a:ext cx="40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 </a:t>
                  </a:r>
                </a:p>
              </p:txBody>
            </p:sp>
            <p:sp>
              <p:nvSpPr>
                <p:cNvPr id="45112" name="Rectangle 34"/>
                <p:cNvSpPr>
                  <a:spLocks noChangeArrowheads="1"/>
                </p:cNvSpPr>
                <p:nvPr/>
              </p:nvSpPr>
              <p:spPr bwMode="auto">
                <a:xfrm rot="10091941">
                  <a:off x="1705" y="3792"/>
                  <a:ext cx="363" cy="135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150</a:t>
                  </a:r>
                </a:p>
              </p:txBody>
            </p:sp>
            <p:sp>
              <p:nvSpPr>
                <p:cNvPr id="45113" name="Rectangle 35"/>
                <p:cNvSpPr>
                  <a:spLocks noChangeArrowheads="1"/>
                </p:cNvSpPr>
                <p:nvPr/>
              </p:nvSpPr>
              <p:spPr bwMode="auto">
                <a:xfrm rot="-9387918">
                  <a:off x="1020" y="3748"/>
                  <a:ext cx="363" cy="18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200</a:t>
                  </a:r>
                </a:p>
              </p:txBody>
            </p:sp>
            <p:sp>
              <p:nvSpPr>
                <p:cNvPr id="45114" name="Rectangle 37"/>
                <p:cNvSpPr>
                  <a:spLocks noChangeArrowheads="1"/>
                </p:cNvSpPr>
                <p:nvPr/>
              </p:nvSpPr>
              <p:spPr bwMode="auto">
                <a:xfrm rot="-5972058">
                  <a:off x="181" y="2871"/>
                  <a:ext cx="363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250</a:t>
                  </a:r>
                </a:p>
              </p:txBody>
            </p:sp>
            <p:sp>
              <p:nvSpPr>
                <p:cNvPr id="45115" name="Rectangle 38"/>
                <p:cNvSpPr>
                  <a:spLocks noChangeArrowheads="1"/>
                </p:cNvSpPr>
                <p:nvPr/>
              </p:nvSpPr>
              <p:spPr bwMode="auto">
                <a:xfrm rot="-3768322">
                  <a:off x="204" y="2206"/>
                  <a:ext cx="363" cy="181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300</a:t>
                  </a:r>
                </a:p>
              </p:txBody>
            </p:sp>
            <p:sp>
              <p:nvSpPr>
                <p:cNvPr id="45116" name="Rectangle 39"/>
                <p:cNvSpPr>
                  <a:spLocks noChangeArrowheads="1"/>
                </p:cNvSpPr>
                <p:nvPr/>
              </p:nvSpPr>
              <p:spPr bwMode="auto">
                <a:xfrm rot="-3038433">
                  <a:off x="657" y="1752"/>
                  <a:ext cx="318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5117" name="Rectangle 40"/>
                <p:cNvSpPr>
                  <a:spLocks noChangeArrowheads="1"/>
                </p:cNvSpPr>
                <p:nvPr/>
              </p:nvSpPr>
              <p:spPr bwMode="auto">
                <a:xfrm rot="-939500">
                  <a:off x="1111" y="1389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350</a:t>
                  </a:r>
                </a:p>
              </p:txBody>
            </p:sp>
            <p:sp>
              <p:nvSpPr>
                <p:cNvPr id="45118" name="Line 41"/>
                <p:cNvSpPr>
                  <a:spLocks noChangeShapeType="1"/>
                </p:cNvSpPr>
                <p:nvPr/>
              </p:nvSpPr>
              <p:spPr bwMode="auto">
                <a:xfrm rot="-2706343">
                  <a:off x="545" y="1774"/>
                  <a:ext cx="318" cy="1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5103" name="Rectangle 34"/>
            <p:cNvSpPr>
              <a:spLocks noChangeArrowheads="1"/>
            </p:cNvSpPr>
            <p:nvPr/>
          </p:nvSpPr>
          <p:spPr bwMode="auto">
            <a:xfrm rot="-7815808">
              <a:off x="4150304" y="4057214"/>
              <a:ext cx="494703" cy="185036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rgbClr val="F0F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latin typeface="Verdana" pitchFamily="34" charset="0"/>
                </a:rPr>
                <a:t>Приз</a:t>
              </a: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428860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14678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Д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049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86314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Т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72132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Е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57950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Л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768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Ь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85813" y="523875"/>
            <a:ext cx="3286125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Verdana" pitchFamily="34" charset="0"/>
              </a:rPr>
              <a:t>Участник дорожного движения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000892" y="538200"/>
            <a:ext cx="1785950" cy="4286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</a:rPr>
              <a:t>2 тур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42887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14688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86313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5721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14375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357938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00050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Picture 4" descr="H:\Поле чудес_надпись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EBA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9190" y="214290"/>
            <a:ext cx="1310558" cy="6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91" name="Группа 47"/>
          <p:cNvGrpSpPr>
            <a:grpSpLocks/>
          </p:cNvGrpSpPr>
          <p:nvPr/>
        </p:nvGrpSpPr>
        <p:grpSpPr bwMode="auto">
          <a:xfrm rot="-316284">
            <a:off x="4456113" y="2632075"/>
            <a:ext cx="1346200" cy="652463"/>
            <a:chOff x="1343246" y="2015195"/>
            <a:chExt cx="1728556" cy="842301"/>
          </a:xfrm>
        </p:grpSpPr>
        <p:sp>
          <p:nvSpPr>
            <p:cNvPr id="44" name="Стрелка вниз 43"/>
            <p:cNvSpPr/>
            <p:nvPr/>
          </p:nvSpPr>
          <p:spPr>
            <a:xfrm rot="6541809">
              <a:off x="1977287" y="1582612"/>
              <a:ext cx="364792" cy="1634790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0EBA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6541809">
              <a:off x="1451250" y="1942410"/>
              <a:ext cx="411927" cy="556482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553189" y="2415304"/>
              <a:ext cx="499407" cy="4283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571604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В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716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ый треугольник 4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4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8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9"/>
          <p:cNvGrpSpPr>
            <a:grpSpLocks/>
          </p:cNvGrpSpPr>
          <p:nvPr/>
        </p:nvGrpSpPr>
        <p:grpSpPr bwMode="auto">
          <a:xfrm rot="-3325155">
            <a:off x="3501232" y="927894"/>
            <a:ext cx="4286250" cy="4198937"/>
            <a:chOff x="3501025" y="928835"/>
            <a:chExt cx="4285973" cy="4198261"/>
          </a:xfrm>
        </p:grpSpPr>
        <p:grpSp>
          <p:nvGrpSpPr>
            <p:cNvPr id="46126" name="Group 25"/>
            <p:cNvGrpSpPr>
              <a:grpSpLocks/>
            </p:cNvGrpSpPr>
            <p:nvPr/>
          </p:nvGrpSpPr>
          <p:grpSpPr bwMode="auto">
            <a:xfrm>
              <a:off x="3501025" y="928835"/>
              <a:ext cx="4285973" cy="4198261"/>
              <a:chOff x="8" y="1155"/>
              <a:chExt cx="3146" cy="3063"/>
            </a:xfrm>
          </p:grpSpPr>
          <p:sp>
            <p:nvSpPr>
              <p:cNvPr id="46128" name="Oval 26"/>
              <p:cNvSpPr>
                <a:spLocks noChangeArrowheads="1"/>
              </p:cNvSpPr>
              <p:nvPr/>
            </p:nvSpPr>
            <p:spPr bwMode="auto">
              <a:xfrm>
                <a:off x="60" y="1207"/>
                <a:ext cx="3039" cy="2994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46129" name="Group 27"/>
              <p:cNvGrpSpPr>
                <a:grpSpLocks/>
              </p:cNvGrpSpPr>
              <p:nvPr/>
            </p:nvGrpSpPr>
            <p:grpSpPr bwMode="auto">
              <a:xfrm>
                <a:off x="8" y="1155"/>
                <a:ext cx="3146" cy="3063"/>
                <a:chOff x="-37" y="1109"/>
                <a:chExt cx="3145" cy="3063"/>
              </a:xfrm>
            </p:grpSpPr>
            <p:pic>
              <p:nvPicPr>
                <p:cNvPr id="46130" name="Picture 28" descr="оля-ля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EBB"/>
                    </a:clrFrom>
                    <a:clrTo>
                      <a:srgbClr val="FFFEB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" y="1109"/>
                  <a:ext cx="3145" cy="3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6131" name="Rectangle 29"/>
                <p:cNvSpPr>
                  <a:spLocks noChangeArrowheads="1"/>
                </p:cNvSpPr>
                <p:nvPr/>
              </p:nvSpPr>
              <p:spPr bwMode="auto">
                <a:xfrm rot="1714402">
                  <a:off x="1746" y="1344"/>
                  <a:ext cx="272" cy="22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3200" b="1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46132" name="Rectangle 30"/>
                <p:cNvSpPr>
                  <a:spLocks noChangeArrowheads="1"/>
                </p:cNvSpPr>
                <p:nvPr/>
              </p:nvSpPr>
              <p:spPr bwMode="auto">
                <a:xfrm rot="2505618">
                  <a:off x="2274" y="1627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50</a:t>
                  </a:r>
                </a:p>
              </p:txBody>
            </p:sp>
            <p:sp>
              <p:nvSpPr>
                <p:cNvPr id="46133" name="Rectangle 31"/>
                <p:cNvSpPr>
                  <a:spLocks noChangeArrowheads="1"/>
                </p:cNvSpPr>
                <p:nvPr/>
              </p:nvSpPr>
              <p:spPr bwMode="auto">
                <a:xfrm rot="4401671">
                  <a:off x="2631" y="2273"/>
                  <a:ext cx="31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х2</a:t>
                  </a:r>
                </a:p>
              </p:txBody>
            </p:sp>
            <p:sp>
              <p:nvSpPr>
                <p:cNvPr id="46134" name="Rectangle 32"/>
                <p:cNvSpPr>
                  <a:spLocks noChangeArrowheads="1"/>
                </p:cNvSpPr>
                <p:nvPr/>
              </p:nvSpPr>
              <p:spPr bwMode="auto">
                <a:xfrm rot="7241176">
                  <a:off x="2615" y="2924"/>
                  <a:ext cx="317" cy="149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100</a:t>
                  </a:r>
                </a:p>
              </p:txBody>
            </p:sp>
            <p:sp>
              <p:nvSpPr>
                <p:cNvPr id="46135" name="Rectangle 33"/>
                <p:cNvSpPr>
                  <a:spLocks noChangeArrowheads="1"/>
                </p:cNvSpPr>
                <p:nvPr/>
              </p:nvSpPr>
              <p:spPr bwMode="auto">
                <a:xfrm rot="8729488">
                  <a:off x="2179" y="3467"/>
                  <a:ext cx="40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 </a:t>
                  </a:r>
                </a:p>
              </p:txBody>
            </p:sp>
            <p:sp>
              <p:nvSpPr>
                <p:cNvPr id="46136" name="Rectangle 34"/>
                <p:cNvSpPr>
                  <a:spLocks noChangeArrowheads="1"/>
                </p:cNvSpPr>
                <p:nvPr/>
              </p:nvSpPr>
              <p:spPr bwMode="auto">
                <a:xfrm rot="10091941">
                  <a:off x="1705" y="3792"/>
                  <a:ext cx="363" cy="135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150</a:t>
                  </a:r>
                </a:p>
              </p:txBody>
            </p:sp>
            <p:sp>
              <p:nvSpPr>
                <p:cNvPr id="46137" name="Rectangle 35"/>
                <p:cNvSpPr>
                  <a:spLocks noChangeArrowheads="1"/>
                </p:cNvSpPr>
                <p:nvPr/>
              </p:nvSpPr>
              <p:spPr bwMode="auto">
                <a:xfrm rot="-9387918">
                  <a:off x="1020" y="3748"/>
                  <a:ext cx="363" cy="18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200</a:t>
                  </a:r>
                </a:p>
              </p:txBody>
            </p:sp>
            <p:sp>
              <p:nvSpPr>
                <p:cNvPr id="46138" name="Rectangle 37"/>
                <p:cNvSpPr>
                  <a:spLocks noChangeArrowheads="1"/>
                </p:cNvSpPr>
                <p:nvPr/>
              </p:nvSpPr>
              <p:spPr bwMode="auto">
                <a:xfrm rot="-5972058">
                  <a:off x="181" y="2871"/>
                  <a:ext cx="363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250</a:t>
                  </a:r>
                </a:p>
              </p:txBody>
            </p:sp>
            <p:sp>
              <p:nvSpPr>
                <p:cNvPr id="46139" name="Rectangle 38"/>
                <p:cNvSpPr>
                  <a:spLocks noChangeArrowheads="1"/>
                </p:cNvSpPr>
                <p:nvPr/>
              </p:nvSpPr>
              <p:spPr bwMode="auto">
                <a:xfrm rot="-3768322">
                  <a:off x="204" y="2206"/>
                  <a:ext cx="363" cy="181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300</a:t>
                  </a:r>
                </a:p>
              </p:txBody>
            </p:sp>
            <p:sp>
              <p:nvSpPr>
                <p:cNvPr id="46140" name="Rectangle 39"/>
                <p:cNvSpPr>
                  <a:spLocks noChangeArrowheads="1"/>
                </p:cNvSpPr>
                <p:nvPr/>
              </p:nvSpPr>
              <p:spPr bwMode="auto">
                <a:xfrm rot="-3038433">
                  <a:off x="657" y="1752"/>
                  <a:ext cx="318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6141" name="Rectangle 40"/>
                <p:cNvSpPr>
                  <a:spLocks noChangeArrowheads="1"/>
                </p:cNvSpPr>
                <p:nvPr/>
              </p:nvSpPr>
              <p:spPr bwMode="auto">
                <a:xfrm rot="-939500">
                  <a:off x="1111" y="1389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350</a:t>
                  </a:r>
                </a:p>
              </p:txBody>
            </p:sp>
            <p:sp>
              <p:nvSpPr>
                <p:cNvPr id="46142" name="Line 41"/>
                <p:cNvSpPr>
                  <a:spLocks noChangeShapeType="1"/>
                </p:cNvSpPr>
                <p:nvPr/>
              </p:nvSpPr>
              <p:spPr bwMode="auto">
                <a:xfrm rot="-2706343">
                  <a:off x="545" y="1774"/>
                  <a:ext cx="318" cy="1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6127" name="Rectangle 34"/>
            <p:cNvSpPr>
              <a:spLocks noChangeArrowheads="1"/>
            </p:cNvSpPr>
            <p:nvPr/>
          </p:nvSpPr>
          <p:spPr bwMode="auto">
            <a:xfrm rot="-7815808">
              <a:off x="4150304" y="4057214"/>
              <a:ext cx="494703" cy="185036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rgbClr val="F0F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latin typeface="Verdana" pitchFamily="34" charset="0"/>
                </a:rPr>
                <a:t>Приз</a:t>
              </a: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428860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14678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С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049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86314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72132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Ж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57950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143768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Р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71500" y="712788"/>
            <a:ext cx="3286125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Verdana" pitchFamily="34" charset="0"/>
              </a:rPr>
              <a:t>Участник дорожного движения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893735" y="498815"/>
            <a:ext cx="1785950" cy="4286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</a:rPr>
              <a:t>3 тур 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42887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14688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86313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5721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14375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357938" y="5500688"/>
            <a:ext cx="642937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00050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Picture 4" descr="H:\Поле чудес_надпись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EBA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9190" y="214290"/>
            <a:ext cx="1310558" cy="6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115" name="Группа 47"/>
          <p:cNvGrpSpPr>
            <a:grpSpLocks/>
          </p:cNvGrpSpPr>
          <p:nvPr/>
        </p:nvGrpSpPr>
        <p:grpSpPr bwMode="auto">
          <a:xfrm>
            <a:off x="4522788" y="2549525"/>
            <a:ext cx="1346200" cy="652463"/>
            <a:chOff x="1343246" y="2015195"/>
            <a:chExt cx="1728556" cy="842301"/>
          </a:xfrm>
        </p:grpSpPr>
        <p:sp>
          <p:nvSpPr>
            <p:cNvPr id="44" name="Стрелка вниз 43"/>
            <p:cNvSpPr/>
            <p:nvPr/>
          </p:nvSpPr>
          <p:spPr>
            <a:xfrm rot="6541809">
              <a:off x="1978245" y="1583086"/>
              <a:ext cx="364792" cy="1634790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0EBA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6541809">
              <a:off x="1452214" y="1942919"/>
              <a:ext cx="411929" cy="556480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572395" y="2429172"/>
              <a:ext cx="499407" cy="4283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571604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П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5716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ый треугольник 47">
            <a:hlinkClick r:id="" action="ppaction://hlinkshowjump?jump=nextslide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4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9"/>
          <p:cNvGrpSpPr>
            <a:grpSpLocks/>
          </p:cNvGrpSpPr>
          <p:nvPr/>
        </p:nvGrpSpPr>
        <p:grpSpPr bwMode="auto">
          <a:xfrm rot="-6849144">
            <a:off x="3501232" y="927894"/>
            <a:ext cx="4286250" cy="4198937"/>
            <a:chOff x="3501025" y="928835"/>
            <a:chExt cx="4285973" cy="4198261"/>
          </a:xfrm>
        </p:grpSpPr>
        <p:grpSp>
          <p:nvGrpSpPr>
            <p:cNvPr id="47165" name="Group 25"/>
            <p:cNvGrpSpPr>
              <a:grpSpLocks/>
            </p:cNvGrpSpPr>
            <p:nvPr/>
          </p:nvGrpSpPr>
          <p:grpSpPr bwMode="auto">
            <a:xfrm>
              <a:off x="3501025" y="928835"/>
              <a:ext cx="4285973" cy="4198261"/>
              <a:chOff x="8" y="1155"/>
              <a:chExt cx="3146" cy="3063"/>
            </a:xfrm>
          </p:grpSpPr>
          <p:sp>
            <p:nvSpPr>
              <p:cNvPr id="47167" name="Oval 26"/>
              <p:cNvSpPr>
                <a:spLocks noChangeArrowheads="1"/>
              </p:cNvSpPr>
              <p:nvPr/>
            </p:nvSpPr>
            <p:spPr bwMode="auto">
              <a:xfrm>
                <a:off x="60" y="1207"/>
                <a:ext cx="3039" cy="2994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47168" name="Group 27"/>
              <p:cNvGrpSpPr>
                <a:grpSpLocks/>
              </p:cNvGrpSpPr>
              <p:nvPr/>
            </p:nvGrpSpPr>
            <p:grpSpPr bwMode="auto">
              <a:xfrm>
                <a:off x="8" y="1155"/>
                <a:ext cx="3146" cy="3063"/>
                <a:chOff x="-37" y="1109"/>
                <a:chExt cx="3145" cy="3063"/>
              </a:xfrm>
            </p:grpSpPr>
            <p:pic>
              <p:nvPicPr>
                <p:cNvPr id="47169" name="Picture 28" descr="оля-ля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EBB"/>
                    </a:clrFrom>
                    <a:clrTo>
                      <a:srgbClr val="FFFEBB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37" y="1109"/>
                  <a:ext cx="3145" cy="3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7170" name="Rectangle 29"/>
                <p:cNvSpPr>
                  <a:spLocks noChangeArrowheads="1"/>
                </p:cNvSpPr>
                <p:nvPr/>
              </p:nvSpPr>
              <p:spPr bwMode="auto">
                <a:xfrm rot="1714402">
                  <a:off x="1746" y="1344"/>
                  <a:ext cx="272" cy="22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3200" b="1">
                      <a:solidFill>
                        <a:schemeClr val="bg1"/>
                      </a:solidFill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47171" name="Rectangle 30"/>
                <p:cNvSpPr>
                  <a:spLocks noChangeArrowheads="1"/>
                </p:cNvSpPr>
                <p:nvPr/>
              </p:nvSpPr>
              <p:spPr bwMode="auto">
                <a:xfrm rot="2505618">
                  <a:off x="2274" y="1627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50</a:t>
                  </a:r>
                </a:p>
              </p:txBody>
            </p:sp>
            <p:sp>
              <p:nvSpPr>
                <p:cNvPr id="47172" name="Rectangle 31"/>
                <p:cNvSpPr>
                  <a:spLocks noChangeArrowheads="1"/>
                </p:cNvSpPr>
                <p:nvPr/>
              </p:nvSpPr>
              <p:spPr bwMode="auto">
                <a:xfrm rot="4401671">
                  <a:off x="2631" y="2273"/>
                  <a:ext cx="31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х2</a:t>
                  </a:r>
                </a:p>
              </p:txBody>
            </p:sp>
            <p:sp>
              <p:nvSpPr>
                <p:cNvPr id="47173" name="Rectangle 32"/>
                <p:cNvSpPr>
                  <a:spLocks noChangeArrowheads="1"/>
                </p:cNvSpPr>
                <p:nvPr/>
              </p:nvSpPr>
              <p:spPr bwMode="auto">
                <a:xfrm rot="7241176">
                  <a:off x="2615" y="2924"/>
                  <a:ext cx="317" cy="149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100</a:t>
                  </a:r>
                </a:p>
              </p:txBody>
            </p:sp>
            <p:sp>
              <p:nvSpPr>
                <p:cNvPr id="47174" name="Rectangle 33"/>
                <p:cNvSpPr>
                  <a:spLocks noChangeArrowheads="1"/>
                </p:cNvSpPr>
                <p:nvPr/>
              </p:nvSpPr>
              <p:spPr bwMode="auto">
                <a:xfrm rot="8729488">
                  <a:off x="2179" y="3467"/>
                  <a:ext cx="408" cy="18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b="1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 </a:t>
                  </a:r>
                </a:p>
              </p:txBody>
            </p:sp>
            <p:sp>
              <p:nvSpPr>
                <p:cNvPr id="47175" name="Rectangle 34"/>
                <p:cNvSpPr>
                  <a:spLocks noChangeArrowheads="1"/>
                </p:cNvSpPr>
                <p:nvPr/>
              </p:nvSpPr>
              <p:spPr bwMode="auto">
                <a:xfrm rot="10091941">
                  <a:off x="1705" y="3792"/>
                  <a:ext cx="363" cy="135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150</a:t>
                  </a:r>
                </a:p>
              </p:txBody>
            </p:sp>
            <p:sp>
              <p:nvSpPr>
                <p:cNvPr id="47176" name="Rectangle 35"/>
                <p:cNvSpPr>
                  <a:spLocks noChangeArrowheads="1"/>
                </p:cNvSpPr>
                <p:nvPr/>
              </p:nvSpPr>
              <p:spPr bwMode="auto">
                <a:xfrm rot="-9387918">
                  <a:off x="1020" y="3748"/>
                  <a:ext cx="363" cy="181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200</a:t>
                  </a:r>
                </a:p>
              </p:txBody>
            </p:sp>
            <p:sp>
              <p:nvSpPr>
                <p:cNvPr id="47177" name="Rectangle 37"/>
                <p:cNvSpPr>
                  <a:spLocks noChangeArrowheads="1"/>
                </p:cNvSpPr>
                <p:nvPr/>
              </p:nvSpPr>
              <p:spPr bwMode="auto">
                <a:xfrm rot="-5972058">
                  <a:off x="181" y="2871"/>
                  <a:ext cx="363" cy="1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solidFill>
                        <a:schemeClr val="bg1"/>
                      </a:solidFill>
                      <a:latin typeface="Verdana" pitchFamily="34" charset="0"/>
                    </a:rPr>
                    <a:t>250</a:t>
                  </a:r>
                </a:p>
              </p:txBody>
            </p:sp>
            <p:sp>
              <p:nvSpPr>
                <p:cNvPr id="47178" name="Rectangle 38"/>
                <p:cNvSpPr>
                  <a:spLocks noChangeArrowheads="1"/>
                </p:cNvSpPr>
                <p:nvPr/>
              </p:nvSpPr>
              <p:spPr bwMode="auto">
                <a:xfrm rot="-3768322">
                  <a:off x="204" y="2206"/>
                  <a:ext cx="363" cy="181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300</a:t>
                  </a:r>
                </a:p>
              </p:txBody>
            </p:sp>
            <p:sp>
              <p:nvSpPr>
                <p:cNvPr id="47179" name="Rectangle 39"/>
                <p:cNvSpPr>
                  <a:spLocks noChangeArrowheads="1"/>
                </p:cNvSpPr>
                <p:nvPr/>
              </p:nvSpPr>
              <p:spPr bwMode="auto">
                <a:xfrm rot="-3038433">
                  <a:off x="657" y="1752"/>
                  <a:ext cx="318" cy="22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47180" name="Rectangle 40"/>
                <p:cNvSpPr>
                  <a:spLocks noChangeArrowheads="1"/>
                </p:cNvSpPr>
                <p:nvPr/>
              </p:nvSpPr>
              <p:spPr bwMode="auto">
                <a:xfrm rot="-939500">
                  <a:off x="1111" y="1389"/>
                  <a:ext cx="318" cy="136"/>
                </a:xfrm>
                <a:prstGeom prst="rect">
                  <a:avLst/>
                </a:prstGeom>
                <a:solidFill>
                  <a:srgbClr val="F0F0F0"/>
                </a:solidFill>
                <a:ln w="9525">
                  <a:solidFill>
                    <a:srgbClr val="F0F0F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ru-RU" sz="2000" b="1">
                      <a:latin typeface="Verdana" pitchFamily="34" charset="0"/>
                    </a:rPr>
                    <a:t>350</a:t>
                  </a:r>
                </a:p>
              </p:txBody>
            </p:sp>
            <p:sp>
              <p:nvSpPr>
                <p:cNvPr id="47181" name="Line 41"/>
                <p:cNvSpPr>
                  <a:spLocks noChangeShapeType="1"/>
                </p:cNvSpPr>
                <p:nvPr/>
              </p:nvSpPr>
              <p:spPr bwMode="auto">
                <a:xfrm rot="-2706343">
                  <a:off x="545" y="1774"/>
                  <a:ext cx="318" cy="1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7166" name="Rectangle 34"/>
            <p:cNvSpPr>
              <a:spLocks noChangeArrowheads="1"/>
            </p:cNvSpPr>
            <p:nvPr/>
          </p:nvSpPr>
          <p:spPr bwMode="auto">
            <a:xfrm rot="-7815808">
              <a:off x="4150304" y="4057214"/>
              <a:ext cx="494703" cy="185036"/>
            </a:xfrm>
            <a:prstGeom prst="rect">
              <a:avLst/>
            </a:prstGeom>
            <a:solidFill>
              <a:srgbClr val="F0F0F0"/>
            </a:solidFill>
            <a:ln w="9525">
              <a:solidFill>
                <a:srgbClr val="F0F0F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latin typeface="Verdana" pitchFamily="34" charset="0"/>
                </a:rPr>
                <a:t>Приз</a:t>
              </a: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257173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8611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Л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0049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1487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Р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42925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4363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В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85801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Щ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28625" y="452438"/>
            <a:ext cx="3286125" cy="1143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latin typeface="Verdana" pitchFamily="34" charset="0"/>
              </a:rPr>
              <a:t>Организатор </a:t>
            </a:r>
            <a:r>
              <a:rPr lang="ru-RU" sz="2400" b="1" dirty="0">
                <a:latin typeface="Verdana" pitchFamily="34" charset="0"/>
              </a:rPr>
              <a:t>дорожного движения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822269" y="538200"/>
            <a:ext cx="1785950" cy="4286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</a:rPr>
              <a:t>Финал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7175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2861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1487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42925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5800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1436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00050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" name="Picture 4" descr="H:\Поле чудес_надпись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0EBA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9190" y="214290"/>
            <a:ext cx="1310558" cy="64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39" name="Группа 47"/>
          <p:cNvGrpSpPr>
            <a:grpSpLocks/>
          </p:cNvGrpSpPr>
          <p:nvPr/>
        </p:nvGrpSpPr>
        <p:grpSpPr bwMode="auto">
          <a:xfrm rot="-316284">
            <a:off x="4456113" y="2632075"/>
            <a:ext cx="1346200" cy="652463"/>
            <a:chOff x="1343246" y="2015195"/>
            <a:chExt cx="1728556" cy="842301"/>
          </a:xfrm>
        </p:grpSpPr>
        <p:sp>
          <p:nvSpPr>
            <p:cNvPr id="44" name="Стрелка вниз 43"/>
            <p:cNvSpPr/>
            <p:nvPr/>
          </p:nvSpPr>
          <p:spPr>
            <a:xfrm rot="6541809">
              <a:off x="1977287" y="1582612"/>
              <a:ext cx="364792" cy="1634790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0EBA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Стрелка вниз 44"/>
            <p:cNvSpPr/>
            <p:nvPr/>
          </p:nvSpPr>
          <p:spPr>
            <a:xfrm rot="6541809">
              <a:off x="1451250" y="1942410"/>
              <a:ext cx="411927" cy="556482"/>
            </a:xfrm>
            <a:prstGeom prst="downArrow">
              <a:avLst>
                <a:gd name="adj1" fmla="val 50000"/>
                <a:gd name="adj2" fmla="val 15348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553189" y="2415304"/>
              <a:ext cx="499407" cy="42832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185735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Г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85737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57239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И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7237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28677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К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828675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114297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Е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28596" y="5500702"/>
            <a:ext cx="642942" cy="642942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EBA50"/>
                </a:solidFill>
                <a:latin typeface="Verdana" pitchFamily="34" charset="0"/>
              </a:rPr>
              <a:t>Р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28625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143000" y="5500688"/>
            <a:ext cx="642938" cy="642937"/>
          </a:xfrm>
          <a:prstGeom prst="roundRect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Управляющая кнопка: возврат 78">
            <a:hlinkClick r:id="rId5" action="ppaction://hlinksldjump" highlightClick="1"/>
          </p:cNvPr>
          <p:cNvSpPr/>
          <p:nvPr/>
        </p:nvSpPr>
        <p:spPr>
          <a:xfrm>
            <a:off x="8572500" y="6357938"/>
            <a:ext cx="571500" cy="50006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Управляющая кнопка: домой 79">
            <a:hlinkClick r:id="rId6" action="ppaction://hlinksldjump" highlightClick="1"/>
          </p:cNvPr>
          <p:cNvSpPr/>
          <p:nvPr/>
        </p:nvSpPr>
        <p:spPr>
          <a:xfrm>
            <a:off x="8001000" y="6357938"/>
            <a:ext cx="571500" cy="500062"/>
          </a:xfrm>
          <a:prstGeom prst="actionButtonHome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43" grpId="0" animBg="1"/>
      <p:bldP spid="49" grpId="0" animBg="1"/>
      <p:bldP spid="66" grpId="0" animBg="1"/>
      <p:bldP spid="78" grpId="0" animBg="1"/>
      <p:bldP spid="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Прямоугольник 1"/>
          <p:cNvSpPr>
            <a:spLocks noChangeArrowheads="1"/>
          </p:cNvSpPr>
          <p:nvPr/>
        </p:nvSpPr>
        <p:spPr bwMode="auto">
          <a:xfrm>
            <a:off x="806450" y="1249363"/>
            <a:ext cx="67865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Мы сегодня пешеходы,</a:t>
            </a:r>
          </a:p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Завтра мы - водители.</a:t>
            </a:r>
          </a:p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Будем, дети, осторожны,</a:t>
            </a:r>
          </a:p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Будем супер бдительны. </a:t>
            </a:r>
          </a:p>
          <a:p>
            <a:pPr algn="ctr" eaLnBrk="0" hangingPunct="0"/>
            <a:endParaRPr lang="ru-RU" sz="28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Хорошо бы в головах</a:t>
            </a:r>
          </a:p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Провести коррекцию</a:t>
            </a:r>
          </a:p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оставить без работы</a:t>
            </a:r>
          </a:p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Госавтоинспекцию.</a:t>
            </a:r>
            <a:endParaRPr lang="ru-RU" sz="28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2800" b="1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8132" name="Picture 2" descr="F:\К ПДД\ГАИшн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292475"/>
            <a:ext cx="307181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857224" y="357166"/>
            <a:ext cx="3000396" cy="150019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КРОССВОРД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6500" y="1212850"/>
            <a:ext cx="642938" cy="5651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71813" y="4032250"/>
            <a:ext cx="642937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714750" y="4032250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57688" y="4032250"/>
            <a:ext cx="642937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5" y="4032250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63" y="4032250"/>
            <a:ext cx="642937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0" y="4032250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38" y="4032250"/>
            <a:ext cx="642937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72375" y="4032250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15313" y="4032250"/>
            <a:ext cx="642937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50" y="4595813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50" y="5159375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4750" y="3468688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50" y="5722938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625" y="5159375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Ё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00625" y="4595813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25" y="2341563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0625" y="2905125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0625" y="3468688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0625" y="5722938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86500" y="1778000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6500" y="4595813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86500" y="2341563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86500" y="2905125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86500" y="3468688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72375" y="2341563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72375" y="2905125"/>
            <a:ext cx="642938" cy="5635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72375" y="4595813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72375" y="3468688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86500" y="642938"/>
            <a:ext cx="642938" cy="5635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EBA50"/>
                </a:solidFill>
                <a:latin typeface="Arial Black" pitchFamily="34" charset="0"/>
              </a:rPr>
              <a:t>П</a:t>
            </a:r>
          </a:p>
        </p:txBody>
      </p:sp>
      <p:pic>
        <p:nvPicPr>
          <p:cNvPr id="36" name="Picture 18" descr="http://www.togoparts.com/items/images/item-112584454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86000"/>
            <a:ext cx="25003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http://www.severinform.ru/media/img/800x600_1319714229_met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4929188"/>
            <a:ext cx="2714625" cy="1527175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2" descr="http://www.cksinfo.com/clipart/military/airforce/airplanes/F-86-Sabre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0063"/>
            <a:ext cx="222091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http://www.tehnotour.ru/images/ships/19/19_2982009162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5214938"/>
            <a:ext cx="2149475" cy="1214437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20" descr="http://s.66.ru/new66/news/29/40/e5/c2/2940e5c2_resizedScaled_230to16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285750"/>
            <a:ext cx="1538288" cy="1562100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Нашивка 42"/>
          <p:cNvSpPr/>
          <p:nvPr/>
        </p:nvSpPr>
        <p:spPr>
          <a:xfrm rot="5400000">
            <a:off x="3786182" y="3071810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57224" y="357166"/>
            <a:ext cx="3000396" cy="150019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Подземный вид транспорта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57224" y="357166"/>
            <a:ext cx="3000396" cy="150019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Воздушный вид транспорта</a:t>
            </a:r>
          </a:p>
        </p:txBody>
      </p:sp>
      <p:sp>
        <p:nvSpPr>
          <p:cNvPr id="47" name="Нашивка 46"/>
          <p:cNvSpPr/>
          <p:nvPr/>
        </p:nvSpPr>
        <p:spPr>
          <a:xfrm rot="5400000">
            <a:off x="5072066" y="1928802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57224" y="357166"/>
            <a:ext cx="3000396" cy="150019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Человек, совершающий поездку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на транспорте</a:t>
            </a:r>
          </a:p>
        </p:txBody>
      </p:sp>
      <p:sp>
        <p:nvSpPr>
          <p:cNvPr id="49" name="Нашивка 48"/>
          <p:cNvSpPr/>
          <p:nvPr/>
        </p:nvSpPr>
        <p:spPr>
          <a:xfrm rot="5400000">
            <a:off x="6357950" y="214290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57224" y="357166"/>
            <a:ext cx="3000396" cy="150019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Водный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вид транспорта</a:t>
            </a:r>
          </a:p>
        </p:txBody>
      </p:sp>
      <p:sp>
        <p:nvSpPr>
          <p:cNvPr id="51" name="Нашивка 50"/>
          <p:cNvSpPr/>
          <p:nvPr/>
        </p:nvSpPr>
        <p:spPr>
          <a:xfrm rot="5400000">
            <a:off x="7643834" y="1928802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857224" y="357166"/>
            <a:ext cx="3000396" cy="1500198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Двухколёсныйтранспорт</a:t>
            </a:r>
          </a:p>
        </p:txBody>
      </p:sp>
      <p:sp>
        <p:nvSpPr>
          <p:cNvPr id="53" name="Нашивка 52"/>
          <p:cNvSpPr/>
          <p:nvPr/>
        </p:nvSpPr>
        <p:spPr>
          <a:xfrm>
            <a:off x="2643174" y="4071942"/>
            <a:ext cx="484632" cy="484632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57250" y="357188"/>
            <a:ext cx="3000375" cy="150018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Виды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транспорта</a:t>
            </a:r>
          </a:p>
        </p:txBody>
      </p:sp>
      <p:sp>
        <p:nvSpPr>
          <p:cNvPr id="55" name="Управляющая кнопка: возврат 54">
            <a:hlinkClick r:id="rId9" action="ppaction://hlinksldjump" highlightClick="1"/>
          </p:cNvPr>
          <p:cNvSpPr/>
          <p:nvPr/>
        </p:nvSpPr>
        <p:spPr>
          <a:xfrm>
            <a:off x="8572500" y="6357938"/>
            <a:ext cx="571500" cy="500062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Управляющая кнопка: домой 55">
            <a:hlinkClick r:id="rId10" action="ppaction://hlinksldjump" highlightClick="1"/>
          </p:cNvPr>
          <p:cNvSpPr/>
          <p:nvPr/>
        </p:nvSpPr>
        <p:spPr>
          <a:xfrm>
            <a:off x="8001000" y="6357938"/>
            <a:ext cx="571500" cy="500062"/>
          </a:xfrm>
          <a:prstGeom prst="actionButtonHome">
            <a:avLst/>
          </a:prstGeom>
          <a:solidFill>
            <a:srgbClr val="FFFF00"/>
          </a:solidFill>
          <a:ln>
            <a:solidFill>
              <a:srgbClr val="0EBA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stihi.ru/pics/2009/05/06/1650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857250"/>
            <a:ext cx="41100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5918" y="1500174"/>
            <a:ext cx="446628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Verdana" pitchFamily="34" charset="0"/>
              </a:rPr>
              <a:t>Викторина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Verdana" pitchFamily="34" charset="0"/>
              </a:rPr>
              <a:t>«ПДД»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00125" y="1643063"/>
            <a:ext cx="2857500" cy="785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Переход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63" y="3500438"/>
            <a:ext cx="2714625" cy="785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Перекрёсток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63" y="5286375"/>
            <a:ext cx="2786062" cy="7143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Сигналы и предметы</a:t>
            </a: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572000" y="1643063"/>
            <a:ext cx="857250" cy="857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572000" y="3357563"/>
            <a:ext cx="857250" cy="857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4" name="Овал 13">
            <a:hlinkClick r:id="rId5" action="ppaction://hlinksldjump"/>
          </p:cNvPr>
          <p:cNvSpPr/>
          <p:nvPr/>
        </p:nvSpPr>
        <p:spPr>
          <a:xfrm>
            <a:off x="4572000" y="5143500"/>
            <a:ext cx="857250" cy="85725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8794" y="357166"/>
            <a:ext cx="473398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EBA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</a:rPr>
              <a:t>Викторина  «ПДД»</a:t>
            </a:r>
          </a:p>
        </p:txBody>
      </p:sp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7715272" y="3357562"/>
            <a:ext cx="857256" cy="857256"/>
          </a:xfrm>
          <a:prstGeom prst="ellipse">
            <a:avLst/>
          </a:prstGeom>
          <a:solidFill>
            <a:srgbClr val="0EBA5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7" name="Овал 16">
            <a:hlinkClick r:id="rId7" action="ppaction://hlinksldjump"/>
          </p:cNvPr>
          <p:cNvSpPr/>
          <p:nvPr/>
        </p:nvSpPr>
        <p:spPr>
          <a:xfrm>
            <a:off x="6215074" y="3357562"/>
            <a:ext cx="85725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8" name="Овал 17">
            <a:hlinkClick r:id="rId8" action="ppaction://hlinksldjump"/>
          </p:cNvPr>
          <p:cNvSpPr/>
          <p:nvPr/>
        </p:nvSpPr>
        <p:spPr>
          <a:xfrm>
            <a:off x="7715272" y="5143512"/>
            <a:ext cx="857256" cy="857256"/>
          </a:xfrm>
          <a:prstGeom prst="ellipse">
            <a:avLst/>
          </a:prstGeom>
          <a:solidFill>
            <a:srgbClr val="0EBA5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9" name="Овал 18">
            <a:hlinkClick r:id="rId9" action="ppaction://hlinksldjump"/>
          </p:cNvPr>
          <p:cNvSpPr/>
          <p:nvPr/>
        </p:nvSpPr>
        <p:spPr>
          <a:xfrm>
            <a:off x="6215074" y="5143512"/>
            <a:ext cx="85725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6215074" y="1643050"/>
            <a:ext cx="857256" cy="85725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21" name="Овал 20">
            <a:hlinkClick r:id="rId11" action="ppaction://hlinksldjump"/>
          </p:cNvPr>
          <p:cNvSpPr/>
          <p:nvPr/>
        </p:nvSpPr>
        <p:spPr>
          <a:xfrm>
            <a:off x="7715272" y="1643050"/>
            <a:ext cx="857256" cy="857256"/>
          </a:xfrm>
          <a:prstGeom prst="ellipse">
            <a:avLst/>
          </a:prstGeom>
          <a:solidFill>
            <a:srgbClr val="0EBA50"/>
          </a:solidFill>
          <a:ln>
            <a:solidFill>
              <a:srgbClr val="0EBA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00875" y="214313"/>
            <a:ext cx="1928813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1 ТУР</a:t>
            </a:r>
          </a:p>
        </p:txBody>
      </p:sp>
      <p:sp>
        <p:nvSpPr>
          <p:cNvPr id="23" name="Прямоугольный треугольник 22">
            <a:hlinkClick r:id="rId12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63" y="409575"/>
            <a:ext cx="2643187" cy="6429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Пешеход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14563" y="1792288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Часть дороги, предназначенная для пешеходов?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Тротуар</a:t>
            </a:r>
          </a:p>
        </p:txBody>
      </p:sp>
      <p:pic>
        <p:nvPicPr>
          <p:cNvPr id="19458" name="Picture 2" descr="http://little.com.ua/images/stories/useful/161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1495425"/>
            <a:ext cx="3643312" cy="3228975"/>
          </a:xfrm>
          <a:prstGeom prst="rect">
            <a:avLst/>
          </a:prstGeom>
          <a:ln>
            <a:solidFill>
              <a:srgbClr val="0EBA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ый треугольник 6">
            <a:hlinkClick r:id="rId4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Детский Сад\Download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357563" y="481013"/>
            <a:ext cx="2643187" cy="6445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Verdana" pitchFamily="34" charset="0"/>
              </a:rPr>
              <a:t>Пешеход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14563" y="1285875"/>
            <a:ext cx="4786312" cy="2428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По какой стороне тротуара должны идти пешеходы?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38" y="5357813"/>
            <a:ext cx="4786312" cy="5715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Verdana" pitchFamily="34" charset="0"/>
              </a:rPr>
              <a:t>По правой стороне</a:t>
            </a:r>
          </a:p>
        </p:txBody>
      </p:sp>
      <p:sp>
        <p:nvSpPr>
          <p:cNvPr id="6" name="Прямоугольный треугольник 5">
            <a:hlinkClick r:id="rId3" action="ppaction://hlinksldjump"/>
          </p:cNvPr>
          <p:cNvSpPr/>
          <p:nvPr/>
        </p:nvSpPr>
        <p:spPr>
          <a:xfrm flipH="1">
            <a:off x="8715404" y="6429396"/>
            <a:ext cx="428596" cy="428604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638</Words>
  <Application>Microsoft Office PowerPoint</Application>
  <PresentationFormat>Экран (4:3)</PresentationFormat>
  <Paragraphs>324</Paragraphs>
  <Slides>46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Савиновы</cp:lastModifiedBy>
  <cp:revision>73</cp:revision>
  <dcterms:created xsi:type="dcterms:W3CDTF">2012-11-04T08:16:41Z</dcterms:created>
  <dcterms:modified xsi:type="dcterms:W3CDTF">2021-03-06T15:38:24Z</dcterms:modified>
</cp:coreProperties>
</file>