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9" r:id="rId4"/>
    <p:sldId id="281" r:id="rId5"/>
    <p:sldId id="293" r:id="rId6"/>
    <p:sldId id="307" r:id="rId7"/>
    <p:sldId id="308" r:id="rId8"/>
    <p:sldId id="300" r:id="rId9"/>
    <p:sldId id="263" r:id="rId10"/>
    <p:sldId id="303" r:id="rId11"/>
    <p:sldId id="306" r:id="rId12"/>
    <p:sldId id="301" r:id="rId13"/>
    <p:sldId id="302" r:id="rId14"/>
    <p:sldId id="304" r:id="rId15"/>
    <p:sldId id="305" r:id="rId16"/>
    <p:sldId id="309" r:id="rId17"/>
    <p:sldId id="268" r:id="rId18"/>
    <p:sldId id="310" r:id="rId19"/>
    <p:sldId id="311" r:id="rId20"/>
    <p:sldId id="261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61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Умеет ставить цель</c:v>
                </c:pt>
                <c:pt idx="1">
                  <c:v>Умеет планировать работу</c:v>
                </c:pt>
                <c:pt idx="2">
                  <c:v>Умеет оценивать работу</c:v>
                </c:pt>
                <c:pt idx="3">
                  <c:v>Отношение ребенка к труду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сформирован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Умеет ставить цель</c:v>
                </c:pt>
                <c:pt idx="1">
                  <c:v>Умеет планировать работу</c:v>
                </c:pt>
                <c:pt idx="2">
                  <c:v>Умеет оценивать работу</c:v>
                </c:pt>
                <c:pt idx="3">
                  <c:v>Отношение ребенка к труду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</c:v>
                </c:pt>
                <c:pt idx="1">
                  <c:v>0.8</c:v>
                </c:pt>
                <c:pt idx="2">
                  <c:v>0.84000000000000019</c:v>
                </c:pt>
                <c:pt idx="3">
                  <c:v>0.96000000000000019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Умеет ставить цель</c:v>
                </c:pt>
                <c:pt idx="1">
                  <c:v>Умеет планировать работу</c:v>
                </c:pt>
                <c:pt idx="2">
                  <c:v>Умеет оценивать работу</c:v>
                </c:pt>
                <c:pt idx="3">
                  <c:v>Отношение ребенка к труду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0.16000000000000006</c:v>
                </c:pt>
                <c:pt idx="3">
                  <c:v>4.0000000000000015E-2</c:v>
                </c:pt>
              </c:numCache>
            </c:numRef>
          </c:val>
        </c:ser>
        <c:dLbls/>
        <c:axId val="94136192"/>
        <c:axId val="94137728"/>
      </c:barChart>
      <c:catAx>
        <c:axId val="94136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4137728"/>
        <c:crosses val="autoZero"/>
        <c:auto val="1"/>
        <c:lblAlgn val="ctr"/>
        <c:lblOffset val="100"/>
      </c:catAx>
      <c:valAx>
        <c:axId val="9413772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4136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058508311461069"/>
          <c:y val="0.27855212448341843"/>
          <c:w val="0.35858158355205622"/>
          <c:h val="0.44289553662837755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Умеет ставить цель</c:v>
                </c:pt>
                <c:pt idx="1">
                  <c:v>Умеет планировать работу</c:v>
                </c:pt>
                <c:pt idx="2">
                  <c:v>Умеет оценивать работу</c:v>
                </c:pt>
                <c:pt idx="3">
                  <c:v>Отношение ребенка к работе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0.16</c:v>
                </c:pt>
                <c:pt idx="1">
                  <c:v>0.28000000000000008</c:v>
                </c:pt>
                <c:pt idx="2">
                  <c:v>0.52</c:v>
                </c:pt>
                <c:pt idx="3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сформирован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Умеет ставить цель</c:v>
                </c:pt>
                <c:pt idx="1">
                  <c:v>Умеет планировать работу</c:v>
                </c:pt>
                <c:pt idx="2">
                  <c:v>Умеет оценивать работу</c:v>
                </c:pt>
                <c:pt idx="3">
                  <c:v>Отношение ребенка к работе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0.84000000000000019</c:v>
                </c:pt>
                <c:pt idx="1">
                  <c:v>0.68</c:v>
                </c:pt>
                <c:pt idx="2">
                  <c:v>0.4</c:v>
                </c:pt>
                <c:pt idx="3">
                  <c:v>0.48000000000000009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Умеет ставить цель</c:v>
                </c:pt>
                <c:pt idx="1">
                  <c:v>Умеет планировать работу</c:v>
                </c:pt>
                <c:pt idx="2">
                  <c:v>Умеет оценивать работу</c:v>
                </c:pt>
                <c:pt idx="3">
                  <c:v>Отношение ребенка к работе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</c:v>
                </c:pt>
                <c:pt idx="1">
                  <c:v>4.0000000000000015E-2</c:v>
                </c:pt>
                <c:pt idx="2">
                  <c:v>8.0000000000000029E-2</c:v>
                </c:pt>
                <c:pt idx="3">
                  <c:v>0</c:v>
                </c:pt>
              </c:numCache>
            </c:numRef>
          </c:val>
        </c:ser>
        <c:dLbls/>
        <c:axId val="98964992"/>
        <c:axId val="98966528"/>
      </c:barChart>
      <c:catAx>
        <c:axId val="98964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966528"/>
        <c:crosses val="autoZero"/>
        <c:auto val="1"/>
        <c:lblAlgn val="ctr"/>
        <c:lblOffset val="100"/>
      </c:catAx>
      <c:valAx>
        <c:axId val="9896652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9649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6;&#1085;&#1089;&#1087;&#1077;&#1082;&#1090;%20&#1079;&#1072;&#1085;&#1103;&#1090;&#1080;&#1103;%20&#1076;&#1083;&#1103;%20&#1076;&#1077;&#1090;&#1077;&#1081;%20&#1089;&#1088;&#1077;&#1076;&#1085;&#1077;&#1075;&#1086;%20&#1076;&#1086;&#1096;&#1082;&#1086;&#1083;&#1100;&#1085;&#1086;&#1075;&#1086;%20&#1074;&#1086;&#1079;&#1088;&#1072;&#1089;&#1090;&#1072;%20&#1085;&#1072;%20&#1090;&#1077;&#1084;&#1091;%20&#1055;&#1086;&#1089;&#1072;&#1076;&#1082;&#1072;%20&#1083;&#1091;&#1082;&#1072;.doc" TargetMode="External"/><Relationship Id="rId2" Type="http://schemas.openxmlformats.org/officeDocument/2006/relationships/hyperlink" Target="&#1055;&#1077;&#1088;&#1089;&#1087;&#1077;&#1082;&#1090;&#1080;&#1074;&#1085;&#1099;&#1081;%20&#1087;&#1083;&#1072;&#1085;.doc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79912" y="1052736"/>
            <a:ext cx="4968552" cy="5040560"/>
          </a:xfrm>
        </p:spPr>
        <p:txBody>
          <a:bodyPr>
            <a:noAutofit/>
          </a:bodyPr>
          <a:lstStyle/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Борисова Марина Борисовна</a:t>
            </a:r>
          </a:p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436»</a:t>
            </a:r>
          </a:p>
          <a:p>
            <a:pPr marL="109728" indent="0" algn="just"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воспитатель</a:t>
            </a:r>
          </a:p>
          <a:p>
            <a:pPr marL="109728" indent="0" algn="just"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Педагогический стаж: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16 лет</a:t>
            </a:r>
          </a:p>
          <a:p>
            <a:pPr marL="109728" indent="0" algn="just"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Профессиональный статус: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 algn="just"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награждена почётной грамотой Департамента образования администрации города Нижнего Новгорода в 2015 году.</a:t>
            </a:r>
          </a:p>
          <a:p>
            <a:pPr marL="109728" indent="0" algn="just"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Профессиональное кредо:</a:t>
            </a:r>
          </a:p>
          <a:p>
            <a:pPr algn="just">
              <a:spcBef>
                <a:spcPct val="0"/>
              </a:spcBef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«Давайте детям радость труда. Эту радость ему несут успех, осознание своей умелости и значимости выполняемой работы, возможность доставлять радость другим».</a:t>
            </a:r>
          </a:p>
          <a:p>
            <a:pPr algn="just">
              <a:spcBef>
                <a:spcPct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А.Сухомлинский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060848"/>
            <a:ext cx="3113715" cy="23352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 предметно-пространственной среды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187624" y="1268760"/>
            <a:ext cx="4680520" cy="4663440"/>
          </a:xfrm>
        </p:spPr>
        <p:txBody>
          <a:bodyPr>
            <a:normAutofit fontScale="92500"/>
          </a:bodyPr>
          <a:lstStyle/>
          <a:p>
            <a:pPr marL="82296" indent="0" algn="just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Оборудование для труда детей на участке и огороде: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тачки, ведра, лейки, лопатки для перекопки земли и расчистки от снега, грабли и др.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Оборудование для хозяйственно – бытового труда с детьми: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клеенка, тазы, ведерки, тряпочки, фартуки клеенчатые, щетки, полотенце, совочки,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веник.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Оборудование в уголке природы: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фартуки, клеенки, тряпочки, губки, кисточки, пульверизатор, лейки, палочки для рыхления, грабельки, совочки, ящики для посадки семян, колышки, альбомы для наблюдений,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7882">
            <a:off x="6228184" y="2204864"/>
            <a:ext cx="2540000" cy="1905000"/>
          </a:xfrm>
        </p:spPr>
      </p:pic>
    </p:spTree>
    <p:extLst>
      <p:ext uri="{BB962C8B-B14F-4D97-AF65-F5344CB8AC3E}">
        <p14:creationId xmlns:p14="http://schemas.microsoft.com/office/powerpoint/2010/main" xmlns="" val="17722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620688"/>
            <a:ext cx="6912768" cy="5112568"/>
          </a:xfrm>
        </p:spPr>
        <p:txBody>
          <a:bodyPr>
            <a:normAutofit/>
          </a:bodyPr>
          <a:lstStyle/>
          <a:p>
            <a:pPr marL="82296" indent="0" algn="just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Наглядно – демонстрационный материал: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 взрослых», «Все работы хороши», «Трудовой инвентарь», «Кем быть?» и др.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Настольно – печатные дидактические игры: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пару», «Играем в профессии», «Узнай по описанию» и др. 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Подбор детской художественной литературы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Создание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медиатеки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 людей осенью», «Труд людей весной», «Труд человека кормит, а лень портит», «Угадай профессию», «Угадай кем работает мама», «Сбор урожая в саду»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Серия конспектов занятий по трудовому воспитанию дошкольников.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Алгоритм этапов трудовой деятельности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Алгоритм ухода за комнатными растениями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2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964305">
                    <a:lumMod val="75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400" b="1" dirty="0">
                <a:solidFill>
                  <a:srgbClr val="964305">
                    <a:lumMod val="75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работы с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288520" cy="4857328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lnSpc>
                <a:spcPct val="150000"/>
              </a:lnSpc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1.Игровые образовательные ситуации по теме: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«Чего не знал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Почемучкин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«Профессии наших родителей»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«Мы- дежурные»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«Мы дежурим в уголке природы»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Наблюдения за трудом взрослых: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 взрослых. Профессии»,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работает в детском саду».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Совместная деятельность взрослых и детей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Трудовые поручения</a:t>
            </a:r>
          </a:p>
          <a:p>
            <a:pPr marL="82296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6950" y="4005064"/>
            <a:ext cx="2923117" cy="219233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1273" y="1524000"/>
            <a:ext cx="2827866" cy="2120900"/>
          </a:xfrm>
        </p:spPr>
      </p:pic>
    </p:spTree>
    <p:extLst>
      <p:ext uri="{BB962C8B-B14F-4D97-AF65-F5344CB8AC3E}">
        <p14:creationId xmlns:p14="http://schemas.microsoft.com/office/powerpoint/2010/main" xmlns="" val="15925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87624" y="476672"/>
            <a:ext cx="4608512" cy="5688632"/>
          </a:xfrm>
        </p:spPr>
        <p:txBody>
          <a:bodyPr>
            <a:normAutofit/>
          </a:bodyPr>
          <a:lstStyle/>
          <a:p>
            <a:pPr marL="82296" indent="0" algn="just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Викторины: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профессии важны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Чтение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литературы: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Носов «На горке», И. Карпова «Портной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стихи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пословицы, поговорки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Рассматривание картин художников: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«Хлеб»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Т.Яблонский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«Кружевница»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В.Тропинина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«Пахарь» И. Репин и др.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Просмотр компьютерных презентаций: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«Все профессии важны, все профессии нужны»;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 людей»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ru-RU" sz="1600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501008"/>
            <a:ext cx="2732617" cy="2049463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5382" y="620713"/>
            <a:ext cx="2495549" cy="1871662"/>
          </a:xfrm>
        </p:spPr>
      </p:pic>
    </p:spTree>
    <p:extLst>
      <p:ext uri="{BB962C8B-B14F-4D97-AF65-F5344CB8AC3E}">
        <p14:creationId xmlns:p14="http://schemas.microsoft.com/office/powerpoint/2010/main" xmlns="" val="4357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Формы взаимодействия с семьями воспитанников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9632" y="1196752"/>
            <a:ext cx="4896544" cy="4990688"/>
          </a:xfrm>
        </p:spPr>
        <p:txBody>
          <a:bodyPr>
            <a:normAutofit/>
          </a:bodyPr>
          <a:lstStyle/>
          <a:p>
            <a:pPr marL="82296" indent="0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воспитании  трудолюбия в семье», «Правильно ли вы оцениваете результаты труда своих детей».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«Трудовое воспитание дошкольников», «Трудовое воспитание детей в семье», «Какой труд доступен детям».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Памятки: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«Труд-естественная форма активности ребёнка», «Научите малыша трудиться».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Папки-передвижки: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«Пословицы и поговорки о труде», «В труде воспитывается воля».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стенды.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6941">
            <a:off x="6162666" y="3896603"/>
            <a:ext cx="2496277" cy="187220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8112">
            <a:off x="6215421" y="1422041"/>
            <a:ext cx="2444750" cy="1833563"/>
          </a:xfrm>
        </p:spPr>
      </p:pic>
    </p:spTree>
    <p:extLst>
      <p:ext uri="{BB962C8B-B14F-4D97-AF65-F5344CB8AC3E}">
        <p14:creationId xmlns:p14="http://schemas.microsoft.com/office/powerpoint/2010/main" xmlns="" val="33232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87624" y="404664"/>
            <a:ext cx="4896544" cy="5782776"/>
          </a:xfrm>
        </p:spPr>
        <p:txBody>
          <a:bodyPr/>
          <a:lstStyle/>
          <a:p>
            <a:pPr marL="82296" indent="0">
              <a:lnSpc>
                <a:spcPct val="150000"/>
              </a:lnSpc>
              <a:buNone/>
            </a:pP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Родительское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родителей в трудовом воспитании дошкольников»,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важности трудового воспитания детей».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Экологический субботник по уборке территории совместно с родителями.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Акция с родителями по теме: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«Посади цветы на клумбу, чтобы радовали глаз»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lnSpc>
                <a:spcPct val="150000"/>
              </a:lnSpc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Привлечение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созданию зимних построек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двигательной активности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«Снежная сказка».</a:t>
            </a:r>
          </a:p>
          <a:p>
            <a:pPr marL="82296" indent="0">
              <a:lnSpc>
                <a:spcPct val="150000"/>
              </a:lnSpc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54152">
            <a:off x="6210002" y="3645024"/>
            <a:ext cx="2540000" cy="1905000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09910">
            <a:off x="5972433" y="981023"/>
            <a:ext cx="2540000" cy="1905000"/>
          </a:xfrm>
        </p:spPr>
      </p:pic>
    </p:spTree>
    <p:extLst>
      <p:ext uri="{BB962C8B-B14F-4D97-AF65-F5344CB8AC3E}">
        <p14:creationId xmlns:p14="http://schemas.microsoft.com/office/powerpoint/2010/main" xmlns="" val="25710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уровня развития трудовых навыков у детей старшего дошкольного возраста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4023360" cy="64008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2015-2016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4008" y="908720"/>
            <a:ext cx="4023360" cy="64008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2015-2016 года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1765416625"/>
              </p:ext>
            </p:extLst>
          </p:nvPr>
        </p:nvGraphicFramePr>
        <p:xfrm>
          <a:off x="467544" y="1628800"/>
          <a:ext cx="402272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841207798"/>
              </p:ext>
            </p:extLst>
          </p:nvPr>
        </p:nvGraphicFramePr>
        <p:xfrm>
          <a:off x="4643438" y="1557338"/>
          <a:ext cx="402431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810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Заключение. Выводы и обобщения, определения перспектив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746064" cy="5112568"/>
          </a:xfrm>
        </p:spPr>
        <p:txBody>
          <a:bodyPr>
            <a:normAutofit/>
          </a:bodyPr>
          <a:lstStyle/>
          <a:p>
            <a:pPr marL="82296" indent="0" algn="just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Подводя итоги работы было выявлено: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детей сформировалось положительное отношение к труду, они с желанием выполняют посильные трудовые поручения;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детей сформированы необходимых умения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разных видах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труда;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сформирована  культура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трудовой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детей сформированы представления 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труде взрослых, результатах труда его общественной значимости;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овысился интерес и активность родителей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решении проблемы трудового воспитания детей старшего дошкольного возраста</a:t>
            </a:r>
          </a:p>
          <a:p>
            <a:pPr marL="82296" indent="0" algn="ctr"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Перспективы на будущее.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Продолжать работу по данной проблеме, совершенствуя её в зависимости от возрастных, индивидуальных особенностей детей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Разместить данный опыт работы на сайте</a:t>
            </a: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опыта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16832"/>
            <a:ext cx="7458032" cy="29173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Перспективный план по трудовому воспитанию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Система занятий по трудовому воспитанию с детьми старшего дошкольного возраста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ухода за комнатными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растениями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консультации, рекомендации, памятки для родителей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9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Транслируемость практических достижений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2238493"/>
              </p:ext>
            </p:extLst>
          </p:nvPr>
        </p:nvGraphicFramePr>
        <p:xfrm>
          <a:off x="1403350" y="908050"/>
          <a:ext cx="7497762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474"/>
                <a:gridCol w="3414034"/>
                <a:gridCol w="24992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опыта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 представлен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Сообщение на тему: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«Разнообразные техники рисования в реализации задач по образовательной области «Художественное творчество»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совет МБДОУ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Сообщение на тему: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«Влияние художественной литературы, фольклора на трудовое воспитание детей старшего</a:t>
                      </a:r>
                      <a:r>
                        <a:rPr kumimoji="0"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kern="1200" baseline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дошкольного возраста</a:t>
                      </a:r>
                      <a:r>
                        <a:rPr kumimoji="0" lang="ru-RU" sz="1400" b="0" i="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совет МБДОУ 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Конспект непосредственной деятельности в средней группе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теме: «Первые весенние цветы».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сеть педагогов http://nsportal.ru/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Конспект непосредственно организованной образовательной деятельности по формированию  основ здорового образа жизни у детей старшего дошкольного возраста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Тема: «Моё здоровье в моих руках»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сеть педагогов http://nsportal.ru/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217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7503728" cy="42982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Компьютерная презентация 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практических достижений 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профессиональной деятельности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тему: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«Трудовые поручения - как средство воспитания у детей положительного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отношения к труду».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319736" cy="6926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764704"/>
            <a:ext cx="66967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Веракса,Т.С.Комарова,М.А.Васильева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«От рождения до школы» Примерная общеобразовательная программа дошкольного образования/ «Мозаика-синтез»,2015.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Л.В.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Куцакова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«Трудовое воспитание в детском саду»- «Мозаика-синтез» /М.:2015.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С.А. Козлова «Нравственное и трудовое воспитание ребёнка-дошкольника»/М.:2003.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Л.В.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Куцакова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«Нравственно-трудовое воспитание ребёнка-дошкольника»/ М.:2003.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Бочкарёва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«Трудовое обучение» ИТД «Корифей» М.:2008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Р.С. Буре «Дошкольник и труд» /М.:2011.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Т.С. Комарова,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Л.В.Куцакова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Л.Ю.Павлова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«Трудовое воспитание в детском саду»/ М.:2006.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Р.С.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Буре,Г.Н.Година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«Учите детей трудиться»/М.: «Мозаика-синтез» 2005.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М.В.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Крулехт,А.А.Крулехт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«Образовательная область «Труд»/Санкт-Петербург,2012.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Л. 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Куцакова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«Конструирование и ручной труд в детском саду»/ «Мозаика-синтез»,М.:2010.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4400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Условия формирования личного вклада педагога в развитие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1484784"/>
            <a:ext cx="4176464" cy="48573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Нормативно–правовые документы.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«Об образовании в РФ»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29.12.2012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273-ФЗ</a:t>
            </a:r>
          </a:p>
          <a:p>
            <a:pPr marL="0" indent="0"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ФГОС ДО» Приказ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РФ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 17.10.2013 № 1155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7237" y="1524000"/>
            <a:ext cx="3999259" cy="46634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Методологической основой данной работы занимались: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Вопросам трудового воспитания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детей уделяется достаточное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внимание в педагогической науке и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находят своё отражение в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исследованиях известных педагогов и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учёных:</a:t>
            </a: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В.Г. Нечаева, Т.Н. Година, Д.В. Сергеева,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Р.С. Буре, Л.И.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Захаревич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Елена\Desktop\1011885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117937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Елена\Desktop\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1779" y="3933056"/>
            <a:ext cx="123470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 личного вклада педагога в развитие образования</a:t>
            </a:r>
            <a:endParaRPr lang="ru-RU" sz="2400" dirty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1412776"/>
            <a:ext cx="7498080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трудовых умений и навыков у детей дошкольного возраста является одной из важнейших задач нашего общества. Обучение детей трудовым навыкам и умениям - это важный и необходимый этап трудового воспитания дошкольника. </a:t>
            </a:r>
          </a:p>
          <a:p>
            <a:pPr marL="82296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Трудовая деятельность оказывает положительное влияние на общее развитие ребёнка:  </a:t>
            </a:r>
          </a:p>
          <a:p>
            <a:pPr marL="82296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-на познавательную сферу; </a:t>
            </a:r>
          </a:p>
          <a:p>
            <a:pPr marL="82296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-волевое,эмоциональное развитие;   </a:t>
            </a:r>
          </a:p>
          <a:p>
            <a:pPr marL="82296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-способствует воспитанию эстетических чувств;</a:t>
            </a:r>
          </a:p>
          <a:p>
            <a:pPr marL="82296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-нравственных качеств;</a:t>
            </a:r>
          </a:p>
          <a:p>
            <a:pPr marL="82296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-развитие самооценки.</a:t>
            </a:r>
          </a:p>
          <a:p>
            <a:pPr marL="82296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Актуальность для детей своей группы:</a:t>
            </a:r>
          </a:p>
          <a:p>
            <a:pPr marL="82296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-не умеют планировать труд;</a:t>
            </a:r>
          </a:p>
          <a:p>
            <a:pPr marL="82296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-не умеют использовать рациональные способы действий;</a:t>
            </a:r>
          </a:p>
          <a:p>
            <a:pPr marL="82296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-нет интереса к труду, желания трудиться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8089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9824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Цель  и задачи педагогической деятельности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52736"/>
            <a:ext cx="7790712" cy="54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работы:</a:t>
            </a:r>
          </a:p>
          <a:p>
            <a:pPr marL="82296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ценностного отношения к труду посредством формирования трудовых умений.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работы: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у детей необходимых умений и навыков в разных видах труда (умение использовать рациональные трудовые действия,самостоятельно подбирать необходимые средства для трудовой деятельности, доводить начатое до конца и т.д.)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у детей положительное отношение к труду, желание выполнять посильные трудовые поручения.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культуру трудовой деятельности, бережное отношение к материалам и инструментам.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представлений у детей о труде взрослых, результатах труда его общественной значимости; привитие детям чувства благодарности к людям за их труд.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родительской активности в формировании положительного отношения к труду у детей.</a:t>
            </a:r>
          </a:p>
          <a:p>
            <a:pPr algn="just">
              <a:buFont typeface="Wingdings" pitchFamily="2" charset="2"/>
              <a:buChar char="v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8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обоснование личного вклада педагога в развитие образования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818072" cy="497964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Личностный подход 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признание личности ребенка высшей социальной ценностью, стремление не переделывать ребенка, а принимать его таким, какой он есть, умение влиять на его развитие, опираясь на знания о психологических, физиологических особенностях ребенка, социальных условиях, в которых он проживает.</a:t>
            </a:r>
          </a:p>
          <a:p>
            <a:pPr algn="just">
              <a:lnSpc>
                <a:spcPct val="150000"/>
              </a:lnSpc>
            </a:pPr>
            <a:r>
              <a:rPr lang="ru-RU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подход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обеспечивает индивидуальное своеобразие в развитии ребенка, дает возможность максимального развития всех имеющихся у ребенка способностей.</a:t>
            </a:r>
          </a:p>
          <a:p>
            <a:pPr algn="just">
              <a:lnSpc>
                <a:spcPct val="150000"/>
              </a:lnSpc>
            </a:pPr>
            <a:r>
              <a:rPr lang="ru-RU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 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ребенку нужна интересная, отвечающая его способностям и потребностям разнообразная деятельность.</a:t>
            </a:r>
          </a:p>
          <a:p>
            <a:pPr algn="just">
              <a:lnSpc>
                <a:spcPct val="150000"/>
              </a:lnSpc>
            </a:pPr>
            <a:r>
              <a:rPr lang="ru-RU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Системный подход 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предполагает единство и совокупность целей и задач, содержания, принципов, методов и средств, организационных форм, обеспечивающих целостное, организованное, постепенное, непрерывное, активное взаимодействие всего коррекционного процесса на речевое развитие.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97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педагогическая идея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168840" cy="2481064"/>
          </a:xfrm>
        </p:spPr>
        <p:txBody>
          <a:bodyPr>
            <a:normAutofit/>
          </a:bodyPr>
          <a:lstStyle/>
          <a:p>
            <a:pPr marL="82296" indent="0">
              <a:lnSpc>
                <a:spcPct val="15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Трудовое воспитание – подготовка ребенка к жизни, к участию в общественно полезном труде, формирование активной целеустремленной личности.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Дошкольный возраст является началом трудового воспитания ребенка, именно в этом жизненном периоде он впервые начинает испытывать потребность в самостоятельной деятельности.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1933" y="4076700"/>
            <a:ext cx="2976033" cy="2232025"/>
          </a:xfrm>
        </p:spPr>
      </p:pic>
    </p:spTree>
    <p:extLst>
      <p:ext uri="{BB962C8B-B14F-4D97-AF65-F5344CB8AC3E}">
        <p14:creationId xmlns:p14="http://schemas.microsoft.com/office/powerpoint/2010/main" xmlns="" val="36662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016" y="2606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аспект личного вклада педагога в развитие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работы воспитателя: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148064" y="177281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761667" y="2384884"/>
            <a:ext cx="48245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763788" y="2362783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148064" y="2384884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923928" y="2708920"/>
            <a:ext cx="2088232" cy="1872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совместной деятельности взрослого и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47664" y="2708920"/>
            <a:ext cx="2016224" cy="1944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предметно-пространственной среды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72200" y="2686818"/>
            <a:ext cx="2160240" cy="1894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взаимодействия с семьями воспитанников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6828" y="2370907"/>
            <a:ext cx="1587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74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67600" cy="939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ea typeface="Meiryo" pitchFamily="34" charset="-128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45177" y="1052736"/>
            <a:ext cx="3816424" cy="5292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 работы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idx="1"/>
          </p:nvPr>
        </p:nvSpPr>
        <p:spPr>
          <a:xfrm>
            <a:off x="899592" y="1833972"/>
            <a:ext cx="1869388" cy="16670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Анализ  педагогической литературы (методические пособия, педагогические журналы и т.д.)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28405" y="1772816"/>
            <a:ext cx="2099619" cy="10584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перспективного плана трудовых поручений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18532" y="1772816"/>
            <a:ext cx="1968768" cy="10584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развивающей предметно – пространственной среды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88966" y="3140968"/>
            <a:ext cx="1778496" cy="12744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конспектов совместной деятельности взрослых и детей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9304" y="4509120"/>
            <a:ext cx="1418456" cy="10584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алгоритмов трудовой деятельности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83273" y="3051359"/>
            <a:ext cx="1418456" cy="10584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Подбор художественной литературы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stCxn id="21" idx="2"/>
            <a:endCxn id="23" idx="0"/>
          </p:cNvCxnSpPr>
          <p:nvPr/>
        </p:nvCxnSpPr>
        <p:spPr>
          <a:xfrm flipH="1">
            <a:off x="4378214" y="2831232"/>
            <a:ext cx="1" cy="309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544093" y="4509120"/>
            <a:ext cx="1418456" cy="10584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Подбор дидактических игр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>
            <a:endCxn id="22" idx="0"/>
          </p:cNvCxnSpPr>
          <p:nvPr/>
        </p:nvCxnSpPr>
        <p:spPr>
          <a:xfrm>
            <a:off x="6861601" y="1581944"/>
            <a:ext cx="341315" cy="190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21" idx="0"/>
          </p:cNvCxnSpPr>
          <p:nvPr/>
        </p:nvCxnSpPr>
        <p:spPr>
          <a:xfrm>
            <a:off x="4378214" y="1581944"/>
            <a:ext cx="1" cy="190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411760" y="1581944"/>
            <a:ext cx="633417" cy="190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6156153" y="2831232"/>
            <a:ext cx="360063" cy="29116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26" idx="0"/>
          </p:cNvCxnSpPr>
          <p:nvPr/>
        </p:nvCxnSpPr>
        <p:spPr>
          <a:xfrm>
            <a:off x="7884368" y="2831232"/>
            <a:ext cx="308133" cy="22012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156153" y="4180815"/>
            <a:ext cx="0" cy="32830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6" idx="2"/>
          </p:cNvCxnSpPr>
          <p:nvPr/>
        </p:nvCxnSpPr>
        <p:spPr>
          <a:xfrm flipH="1">
            <a:off x="8187300" y="4109775"/>
            <a:ext cx="5201" cy="39934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6595158" y="5719936"/>
            <a:ext cx="1418456" cy="10584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Подбор трудового инвентаря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7740352" y="5567536"/>
            <a:ext cx="298082" cy="1524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336184" y="5567536"/>
            <a:ext cx="396056" cy="1524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400069" y="3115131"/>
            <a:ext cx="1512168" cy="11521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тематических альбомов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55294" y="5641801"/>
            <a:ext cx="1512168" cy="11521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Подбор компьютерной презентации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267462" y="5567536"/>
            <a:ext cx="384658" cy="237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2872</TotalTime>
  <Words>1521</Words>
  <Application>Microsoft Office PowerPoint</Application>
  <PresentationFormat>Экран (4:3)</PresentationFormat>
  <Paragraphs>174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Визитная карточка </vt:lpstr>
      <vt:lpstr>Компьютерная презентация  практических достижений  профессиональной деятельности на тему:  «Трудовые поручения - как средство воспитания у детей положительного  отношения к труду».  </vt:lpstr>
      <vt:lpstr>Условия формирования личного вклада педагога в развитие образования</vt:lpstr>
      <vt:lpstr>Актуальность личного вклада педагога в развитие образования</vt:lpstr>
      <vt:lpstr>Цель  и задачи педагогической деятельности.</vt:lpstr>
      <vt:lpstr>Теоретическое обоснование личного вклада педагога в развитие образования</vt:lpstr>
      <vt:lpstr>Ведущая педагогическая идея</vt:lpstr>
      <vt:lpstr>Деятельностный аспект личного вклада педагога в развитие образования.</vt:lpstr>
      <vt:lpstr>Этапы работы</vt:lpstr>
      <vt:lpstr>Создание  предметно-пространственной среды</vt:lpstr>
      <vt:lpstr>Слайд 11</vt:lpstr>
      <vt:lpstr>Формы работы с детьми</vt:lpstr>
      <vt:lpstr>Слайд 13</vt:lpstr>
      <vt:lpstr>Формы взаимодействия с семьями воспитанников</vt:lpstr>
      <vt:lpstr>Слайд 15</vt:lpstr>
      <vt:lpstr>Анализ уровня развития трудовых навыков у детей старшего дошкольного возраста </vt:lpstr>
      <vt:lpstr>Заключение. Выводы и обобщения, определения перспектив.</vt:lpstr>
      <vt:lpstr>Новизна опыта</vt:lpstr>
      <vt:lpstr>Транслируемость практических достижений</vt:lpstr>
      <vt:lpstr>Список используемой литературы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Пользователь</cp:lastModifiedBy>
  <cp:revision>272</cp:revision>
  <dcterms:created xsi:type="dcterms:W3CDTF">2015-04-07T17:13:36Z</dcterms:created>
  <dcterms:modified xsi:type="dcterms:W3CDTF">2016-11-29T14:04:14Z</dcterms:modified>
</cp:coreProperties>
</file>