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4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82" r:id="rId11"/>
    <p:sldId id="268" r:id="rId12"/>
    <p:sldId id="270" r:id="rId13"/>
    <p:sldId id="272" r:id="rId14"/>
    <p:sldId id="281" r:id="rId15"/>
    <p:sldId id="280" r:id="rId16"/>
    <p:sldId id="271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2" autoAdjust="0"/>
    <p:restoredTop sz="86404" autoAdjust="0"/>
  </p:normalViewPr>
  <p:slideViewPr>
    <p:cSldViewPr>
      <p:cViewPr varScale="1">
        <p:scale>
          <a:sx n="79" d="100"/>
          <a:sy n="79" d="100"/>
        </p:scale>
        <p:origin x="-15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развитие моторики речедвигательного аппарата</c:v>
                </c:pt>
                <c:pt idx="1">
                  <c:v>слуховое восприятие</c:v>
                </c:pt>
                <c:pt idx="2">
                  <c:v>речевой слух</c:v>
                </c:pt>
                <c:pt idx="3">
                  <c:v>речевое дыхание</c:v>
                </c:pt>
                <c:pt idx="4">
                  <c:v>артикуляция звуков</c:v>
                </c:pt>
                <c:pt idx="5">
                  <c:v>темп речи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развитие моторики речедвигательного аппарата</c:v>
                </c:pt>
                <c:pt idx="1">
                  <c:v>слуховое восприятие</c:v>
                </c:pt>
                <c:pt idx="2">
                  <c:v>речевой слух</c:v>
                </c:pt>
                <c:pt idx="3">
                  <c:v>речевое дыхание</c:v>
                </c:pt>
                <c:pt idx="4">
                  <c:v>артикуляция звуков</c:v>
                </c:pt>
                <c:pt idx="5">
                  <c:v>темп речи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18</c:v>
                </c:pt>
                <c:pt idx="1">
                  <c:v>17</c:v>
                </c:pt>
                <c:pt idx="2">
                  <c:v>19</c:v>
                </c:pt>
                <c:pt idx="3">
                  <c:v>14</c:v>
                </c:pt>
                <c:pt idx="4">
                  <c:v>20</c:v>
                </c:pt>
                <c:pt idx="5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развитие моторики речедвигательного аппарата</c:v>
                </c:pt>
                <c:pt idx="1">
                  <c:v>слуховое восприятие</c:v>
                </c:pt>
                <c:pt idx="2">
                  <c:v>речевой слух</c:v>
                </c:pt>
                <c:pt idx="3">
                  <c:v>речевое дыхание</c:v>
                </c:pt>
                <c:pt idx="4">
                  <c:v>артикуляция звуков</c:v>
                </c:pt>
                <c:pt idx="5">
                  <c:v>темп речи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9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29856"/>
        <c:axId val="23876352"/>
      </c:barChart>
      <c:catAx>
        <c:axId val="30329856"/>
        <c:scaling>
          <c:orientation val="minMax"/>
        </c:scaling>
        <c:delete val="0"/>
        <c:axPos val="b"/>
        <c:majorTickMark val="out"/>
        <c:minorTickMark val="none"/>
        <c:tickLblPos val="nextTo"/>
        <c:crossAx val="23876352"/>
        <c:crosses val="autoZero"/>
        <c:auto val="1"/>
        <c:lblAlgn val="ctr"/>
        <c:lblOffset val="100"/>
        <c:noMultiLvlLbl val="0"/>
      </c:catAx>
      <c:valAx>
        <c:axId val="23876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329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65206692913379"/>
          <c:y val="0.27112155511811026"/>
          <c:w val="0.35934793307086615"/>
          <c:h val="0.457756889763779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Развитие моторики речедвигательного аппарата</c:v>
                </c:pt>
                <c:pt idx="1">
                  <c:v>Слуховое восприятие</c:v>
                </c:pt>
                <c:pt idx="2">
                  <c:v>Речевой слух</c:v>
                </c:pt>
                <c:pt idx="3">
                  <c:v>Речевое дыхание</c:v>
                </c:pt>
                <c:pt idx="4">
                  <c:v>Артикуляция звуков</c:v>
                </c:pt>
                <c:pt idx="5">
                  <c:v>Темп речи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8</c:v>
                </c:pt>
                <c:pt idx="2">
                  <c:v>7</c:v>
                </c:pt>
                <c:pt idx="3">
                  <c:v>8</c:v>
                </c:pt>
                <c:pt idx="4">
                  <c:v>4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Развитие моторики речедвигательного аппарата</c:v>
                </c:pt>
                <c:pt idx="1">
                  <c:v>Слуховое восприятие</c:v>
                </c:pt>
                <c:pt idx="2">
                  <c:v>Речевой слух</c:v>
                </c:pt>
                <c:pt idx="3">
                  <c:v>Речевое дыхание</c:v>
                </c:pt>
                <c:pt idx="4">
                  <c:v>Артикуляция звуков</c:v>
                </c:pt>
                <c:pt idx="5">
                  <c:v>Темп речи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19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22</c:v>
                </c:pt>
                <c:pt idx="5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Развитие моторики речедвигательного аппарата</c:v>
                </c:pt>
                <c:pt idx="1">
                  <c:v>Слуховое восприятие</c:v>
                </c:pt>
                <c:pt idx="2">
                  <c:v>Речевой слух</c:v>
                </c:pt>
                <c:pt idx="3">
                  <c:v>Речевое дыхание</c:v>
                </c:pt>
                <c:pt idx="4">
                  <c:v>Артикуляция звуков</c:v>
                </c:pt>
                <c:pt idx="5">
                  <c:v>Темп речи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Развитие моторики речедвигательного аппарата</c:v>
                </c:pt>
                <c:pt idx="1">
                  <c:v>Слуховое восприятие</c:v>
                </c:pt>
                <c:pt idx="2">
                  <c:v>Речевой слух</c:v>
                </c:pt>
                <c:pt idx="3">
                  <c:v>Речевое дыхание</c:v>
                </c:pt>
                <c:pt idx="4">
                  <c:v>Артикуляция звуков</c:v>
                </c:pt>
                <c:pt idx="5">
                  <c:v>Темп речи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48384"/>
        <c:axId val="24049920"/>
      </c:barChart>
      <c:catAx>
        <c:axId val="24048384"/>
        <c:scaling>
          <c:orientation val="minMax"/>
        </c:scaling>
        <c:delete val="0"/>
        <c:axPos val="b"/>
        <c:majorTickMark val="out"/>
        <c:minorTickMark val="none"/>
        <c:tickLblPos val="nextTo"/>
        <c:crossAx val="24049920"/>
        <c:crosses val="autoZero"/>
        <c:auto val="1"/>
        <c:lblAlgn val="ctr"/>
        <c:lblOffset val="100"/>
        <c:noMultiLvlLbl val="0"/>
      </c:catAx>
      <c:valAx>
        <c:axId val="2404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048384"/>
        <c:crosses val="autoZero"/>
        <c:crossBetween val="between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5890206692913387"/>
          <c:y val="0.32866437007874016"/>
          <c:w val="0.22859793307086615"/>
          <c:h val="0.342671259842519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развитие моторики речедвигательного аппарата</c:v>
                </c:pt>
                <c:pt idx="1">
                  <c:v>слуховое восприятие</c:v>
                </c:pt>
                <c:pt idx="2">
                  <c:v>речевой слух</c:v>
                </c:pt>
                <c:pt idx="3">
                  <c:v>речевое дыхание</c:v>
                </c:pt>
                <c:pt idx="4">
                  <c:v>артикуляция звуков</c:v>
                </c:pt>
                <c:pt idx="5">
                  <c:v>темп речи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развитие моторики речедвигательного аппарата</c:v>
                </c:pt>
                <c:pt idx="1">
                  <c:v>слуховое восприятие</c:v>
                </c:pt>
                <c:pt idx="2">
                  <c:v>речевой слух</c:v>
                </c:pt>
                <c:pt idx="3">
                  <c:v>речевое дыхание</c:v>
                </c:pt>
                <c:pt idx="4">
                  <c:v>артикуляция звуков</c:v>
                </c:pt>
                <c:pt idx="5">
                  <c:v>темп речи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18</c:v>
                </c:pt>
                <c:pt idx="1">
                  <c:v>17</c:v>
                </c:pt>
                <c:pt idx="2">
                  <c:v>19</c:v>
                </c:pt>
                <c:pt idx="3">
                  <c:v>14</c:v>
                </c:pt>
                <c:pt idx="4">
                  <c:v>20</c:v>
                </c:pt>
                <c:pt idx="5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развитие моторики речедвигательного аппарата</c:v>
                </c:pt>
                <c:pt idx="1">
                  <c:v>слуховое восприятие</c:v>
                </c:pt>
                <c:pt idx="2">
                  <c:v>речевой слух</c:v>
                </c:pt>
                <c:pt idx="3">
                  <c:v>речевое дыхание</c:v>
                </c:pt>
                <c:pt idx="4">
                  <c:v>артикуляция звуков</c:v>
                </c:pt>
                <c:pt idx="5">
                  <c:v>темп речи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9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24992"/>
        <c:axId val="31926528"/>
      </c:barChart>
      <c:catAx>
        <c:axId val="31924992"/>
        <c:scaling>
          <c:orientation val="minMax"/>
        </c:scaling>
        <c:delete val="0"/>
        <c:axPos val="b"/>
        <c:majorTickMark val="out"/>
        <c:minorTickMark val="none"/>
        <c:tickLblPos val="nextTo"/>
        <c:crossAx val="31926528"/>
        <c:crosses val="autoZero"/>
        <c:auto val="1"/>
        <c:lblAlgn val="ctr"/>
        <c:lblOffset val="100"/>
        <c:noMultiLvlLbl val="0"/>
      </c:catAx>
      <c:valAx>
        <c:axId val="31926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924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56873359580051"/>
          <c:y val="0.27112155511811026"/>
          <c:w val="0.29893126640419948"/>
          <c:h val="0.457756889763779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развитие моторики речедвигательного аппарата</c:v>
                </c:pt>
                <c:pt idx="1">
                  <c:v>слуховое восприятие</c:v>
                </c:pt>
                <c:pt idx="2">
                  <c:v>речевой слух</c:v>
                </c:pt>
                <c:pt idx="3">
                  <c:v>речевое дыхание</c:v>
                </c:pt>
                <c:pt idx="4">
                  <c:v>артикуляция звуков</c:v>
                </c:pt>
                <c:pt idx="5">
                  <c:v>темп речи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8</c:v>
                </c:pt>
                <c:pt idx="2">
                  <c:v>7</c:v>
                </c:pt>
                <c:pt idx="3">
                  <c:v>8</c:v>
                </c:pt>
                <c:pt idx="4">
                  <c:v>4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развитие моторики речедвигательного аппарата</c:v>
                </c:pt>
                <c:pt idx="1">
                  <c:v>слуховое восприятие</c:v>
                </c:pt>
                <c:pt idx="2">
                  <c:v>речевой слух</c:v>
                </c:pt>
                <c:pt idx="3">
                  <c:v>речевое дыхание</c:v>
                </c:pt>
                <c:pt idx="4">
                  <c:v>артикуляция звуков</c:v>
                </c:pt>
                <c:pt idx="5">
                  <c:v>темп речи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19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22</c:v>
                </c:pt>
                <c:pt idx="5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развитие моторики речедвигательного аппарата</c:v>
                </c:pt>
                <c:pt idx="1">
                  <c:v>слуховое восприятие</c:v>
                </c:pt>
                <c:pt idx="2">
                  <c:v>речевой слух</c:v>
                </c:pt>
                <c:pt idx="3">
                  <c:v>речевое дыхание</c:v>
                </c:pt>
                <c:pt idx="4">
                  <c:v>артикуляция звуков</c:v>
                </c:pt>
                <c:pt idx="5">
                  <c:v>темп речи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развитие моторики речедвигательного аппарата</c:v>
                </c:pt>
                <c:pt idx="1">
                  <c:v>слуховое восприятие</c:v>
                </c:pt>
                <c:pt idx="2">
                  <c:v>речевой слух</c:v>
                </c:pt>
                <c:pt idx="3">
                  <c:v>речевое дыхание</c:v>
                </c:pt>
                <c:pt idx="4">
                  <c:v>артикуляция звуков</c:v>
                </c:pt>
                <c:pt idx="5">
                  <c:v>темп речи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53280"/>
        <c:axId val="31954816"/>
      </c:barChart>
      <c:catAx>
        <c:axId val="31953280"/>
        <c:scaling>
          <c:orientation val="minMax"/>
        </c:scaling>
        <c:delete val="0"/>
        <c:axPos val="b"/>
        <c:majorTickMark val="out"/>
        <c:minorTickMark val="none"/>
        <c:tickLblPos val="nextTo"/>
        <c:crossAx val="31954816"/>
        <c:crosses val="autoZero"/>
        <c:auto val="1"/>
        <c:lblAlgn val="ctr"/>
        <c:lblOffset val="100"/>
        <c:noMultiLvlLbl val="0"/>
      </c:catAx>
      <c:valAx>
        <c:axId val="3195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953280"/>
        <c:crosses val="autoZero"/>
        <c:crossBetween val="between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9307232322089962"/>
          <c:y val="0.32866437007874016"/>
          <c:w val="0.29442779458471163"/>
          <c:h val="0.342671259842519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B0A70-3763-4FDA-B711-C2C5419FFF4F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87F59-F4FB-4CA4-BD82-91977782E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3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87F59-F4FB-4CA4-BD82-91977782E91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87F59-F4FB-4CA4-BD82-91977782E91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центр развития ребенка- детский сад № 45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767808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«Формирование у младших               </a:t>
            </a:r>
          </a:p>
          <a:p>
            <a:pPr algn="ctr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дошкольников интегративного </a:t>
            </a:r>
          </a:p>
          <a:p>
            <a:pPr algn="ctr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качества «Овладевший </a:t>
            </a:r>
          </a:p>
          <a:p>
            <a:pPr algn="ctr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необходимыми умениями </a:t>
            </a:r>
          </a:p>
          <a:p>
            <a:pPr algn="ctr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и навыками» через дидактические </a:t>
            </a:r>
          </a:p>
          <a:p>
            <a:pPr algn="ctr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игры по звуковой культуре речи»</a:t>
            </a:r>
          </a:p>
          <a:p>
            <a:pPr algn="ctr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выполнила: воспитатель А.Н.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ришина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Pictures\педсовет\P10006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r="9078" b="43533"/>
          <a:stretch/>
        </p:blipFill>
        <p:spPr bwMode="auto">
          <a:xfrm>
            <a:off x="323528" y="1700808"/>
            <a:ext cx="4422958" cy="270083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268760"/>
            <a:ext cx="82809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Высокий уровень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показатель проявляется ярко, это- достижение ребенка;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Средний уровень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показатель проявляется нестабильно, неустойчиво, требуется поддержка ребенку в данном проявлении;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Низкий уровень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показатель почти не проявляется, необходима помощь ребенку в данном направлении.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87518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>
                <a:latin typeface="Monotype Corsiva" pitchFamily="66" charset="0"/>
              </a:rPr>
              <a:t/>
            </a:r>
            <a:br>
              <a:rPr lang="ru-RU" sz="5400" dirty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Monotype Corsiva" pitchFamily="66" charset="0"/>
              </a:rPr>
              <a:t>Предметно </a:t>
            </a:r>
            <a:r>
              <a:rPr lang="ru-RU" sz="5400" dirty="0">
                <a:solidFill>
                  <a:schemeClr val="tx1"/>
                </a:solidFill>
                <a:latin typeface="Monotype Corsiva" pitchFamily="66" charset="0"/>
              </a:rPr>
              <a:t>– развивающая </a:t>
            </a:r>
            <a:r>
              <a:rPr lang="ru-RU" sz="5400" dirty="0" smtClean="0">
                <a:solidFill>
                  <a:schemeClr val="tx1"/>
                </a:solidFill>
                <a:latin typeface="Monotype Corsiva" pitchFamily="66" charset="0"/>
              </a:rPr>
              <a:t>среда в группе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ользователь\Documents\Альбина\P1070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032448" cy="30243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cuments\Альбина\P1070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7206"/>
            <a:ext cx="4104456" cy="3078342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0433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3131840" y="1124744"/>
            <a:ext cx="2952328" cy="1800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Виды дидактических игр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83568" y="3933056"/>
            <a:ext cx="2016224" cy="10081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Словесные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660232" y="3918664"/>
            <a:ext cx="1944215" cy="102250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Игры с предметами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995936" y="4725144"/>
            <a:ext cx="1800200" cy="11521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Настольно-печатные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3155932">
            <a:off x="2215160" y="264009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60745" y="320988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7845438">
            <a:off x="6675716" y="264009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6" descr="j028362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15843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j02836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36712"/>
            <a:ext cx="1079500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76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5" y="105273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Подбор дидактических игр по звуковой культуре речи в младшей группе 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9553" y="2132856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-Д\и </a:t>
            </a:r>
            <a:r>
              <a:rPr lang="ru-RU" b="1" dirty="0" smtClean="0"/>
              <a:t>на развитие </a:t>
            </a:r>
            <a:r>
              <a:rPr lang="ru-RU" b="1" dirty="0"/>
              <a:t>моторики </a:t>
            </a:r>
            <a:r>
              <a:rPr lang="ru-RU" b="1" dirty="0" err="1"/>
              <a:t>речедвигательного</a:t>
            </a:r>
            <a:r>
              <a:rPr lang="ru-RU" b="1" dirty="0"/>
              <a:t> </a:t>
            </a:r>
            <a:r>
              <a:rPr lang="ru-RU" b="1" dirty="0" smtClean="0"/>
              <a:t>аппарата</a:t>
            </a:r>
            <a:r>
              <a:rPr lang="ru-RU" dirty="0" smtClean="0"/>
              <a:t>: «Эхо», </a:t>
            </a:r>
            <a:endParaRPr lang="ru-RU" dirty="0"/>
          </a:p>
          <a:p>
            <a:r>
              <a:rPr lang="ru-RU" dirty="0" smtClean="0"/>
              <a:t>«Не ошибись»;</a:t>
            </a:r>
            <a:endParaRPr lang="ru-RU" dirty="0"/>
          </a:p>
          <a:p>
            <a:r>
              <a:rPr lang="ru-RU" dirty="0" smtClean="0"/>
              <a:t>-Д\и </a:t>
            </a:r>
            <a:r>
              <a:rPr lang="ru-RU" b="1" dirty="0"/>
              <a:t>на </a:t>
            </a:r>
            <a:r>
              <a:rPr lang="ru-RU" b="1" dirty="0" smtClean="0"/>
              <a:t>развитие интонационной выразительности:</a:t>
            </a:r>
            <a:r>
              <a:rPr lang="ru-RU" dirty="0" smtClean="0"/>
              <a:t> «Оля заболела», «Зайка»;</a:t>
            </a:r>
          </a:p>
          <a:p>
            <a:r>
              <a:rPr lang="ru-RU" dirty="0" smtClean="0"/>
              <a:t>-Д\и </a:t>
            </a:r>
            <a:r>
              <a:rPr lang="ru-RU" b="1" dirty="0"/>
              <a:t>на </a:t>
            </a:r>
            <a:r>
              <a:rPr lang="ru-RU" b="1" dirty="0" smtClean="0"/>
              <a:t>развитие слухового восприятия</a:t>
            </a:r>
            <a:r>
              <a:rPr lang="ru-RU" dirty="0" smtClean="0"/>
              <a:t>: «Ослик потерялся», «Угадай кто это?», «Подбери нужное слово», «Телефон», «Запомни, что я сказала»;</a:t>
            </a:r>
          </a:p>
          <a:p>
            <a:r>
              <a:rPr lang="ru-RU" dirty="0" smtClean="0"/>
              <a:t>-Д\и </a:t>
            </a:r>
            <a:r>
              <a:rPr lang="ru-RU" b="1" dirty="0"/>
              <a:t>на </a:t>
            </a:r>
            <a:r>
              <a:rPr lang="ru-RU" b="1" dirty="0" smtClean="0"/>
              <a:t>развитие речевого дыхания: </a:t>
            </a:r>
            <a:r>
              <a:rPr lang="ru-RU" dirty="0" smtClean="0"/>
              <a:t>«Определи место», «Горячий чай», «Ветерок»;</a:t>
            </a:r>
          </a:p>
          <a:p>
            <a:r>
              <a:rPr lang="ru-RU" dirty="0" smtClean="0"/>
              <a:t>-Д\и </a:t>
            </a:r>
            <a:r>
              <a:rPr lang="ru-RU" b="1" dirty="0"/>
              <a:t>на </a:t>
            </a:r>
            <a:r>
              <a:rPr lang="ru-RU" b="1" dirty="0" smtClean="0"/>
              <a:t>развитие темпа речи: </a:t>
            </a:r>
            <a:r>
              <a:rPr lang="ru-RU" dirty="0" smtClean="0"/>
              <a:t>«Волшебный круг»;</a:t>
            </a:r>
          </a:p>
          <a:p>
            <a:r>
              <a:rPr lang="ru-RU" dirty="0" smtClean="0"/>
              <a:t>-Д\и </a:t>
            </a:r>
            <a:r>
              <a:rPr lang="ru-RU" b="1" dirty="0"/>
              <a:t>на </a:t>
            </a:r>
            <a:r>
              <a:rPr lang="ru-RU" b="1" dirty="0" smtClean="0"/>
              <a:t>развитие артикуляции звуков: </a:t>
            </a:r>
            <a:r>
              <a:rPr lang="ru-RU" dirty="0" smtClean="0"/>
              <a:t>«Кому, что нужно», «Угостим куклу Зину», «Злой комар», «Синица»</a:t>
            </a:r>
          </a:p>
        </p:txBody>
      </p:sp>
    </p:spTree>
    <p:extLst>
      <p:ext uri="{BB962C8B-B14F-4D97-AF65-F5344CB8AC3E}">
        <p14:creationId xmlns:p14="http://schemas.microsoft.com/office/powerpoint/2010/main" val="20993441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работы с детьми по звуковой культуре речи на учебный год во второй младшей группе.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074621"/>
              </p:ext>
            </p:extLst>
          </p:nvPr>
        </p:nvGraphicFramePr>
        <p:xfrm>
          <a:off x="395536" y="1124745"/>
          <a:ext cx="8352927" cy="5280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588"/>
                <a:gridCol w="1802928"/>
                <a:gridCol w="1796159"/>
                <a:gridCol w="1980626"/>
                <a:gridCol w="1980626"/>
              </a:tblGrid>
              <a:tr h="2261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ru-RU" sz="1100">
                          <a:effectLst/>
                        </a:rPr>
                        <a:t>неделя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2 неделя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3 неделя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4. неделя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</a:tr>
              <a:tr h="775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сентябрь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Занятие: Знакомство с основными органами артикул.аппарата. Игра: «Эхо»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Занятие: Звукосочетание «Йа»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«Ослик потерялся»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«Чья вещь»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Стихи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«Угадай, кто (что) это?»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</a:tr>
              <a:tr h="581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октябрь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Занятие: Звукосочетание «Йу»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«Оля заболела»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«Разложи картинку»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«Кому что?»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Колыбельная (включать в сюжетные игры)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</a:tr>
              <a:tr h="526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ноябрь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Занятие: Звук «Й»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«Подбери нужное слово»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«Воробушки»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Стихи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</a:tr>
              <a:tr h="546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декабрь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Занятие: Звукосочетание «Йо»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«Телефон»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«Определи место»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«Запомни, что я сказала»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Стихи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</a:tr>
              <a:tr h="525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январь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Занятие: Звукосочетание «Йэ»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«Слушай внимательно»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«Волшебный кубик»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 с куклой-доктором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«О чем рассказали картинки»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</a:tr>
              <a:tr h="525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февраль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Занятие: Звук «Х»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«Кому что нужно»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Упражнение: «Песенки-загадки»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Шутки-чистоговорки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«Едят или не едят?»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</a:tr>
              <a:tr h="581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март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Занятие: Звук «С»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«НАСОС»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«Магазин»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«Самолет»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Стихи, потешки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«Можно ездить или нельзя?»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</a:tr>
              <a:tr h="452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апрель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Занятие: Звук «З»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«Злой комар»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«Угостим Зину»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Стихи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«Кому что надо»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</a:tr>
              <a:tr h="540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Занятие: Звук «Ц»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Игра: «Найди картинку»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Игра: «Синица»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Рассказ «Непослушный цыпленок»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35" marR="535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609464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Monotype Corsiva" pitchFamily="66" charset="0"/>
              </a:rPr>
              <a:t>          Направления </a:t>
            </a:r>
            <a:r>
              <a:rPr lang="ru-RU" sz="5400" b="1" dirty="0">
                <a:solidFill>
                  <a:schemeClr val="tx1"/>
                </a:solidFill>
                <a:latin typeface="Monotype Corsiva" pitchFamily="66" charset="0"/>
              </a:rPr>
              <a:t>работы</a:t>
            </a:r>
            <a:br>
              <a:rPr lang="ru-RU" sz="5400" b="1" dirty="0">
                <a:solidFill>
                  <a:schemeClr val="tx1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0861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dirty="0">
                <a:latin typeface="Monotype Corsiva" pitchFamily="66" charset="0"/>
              </a:rPr>
              <a:t>Работа с детьми</a:t>
            </a:r>
          </a:p>
          <a:p>
            <a:pPr marL="341313" indent="-33337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SimSun" charset="0"/>
                <a:cs typeface="SimSun" charset="0"/>
              </a:rPr>
              <a:t>Формы работы:</a:t>
            </a:r>
          </a:p>
          <a:p>
            <a:pPr marL="341313" indent="-333375">
              <a:spcBef>
                <a:spcPts val="800"/>
              </a:spcBef>
              <a:buClrTx/>
              <a:buFont typeface="Wingdings" pitchFamily="2" charset="2"/>
              <a:buChar char="ü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SimSun" charset="0"/>
                <a:cs typeface="SimSun" charset="0"/>
              </a:rPr>
              <a:t>Г</a:t>
            </a:r>
            <a:r>
              <a:rPr lang="ru-RU" dirty="0">
                <a:latin typeface="Times New Roman" pitchFamily="16" charset="0"/>
                <a:ea typeface="SimSun" charset="0"/>
                <a:cs typeface="SimSun" charset="0"/>
              </a:rPr>
              <a:t>рупповые занятия</a:t>
            </a:r>
          </a:p>
          <a:p>
            <a:pPr marL="341313" indent="-333375">
              <a:spcBef>
                <a:spcPts val="800"/>
              </a:spcBef>
              <a:buClrTx/>
              <a:buFont typeface="Wingdings" pitchFamily="2" charset="2"/>
              <a:buChar char="ü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dirty="0">
                <a:latin typeface="Times New Roman" pitchFamily="16" charset="0"/>
                <a:ea typeface="SimSun" charset="0"/>
                <a:cs typeface="SimSun" charset="0"/>
              </a:rPr>
              <a:t>Подгрупповые занятия</a:t>
            </a:r>
          </a:p>
          <a:p>
            <a:pPr marL="341313" indent="-333375">
              <a:spcBef>
                <a:spcPts val="850"/>
              </a:spcBef>
              <a:buClrTx/>
              <a:buFont typeface="Wingdings" pitchFamily="2" charset="2"/>
              <a:buChar char="ü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dirty="0">
                <a:latin typeface="Times New Roman" pitchFamily="16" charset="0"/>
                <a:ea typeface="SimSun" charset="0"/>
                <a:cs typeface="SimSun" charset="0"/>
              </a:rPr>
              <a:t>Индивидуальная работа с детьми</a:t>
            </a:r>
          </a:p>
          <a:p>
            <a:pPr marL="341313" indent="-333375">
              <a:spcBef>
                <a:spcPts val="288"/>
              </a:spcBef>
              <a:buClrTx/>
              <a:buFont typeface="Wingdings" pitchFamily="2" charset="2"/>
              <a:buChar char="ü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dirty="0">
                <a:latin typeface="Times New Roman" pitchFamily="16" charset="0"/>
                <a:ea typeface="SimSun" charset="0"/>
                <a:cs typeface="SimSun" charset="0"/>
              </a:rPr>
              <a:t>Самостоятельная игровая деятельность</a:t>
            </a:r>
          </a:p>
          <a:p>
            <a:pPr marL="341313" indent="-333375">
              <a:spcBef>
                <a:spcPts val="288"/>
              </a:spcBef>
              <a:buClrTx/>
              <a:buFont typeface="Wingdings" pitchFamily="2" charset="2"/>
              <a:buChar char="ü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dirty="0">
              <a:latin typeface="Times New Roman" pitchFamily="16" charset="0"/>
              <a:ea typeface="SimSun" charset="0"/>
              <a:cs typeface="SimSun" charset="0"/>
            </a:endParaRPr>
          </a:p>
          <a:p>
            <a:pPr marL="341313" indent="-333375">
              <a:spcBef>
                <a:spcPts val="288"/>
              </a:spcBef>
              <a:buClr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b="1" dirty="0">
                <a:latin typeface="Times New Roman" pitchFamily="16" charset="0"/>
                <a:ea typeface="SimSun" charset="0"/>
                <a:cs typeface="SimSun" charset="0"/>
              </a:rPr>
              <a:t>Эффективные </a:t>
            </a:r>
            <a:r>
              <a:rPr lang="ru-RU" b="1" dirty="0" smtClean="0">
                <a:latin typeface="Times New Roman" pitchFamily="16" charset="0"/>
                <a:ea typeface="SimSun" charset="0"/>
                <a:cs typeface="SimSun" charset="0"/>
              </a:rPr>
              <a:t>методы                                                                       </a:t>
            </a:r>
            <a:r>
              <a:rPr lang="ru-RU" b="1" dirty="0">
                <a:latin typeface="Times New Roman" pitchFamily="16" charset="0"/>
                <a:ea typeface="SimSun" charset="0"/>
                <a:cs typeface="SimSun" charset="0"/>
              </a:rPr>
              <a:t>и приемы:</a:t>
            </a:r>
          </a:p>
          <a:p>
            <a:pPr marL="341313" indent="-333375">
              <a:spcBef>
                <a:spcPts val="288"/>
              </a:spcBef>
              <a:buClrTx/>
              <a:buFont typeface="Wingdings" pitchFamily="2" charset="2"/>
              <a:buChar char="ü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dirty="0" smtClean="0">
                <a:latin typeface="Times New Roman" pitchFamily="16" charset="0"/>
                <a:ea typeface="SimSun" charset="0"/>
                <a:cs typeface="SimSun" charset="0"/>
              </a:rPr>
              <a:t>Наглядные: показ</a:t>
            </a:r>
          </a:p>
          <a:p>
            <a:pPr marL="341313" indent="-333375">
              <a:spcBef>
                <a:spcPts val="288"/>
              </a:spcBef>
              <a:buClrTx/>
              <a:buFont typeface="Wingdings" pitchFamily="2" charset="2"/>
              <a:buChar char="ü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dirty="0" smtClean="0">
                <a:latin typeface="Times New Roman" pitchFamily="16" charset="0"/>
                <a:ea typeface="SimSun" charset="0"/>
                <a:cs typeface="SimSun" charset="0"/>
              </a:rPr>
              <a:t>Словесные: объяснение, пояснение, рассказ, вопросы</a:t>
            </a:r>
          </a:p>
          <a:p>
            <a:pPr marL="341313" indent="-333375">
              <a:spcBef>
                <a:spcPts val="288"/>
              </a:spcBef>
              <a:buClrTx/>
              <a:buFont typeface="Wingdings" pitchFamily="2" charset="2"/>
              <a:buChar char="ü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dirty="0" smtClean="0">
                <a:latin typeface="Times New Roman" pitchFamily="16" charset="0"/>
                <a:ea typeface="SimSun" charset="0"/>
                <a:cs typeface="SimSun" charset="0"/>
              </a:rPr>
              <a:t>Практические: игра, упражнение</a:t>
            </a:r>
            <a:endParaRPr lang="ru-RU" dirty="0">
              <a:latin typeface="Times New Roman" pitchFamily="16" charset="0"/>
              <a:ea typeface="SimSun" charset="0"/>
              <a:cs typeface="SimSun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Monotype Corsiva" pitchFamily="66" charset="0"/>
              </a:rPr>
              <a:t>Работа </a:t>
            </a:r>
            <a:r>
              <a:rPr lang="ru-RU" sz="2400" b="1" dirty="0">
                <a:latin typeface="Monotype Corsiva" pitchFamily="66" charset="0"/>
              </a:rPr>
              <a:t>с </a:t>
            </a:r>
            <a:r>
              <a:rPr lang="ru-RU" sz="2400" b="1" dirty="0" smtClean="0">
                <a:latin typeface="Monotype Corsiva" pitchFamily="66" charset="0"/>
              </a:rPr>
              <a:t>родителями</a:t>
            </a:r>
          </a:p>
          <a:p>
            <a:pPr marL="3175" indent="11113">
              <a:buNone/>
            </a:pPr>
            <a:r>
              <a:rPr lang="ru-RU" b="1" dirty="0">
                <a:latin typeface="Times New Roman" pitchFamily="18" charset="0"/>
                <a:ea typeface="SimSun" charset="0"/>
                <a:cs typeface="Times New Roman" pitchFamily="18" charset="0"/>
              </a:rPr>
              <a:t>Формы работы:</a:t>
            </a:r>
          </a:p>
          <a:p>
            <a:pPr marL="3175" indent="11113">
              <a:buClrTx/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SimSun" charset="0"/>
                <a:cs typeface="Times New Roman" pitchFamily="18" charset="0"/>
              </a:rPr>
              <a:t> Индивидуальные </a:t>
            </a:r>
            <a:r>
              <a:rPr lang="ru-RU" dirty="0">
                <a:latin typeface="Times New Roman" pitchFamily="18" charset="0"/>
                <a:ea typeface="SimSun" charset="0"/>
                <a:cs typeface="Times New Roman" pitchFamily="18" charset="0"/>
              </a:rPr>
              <a:t>консультации; </a:t>
            </a:r>
          </a:p>
          <a:p>
            <a:pPr marL="3175" indent="11113">
              <a:buClrTx/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SimSun" charset="0"/>
                <a:cs typeface="Times New Roman" pitchFamily="18" charset="0"/>
              </a:rPr>
              <a:t> Открытые </a:t>
            </a:r>
            <a:r>
              <a:rPr lang="ru-RU" dirty="0">
                <a:latin typeface="Times New Roman" pitchFamily="18" charset="0"/>
                <a:ea typeface="SimSun" charset="0"/>
                <a:cs typeface="Times New Roman" pitchFamily="18" charset="0"/>
              </a:rPr>
              <a:t>занятия;</a:t>
            </a:r>
          </a:p>
          <a:p>
            <a:pPr marL="3175" indent="11113">
              <a:buClrTx/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SimSun" charset="0"/>
                <a:cs typeface="Times New Roman" pitchFamily="18" charset="0"/>
              </a:rPr>
              <a:t> Выступление </a:t>
            </a:r>
            <a:r>
              <a:rPr lang="ru-RU" dirty="0">
                <a:latin typeface="Times New Roman" pitchFamily="18" charset="0"/>
                <a:ea typeface="SimSun" charset="0"/>
                <a:cs typeface="Times New Roman" pitchFamily="18" charset="0"/>
              </a:rPr>
              <a:t>на родительском </a:t>
            </a:r>
            <a:r>
              <a:rPr lang="ru-RU" dirty="0" smtClean="0">
                <a:latin typeface="Times New Roman" pitchFamily="18" charset="0"/>
                <a:ea typeface="SimSun" charset="0"/>
                <a:cs typeface="Times New Roman" pitchFamily="18" charset="0"/>
              </a:rPr>
              <a:t> </a:t>
            </a:r>
          </a:p>
          <a:p>
            <a:pPr marL="3175" indent="0">
              <a:buNone/>
            </a:pPr>
            <a:r>
              <a:rPr lang="ru-RU" dirty="0">
                <a:latin typeface="Times New Roman" pitchFamily="18" charset="0"/>
                <a:ea typeface="SimSun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SimSun" charset="0"/>
                <a:cs typeface="Times New Roman" pitchFamily="18" charset="0"/>
              </a:rPr>
              <a:t>  собрании</a:t>
            </a:r>
            <a:r>
              <a:rPr lang="ru-RU" dirty="0">
                <a:latin typeface="Times New Roman" pitchFamily="18" charset="0"/>
                <a:ea typeface="SimSun" charset="0"/>
                <a:cs typeface="Times New Roman" pitchFamily="18" charset="0"/>
              </a:rPr>
              <a:t>; </a:t>
            </a:r>
            <a:br>
              <a:rPr lang="ru-RU" dirty="0">
                <a:latin typeface="Times New Roman" pitchFamily="18" charset="0"/>
                <a:ea typeface="SimSun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ea typeface="SimSun" charset="0"/>
              <a:cs typeface="Times New Roman" pitchFamily="18" charset="0"/>
            </a:endParaRPr>
          </a:p>
          <a:p>
            <a:pPr marL="3175" indent="11113">
              <a:buClrTx/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SimSun" charset="0"/>
                <a:cs typeface="Times New Roman" pitchFamily="18" charset="0"/>
              </a:rPr>
              <a:t>  Информирование </a:t>
            </a:r>
            <a:r>
              <a:rPr lang="ru-RU" dirty="0">
                <a:latin typeface="Times New Roman" pitchFamily="18" charset="0"/>
                <a:ea typeface="SimSun" charset="0"/>
                <a:cs typeface="Times New Roman" pitchFamily="18" charset="0"/>
              </a:rPr>
              <a:t>по теме через </a:t>
            </a:r>
            <a:endParaRPr lang="ru-RU" dirty="0" smtClean="0">
              <a:latin typeface="Times New Roman" pitchFamily="18" charset="0"/>
              <a:ea typeface="SimSun" charset="0"/>
              <a:cs typeface="Times New Roman" pitchFamily="18" charset="0"/>
            </a:endParaRPr>
          </a:p>
          <a:p>
            <a:pPr marL="3175" indent="0">
              <a:buNone/>
            </a:pPr>
            <a:r>
              <a:rPr lang="ru-RU" dirty="0">
                <a:latin typeface="Times New Roman" pitchFamily="18" charset="0"/>
                <a:ea typeface="SimSun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SimSun" charset="0"/>
                <a:cs typeface="Times New Roman" pitchFamily="18" charset="0"/>
              </a:rPr>
              <a:t>   родительский </a:t>
            </a:r>
            <a:r>
              <a:rPr lang="ru-RU" dirty="0">
                <a:latin typeface="Times New Roman" pitchFamily="18" charset="0"/>
                <a:ea typeface="SimSun" charset="0"/>
                <a:cs typeface="Times New Roman" pitchFamily="18" charset="0"/>
              </a:rPr>
              <a:t>уголок;</a:t>
            </a:r>
            <a:br>
              <a:rPr lang="ru-RU" dirty="0">
                <a:latin typeface="Times New Roman" pitchFamily="18" charset="0"/>
                <a:ea typeface="SimSun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ea typeface="SimSun" charset="0"/>
              <a:cs typeface="Times New Roman" pitchFamily="18" charset="0"/>
            </a:endParaRPr>
          </a:p>
          <a:p>
            <a:pPr marL="3175" indent="11113">
              <a:lnSpc>
                <a:spcPct val="120000"/>
              </a:lnSpc>
              <a:spcBef>
                <a:spcPts val="0"/>
              </a:spcBef>
              <a:buClrTx/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SimSun" charset="0"/>
                <a:cs typeface="Times New Roman" pitchFamily="18" charset="0"/>
              </a:rPr>
              <a:t>  Совместное </a:t>
            </a:r>
            <a:r>
              <a:rPr lang="ru-RU" dirty="0">
                <a:latin typeface="Times New Roman" pitchFamily="18" charset="0"/>
                <a:ea typeface="SimSun" charset="0"/>
                <a:cs typeface="Times New Roman" pitchFamily="18" charset="0"/>
              </a:rPr>
              <a:t>изготовление  </a:t>
            </a:r>
            <a:r>
              <a:rPr lang="ru-RU" dirty="0" smtClean="0">
                <a:latin typeface="Times New Roman" pitchFamily="18" charset="0"/>
                <a:ea typeface="SimSun" charset="0"/>
                <a:cs typeface="Times New Roman" pitchFamily="18" charset="0"/>
              </a:rPr>
              <a:t>  </a:t>
            </a:r>
          </a:p>
          <a:p>
            <a:pPr marL="317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ea typeface="SimSun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SimSun" charset="0"/>
                <a:cs typeface="Times New Roman" pitchFamily="18" charset="0"/>
              </a:rPr>
              <a:t>    иллюстративно-наглядного          </a:t>
            </a:r>
          </a:p>
          <a:p>
            <a:pPr marL="317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ea typeface="SimSun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SimSun" charset="0"/>
                <a:cs typeface="Times New Roman" pitchFamily="18" charset="0"/>
              </a:rPr>
              <a:t>    материала </a:t>
            </a:r>
            <a:r>
              <a:rPr lang="ru-RU" dirty="0">
                <a:latin typeface="Times New Roman" pitchFamily="18" charset="0"/>
                <a:ea typeface="SimSun" charset="0"/>
                <a:cs typeface="Times New Roman" pitchFamily="18" charset="0"/>
              </a:rPr>
              <a:t>и дидактических  </a:t>
            </a:r>
            <a:r>
              <a:rPr lang="ru-RU" dirty="0" smtClean="0">
                <a:latin typeface="Times New Roman" pitchFamily="18" charset="0"/>
                <a:ea typeface="SimSun" charset="0"/>
                <a:cs typeface="Times New Roman" pitchFamily="18" charset="0"/>
              </a:rPr>
              <a:t>  </a:t>
            </a:r>
          </a:p>
          <a:p>
            <a:pPr marL="317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ea typeface="SimSun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SimSun" charset="0"/>
                <a:cs typeface="Times New Roman" pitchFamily="18" charset="0"/>
              </a:rPr>
              <a:t>    пособий</a:t>
            </a:r>
            <a:r>
              <a:rPr lang="ru-RU" dirty="0">
                <a:latin typeface="Times New Roman" pitchFamily="18" charset="0"/>
                <a:ea typeface="SimSun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3314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Пользователь\Documents\Семинар ЗКР\подготовительная группа\фото создание условий в под гр по ЗКР\P4070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47929"/>
            <a:ext cx="2636264" cy="1977198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P101059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8"/>
          <a:stretch/>
        </p:blipFill>
        <p:spPr bwMode="auto">
          <a:xfrm>
            <a:off x="4283968" y="3397279"/>
            <a:ext cx="2767562" cy="1713091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cuments\Альбина\фото\P10406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736304" cy="20522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ocuments\Альбина\фото\P10406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723"/>
            <a:ext cx="2641322" cy="1980992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2748817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Д\и игры на развитие</a:t>
            </a:r>
          </a:p>
          <a:p>
            <a:r>
              <a:rPr lang="ru-RU" dirty="0"/>
              <a:t>р</a:t>
            </a:r>
            <a:r>
              <a:rPr lang="ru-RU" dirty="0" smtClean="0"/>
              <a:t>ечевого дыхания: «Подсолнухи», «Горячий чай», «Султанчики»</a:t>
            </a:r>
            <a:endParaRPr lang="ru-RU" dirty="0"/>
          </a:p>
        </p:txBody>
      </p:sp>
      <p:pic>
        <p:nvPicPr>
          <p:cNvPr id="1029" name="Picture 5" descr="C:\Users\Пользователь\Documents\Альбина\фото\P10406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253825"/>
            <a:ext cx="2976329" cy="2232247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88024" y="5229200"/>
            <a:ext cx="3944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Д\и на развитие </a:t>
            </a:r>
            <a:r>
              <a:rPr lang="ru-RU" dirty="0" err="1" smtClean="0"/>
              <a:t>речедвигательного</a:t>
            </a:r>
            <a:r>
              <a:rPr lang="ru-RU" dirty="0" smtClean="0"/>
              <a:t> аппарата, артикуляцию звуков, речевого слуха: «Волшебный кубик», «Зоопарк»</a:t>
            </a:r>
            <a:endParaRPr lang="ru-RU" dirty="0"/>
          </a:p>
        </p:txBody>
      </p:sp>
      <p:pic>
        <p:nvPicPr>
          <p:cNvPr id="1031" name="Picture 7" descr="C:\Users\Пользователь\Documents\Альбина\P10703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14" y="347118"/>
            <a:ext cx="2813030" cy="2109773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1" y="404664"/>
            <a:ext cx="22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Работа с детьми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5883601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ocuments\Семинар ЗКР\подготовительная группа\фото работа с родителями по ЗКР в под гр\Изображение 0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8358" r="10816" b="5149"/>
          <a:stretch/>
        </p:blipFill>
        <p:spPr bwMode="auto">
          <a:xfrm>
            <a:off x="263135" y="1661992"/>
            <a:ext cx="3008622" cy="2382254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124744"/>
            <a:ext cx="3168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Выставка литературы по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роблемам звуковой культуры речи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J:\104_PANA\P1040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61992"/>
            <a:ext cx="3024337" cy="2213083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1570" y="980728"/>
            <a:ext cx="374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Анкетирование родителей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проблемам звуковой культуры речи детей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J:\104_PANA\P1040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3027842" cy="2270882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4008" y="4509120"/>
            <a:ext cx="2378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Информация по проведению дома дидактических игр на звукопроизношение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674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SC0349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0" t="16511" r="18661"/>
          <a:stretch/>
        </p:blipFill>
        <p:spPr>
          <a:xfrm>
            <a:off x="467544" y="799785"/>
            <a:ext cx="3096344" cy="2522125"/>
          </a:xfrm>
        </p:spPr>
      </p:pic>
      <p:pic>
        <p:nvPicPr>
          <p:cNvPr id="6" name="Picture 7" descr="IMGP428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26"/>
          <a:stretch/>
        </p:blipFill>
        <p:spPr bwMode="auto">
          <a:xfrm>
            <a:off x="2771800" y="2060848"/>
            <a:ext cx="352839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4" y="119675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Родительское собрание «Проблемы звукопроизношения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младших дошкольников»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9" y="3248980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Практический семинар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ля родителей «Развитие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елкой моторики у детей младшего дошкольного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озраста»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J:\104_PANA\P10406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35996" y="5085184"/>
            <a:ext cx="3862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Открытое занятие «О чем рассказали картинки»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3276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диагностики 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(май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2013г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9947450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559807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                                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13494"/>
            <a:ext cx="8229600" cy="54278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Одной из главных задач подготовки ребенка к школе является развитие его речи – феномен сложного и основного показателя готовности к успешному обучению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Любое нарушение речи может отразиться на деятельности и поведении ребенка. Плохо говорящие дети часто становятся замкнутыми, молчаливыми, упрямыми, а иногда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агрессивными. Даже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неправильное произношение нескольких звуков может привести к отставанию в развитии детей, так как их речь бывает малопонятной, что нарушает контакт с окружающими, мешает формированию фразовой речи, следовательно, сказывается и на логическом мышлении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Особенно важное значение имеет правильное произношение звуков в период обучения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 грамоте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потому, что письменная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речь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формируется на основе устной, и даже незначительные недостатки устной речи могут привести к неуспеваемости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успешного обучения детей правильному звукопроизношению лучше всего использовать дидактическую игру,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.к.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способствует всестороннему развитию ребенка и составляет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основное содержание жизни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малыша.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Игровые формы обучения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 правильному звукопроизношению,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приобретают первостепенное значение, так как в игре возникают положительные эмоции у детей, возрастает познавательная активность и интерес.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В работе над звукопроизношением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есть моменты,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требующие закрепления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приобретенных произносительных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умений. Результативность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этой работы можно достичь лишь в том случае, если она будет эмоционально приятной 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ребенка и проходить в процессе  игры.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91338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                                                                                                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Результат сравнительного обследования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6303024"/>
              </p:ext>
            </p:extLst>
          </p:nvPr>
        </p:nvGraphicFramePr>
        <p:xfrm>
          <a:off x="457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497830"/>
              </p:ext>
            </p:extLst>
          </p:nvPr>
        </p:nvGraphicFramePr>
        <p:xfrm>
          <a:off x="4648200" y="1920875"/>
          <a:ext cx="424428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3608" y="17008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ачало работы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1484784"/>
            <a:ext cx="219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езультат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3190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ЗАДАЧИ НА БУДУЩЕЕ</a:t>
            </a:r>
            <a:b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274838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Пополнить уголок развития речи  новыми дидактическими </a:t>
            </a:r>
            <a:r>
              <a:rPr lang="ru-RU" dirty="0" smtClean="0"/>
              <a:t>играми по звуковой культуре речи.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Приобрести новые дидактические пособия для занятий по </a:t>
            </a:r>
            <a:r>
              <a:rPr lang="ru-RU" dirty="0" smtClean="0"/>
              <a:t>звуковой культуре речи.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Изготовить ширму раскладушку для родителей «Играя дома с детьми».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Организовать выставку дидактический игр </a:t>
            </a:r>
            <a:r>
              <a:rPr lang="ru-RU" dirty="0" smtClean="0"/>
              <a:t>по звуковой культуре речи для </a:t>
            </a:r>
            <a:r>
              <a:rPr lang="ru-RU" dirty="0"/>
              <a:t>воспитателей.</a:t>
            </a:r>
          </a:p>
        </p:txBody>
      </p:sp>
    </p:spTree>
    <p:extLst>
      <p:ext uri="{BB962C8B-B14F-4D97-AF65-F5344CB8AC3E}">
        <p14:creationId xmlns:p14="http://schemas.microsoft.com/office/powerpoint/2010/main" val="1055154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908720"/>
            <a:ext cx="60486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  за    внимание</a:t>
            </a:r>
          </a:p>
        </p:txBody>
      </p:sp>
      <p:pic>
        <p:nvPicPr>
          <p:cNvPr id="1026" name="Picture 2" descr="C:\Users\Пользователь\Documents\Альбина\P1070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92919"/>
            <a:ext cx="3611893" cy="2708920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cuments\Альбина\P10703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55064"/>
            <a:ext cx="3635896" cy="2726922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500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Теоретическое обоснование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звуковой культуры речи – одна из центральных проблем воспитания и обучения детей до школы, привлекшая внимание множества известных педагогов, психологов и деятелей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науки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прошлого таких, как : 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Ломоносов,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 Н.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Радищев,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 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Белинский,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Ушинский,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Л. Н. Толстой, Я. А. Коменский, Ж. Ж. Руссо, И. 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Песталоцци, а также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заслуженных отечественных психологов таких как : 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С. Выготский, С. Л. Рубинштейн, А. Р.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Н. Х.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Швачкин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Ф.А. Сохин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многих других.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современном этапе наиболее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полно понятие звуковой культуры речи,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ее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раскрываются в работах, А. 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Бородич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А. И.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Максаковой,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М. Ф. Фомичевой и многих других ученых.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Исследования ряда психологов, педагогов,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лингвистов: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Д.Б.Эльконина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А.Р.Лурия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Д.Н.Богоявленского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Ф.А.Сохина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А.Г.Тамбовцевой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Г.А.Тумаковой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подтверждают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что элементарное осознание фонетических особенностей звучащего слова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влияет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общеречевое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ребёнка,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усвоение грамматического строя, словаря, артикуляции и дикции.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412776"/>
            <a:ext cx="8424936" cy="438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i="1" dirty="0">
                <a:solidFill>
                  <a:srgbClr val="660033"/>
                </a:solidFill>
                <a:latin typeface="Times New Roman" pitchFamily="18" charset="0"/>
              </a:rPr>
              <a:t>Закон РФ «Об образовании» </a:t>
            </a:r>
            <a:r>
              <a:rPr lang="ru-RU" b="1" i="1" dirty="0">
                <a:solidFill>
                  <a:srgbClr val="660033"/>
                </a:solidFill>
                <a:latin typeface="Times New Roman" pitchFamily="18" charset="0"/>
              </a:rPr>
              <a:t>(в ред. от 03.06.2011г. № 121 – ФЗ):</a:t>
            </a:r>
          </a:p>
          <a:p>
            <a:pPr algn="just">
              <a:lnSpc>
                <a:spcPct val="80000"/>
              </a:lnSpc>
              <a:buClr>
                <a:srgbClr val="800000"/>
              </a:buClr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</a:rPr>
              <a:t>«Основная общеобразовательная программа дошкольного образования – это нормативно-управленческий документ образовательного учреждения, характеризующий специфику содержания образования и  особенности организации учебно-воспитательного процесса»</a:t>
            </a:r>
          </a:p>
          <a:p>
            <a:pPr algn="just">
              <a:lnSpc>
                <a:spcPct val="80000"/>
              </a:lnSpc>
              <a:buClr>
                <a:srgbClr val="800000"/>
              </a:buClr>
            </a:pPr>
            <a:r>
              <a:rPr lang="ru-RU" b="1" dirty="0">
                <a:latin typeface="Times New Roman" pitchFamily="18" charset="0"/>
              </a:rPr>
              <a:t> «Содержание образования в каждом конкретном  образовательном учреждении определяется образовательной программой, разрабатываемой, принимаемой и реализуемой этим образовательным учреждением самостоятельно» </a:t>
            </a:r>
            <a:r>
              <a:rPr lang="ru-RU" b="1" i="1" dirty="0">
                <a:latin typeface="Times New Roman" pitchFamily="18" charset="0"/>
              </a:rPr>
              <a:t>(п. 5 ст.14). </a:t>
            </a:r>
          </a:p>
          <a:p>
            <a:pPr algn="just">
              <a:lnSpc>
                <a:spcPct val="80000"/>
              </a:lnSpc>
              <a:buClr>
                <a:srgbClr val="800000"/>
              </a:buClr>
            </a:pPr>
            <a:r>
              <a:rPr lang="ru-RU" b="1" dirty="0">
                <a:latin typeface="Times New Roman" pitchFamily="18" charset="0"/>
              </a:rPr>
              <a:t> «Каждое дошкольное образовательное учреждение несет ответственность за реализацию образовательных программ не в полном объеме, за качество образования своих выпускников» (</a:t>
            </a:r>
            <a:r>
              <a:rPr lang="ru-RU" b="1" i="1" dirty="0">
                <a:latin typeface="Times New Roman" pitchFamily="18" charset="0"/>
              </a:rPr>
              <a:t>подпункт 2 п. 3 ст. 32)</a:t>
            </a:r>
          </a:p>
          <a:p>
            <a:pPr algn="just">
              <a:lnSpc>
                <a:spcPct val="80000"/>
              </a:lnSpc>
              <a:buClr>
                <a:srgbClr val="800000"/>
              </a:buClr>
            </a:pPr>
            <a:endParaRPr lang="ru-RU" b="1" i="1" dirty="0">
              <a:solidFill>
                <a:srgbClr val="FFCC00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b="1" i="1" dirty="0">
                <a:solidFill>
                  <a:srgbClr val="800000"/>
                </a:solidFill>
                <a:latin typeface="Times New Roman" pitchFamily="18" charset="0"/>
              </a:rPr>
              <a:t>Типовое положение о дошкольном  образовательном учреждении (от 12.09.2008 г. № 666): </a:t>
            </a:r>
          </a:p>
          <a:p>
            <a:pPr algn="just">
              <a:lnSpc>
                <a:spcPct val="80000"/>
              </a:lnSpc>
              <a:buClr>
                <a:srgbClr val="800000"/>
              </a:buClr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«Образовательная программа разрабатывается в соответствии с федеральными государственными требованиями и с учетом особенностей психофизического развития и возможности детей»</a:t>
            </a:r>
            <a:r>
              <a:rPr lang="ru-RU" b="1" i="1" dirty="0">
                <a:latin typeface="Times New Roman" pitchFamily="18" charset="0"/>
              </a:rPr>
              <a:t> (п. 21)</a:t>
            </a:r>
            <a:endParaRPr lang="ru-RU" b="1" dirty="0"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902314"/>
            <a:ext cx="77048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основной общеобразовательной программе содержание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образовательной области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«Коммуникация»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направлено: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развитие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свободного общения воспитанников со взрослыми и детьми;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развитие всех компонентов устной речи детей (лексической стороны, грамматического строя речи, произносительной стороны речи; связной речи – диалогической и монологической форм) в различных видах деятельности;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практическое овладение воспитанниками нормами русской речи.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Цель: </a:t>
            </a:r>
            <a:r>
              <a:rPr lang="ru-RU" sz="2000" dirty="0">
                <a:solidFill>
                  <a:schemeClr val="tx1"/>
                </a:solidFill>
              </a:rPr>
              <a:t>Определить влияние специально подобранных дидактических игр на развитие </a:t>
            </a:r>
            <a:r>
              <a:rPr lang="ru-RU" sz="2000" dirty="0" smtClean="0">
                <a:solidFill>
                  <a:schemeClr val="tx1"/>
                </a:solidFill>
              </a:rPr>
              <a:t>звуковой культуры речи </a:t>
            </a:r>
            <a:r>
              <a:rPr lang="ru-RU" sz="2000" dirty="0">
                <a:solidFill>
                  <a:schemeClr val="tx1"/>
                </a:solidFill>
              </a:rPr>
              <a:t>детей.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363272" cy="44348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dirty="0">
                <a:latin typeface="Monotype Corsiva" pitchFamily="66" charset="0"/>
              </a:rPr>
              <a:t>Задачи:</a:t>
            </a:r>
          </a:p>
          <a:p>
            <a:pPr marL="514350" indent="-514350">
              <a:buClrTx/>
              <a:buAutoNum type="arabicPeriod"/>
            </a:pPr>
            <a:r>
              <a:rPr lang="ru-RU" sz="2000" dirty="0"/>
              <a:t>Рассмотреть особенности развития </a:t>
            </a:r>
            <a:r>
              <a:rPr lang="ru-RU" sz="2000" dirty="0" smtClean="0"/>
              <a:t>звуковой культуры </a:t>
            </a:r>
            <a:r>
              <a:rPr lang="ru-RU" sz="2000" dirty="0"/>
              <a:t>речи в </a:t>
            </a:r>
            <a:r>
              <a:rPr lang="ru-RU" sz="2000" dirty="0" smtClean="0"/>
              <a:t>младшем </a:t>
            </a:r>
            <a:r>
              <a:rPr lang="ru-RU" sz="2000" dirty="0"/>
              <a:t>дошкольном возрасте.</a:t>
            </a:r>
          </a:p>
          <a:p>
            <a:pPr marL="514350" indent="-514350">
              <a:buClrTx/>
              <a:buAutoNum type="arabicPeriod"/>
            </a:pPr>
            <a:r>
              <a:rPr lang="ru-RU" sz="2000" dirty="0"/>
              <a:t>Выявить возможности дидактической игры как средства развития </a:t>
            </a:r>
            <a:r>
              <a:rPr lang="ru-RU" sz="2000" dirty="0" smtClean="0"/>
              <a:t>звуковой культуры </a:t>
            </a:r>
            <a:r>
              <a:rPr lang="ru-RU" sz="2000" dirty="0"/>
              <a:t>речи детей </a:t>
            </a:r>
            <a:r>
              <a:rPr lang="ru-RU" sz="2000" dirty="0" smtClean="0"/>
              <a:t>младшего </a:t>
            </a:r>
            <a:r>
              <a:rPr lang="ru-RU" sz="2000" dirty="0"/>
              <a:t>дошкольного возраста</a:t>
            </a:r>
            <a:r>
              <a:rPr lang="ru-RU" sz="2000" dirty="0" smtClean="0"/>
              <a:t>.</a:t>
            </a:r>
          </a:p>
          <a:p>
            <a:pPr marL="514350" indent="-514350">
              <a:buClrTx/>
              <a:buAutoNum type="arabicPeriod"/>
            </a:pPr>
            <a:r>
              <a:rPr lang="ru-RU" sz="2000" dirty="0" smtClean="0"/>
              <a:t>Способствовать развитию звуковой культуры речи младших дошкольников через дидактические игры</a:t>
            </a:r>
            <a:endParaRPr lang="ru-RU" sz="2000" dirty="0"/>
          </a:p>
          <a:p>
            <a:pPr marL="514350" indent="-514350">
              <a:buClrTx/>
              <a:buAutoNum type="arabicPeriod"/>
            </a:pPr>
            <a:r>
              <a:rPr lang="ru-RU" sz="2000" dirty="0"/>
              <a:t>Исследовать уровень развития </a:t>
            </a:r>
            <a:r>
              <a:rPr lang="ru-RU" sz="2000" dirty="0" smtClean="0"/>
              <a:t>звуковой культуры </a:t>
            </a:r>
            <a:r>
              <a:rPr lang="ru-RU" sz="2000" dirty="0"/>
              <a:t>речи у детей </a:t>
            </a:r>
            <a:r>
              <a:rPr lang="ru-RU" sz="2000" dirty="0" smtClean="0"/>
              <a:t>младшего </a:t>
            </a:r>
            <a:r>
              <a:rPr lang="ru-RU" sz="2000" dirty="0"/>
              <a:t>дошкольного возраста.</a:t>
            </a:r>
          </a:p>
          <a:p>
            <a:pPr marL="514350" indent="-514350">
              <a:buClrTx/>
              <a:buAutoNum type="arabicPeriod"/>
            </a:pPr>
            <a:r>
              <a:rPr lang="ru-RU" sz="2000" dirty="0"/>
              <a:t>Разработать и провести цикл занятий, направленных на развитие </a:t>
            </a:r>
            <a:r>
              <a:rPr lang="ru-RU" sz="2000" dirty="0" smtClean="0"/>
              <a:t>звуковой культуры </a:t>
            </a:r>
            <a:r>
              <a:rPr lang="ru-RU" sz="2000" dirty="0"/>
              <a:t>речи </a:t>
            </a:r>
            <a:r>
              <a:rPr lang="ru-RU" sz="2000" dirty="0" smtClean="0"/>
              <a:t>детей младшего </a:t>
            </a:r>
            <a:r>
              <a:rPr lang="ru-RU" sz="2000" dirty="0"/>
              <a:t>дошкольного </a:t>
            </a:r>
            <a:r>
              <a:rPr lang="ru-RU" sz="2000" dirty="0" smtClean="0"/>
              <a:t>возраста.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Этапы работы</a:t>
            </a:r>
            <a:br>
              <a:rPr lang="ru-RU" dirty="0">
                <a:solidFill>
                  <a:schemeClr val="tx1"/>
                </a:solidFill>
                <a:latin typeface="Monotype Corsiva" pitchFamily="66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484784"/>
            <a:ext cx="86409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3200" dirty="0">
                <a:latin typeface="Monotype Corsiva" pitchFamily="66" charset="0"/>
              </a:rPr>
              <a:t>1 Этап - начальный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C00000"/>
                </a:solidFill>
              </a:rPr>
              <a:t> Определить </a:t>
            </a:r>
            <a:r>
              <a:rPr lang="ru-RU" sz="1400" dirty="0">
                <a:solidFill>
                  <a:srgbClr val="C00000"/>
                </a:solidFill>
              </a:rPr>
              <a:t>критерии оценки для развития </a:t>
            </a:r>
            <a:r>
              <a:rPr lang="ru-RU" sz="1400" dirty="0" smtClean="0">
                <a:solidFill>
                  <a:srgbClr val="C00000"/>
                </a:solidFill>
              </a:rPr>
              <a:t>звуковой культуры речи </a:t>
            </a:r>
            <a:r>
              <a:rPr lang="ru-RU" sz="1400" dirty="0">
                <a:solidFill>
                  <a:srgbClr val="C00000"/>
                </a:solidFill>
              </a:rPr>
              <a:t>детей </a:t>
            </a:r>
            <a:r>
              <a:rPr lang="ru-RU" sz="1400" dirty="0" smtClean="0">
                <a:solidFill>
                  <a:srgbClr val="C00000"/>
                </a:solidFill>
              </a:rPr>
              <a:t>младшего   </a:t>
            </a:r>
          </a:p>
          <a:p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rgbClr val="C00000"/>
                </a:solidFill>
              </a:rPr>
              <a:t>   дошкольного возраста;</a:t>
            </a:r>
            <a:endParaRPr lang="ru-RU" sz="14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C00000"/>
                </a:solidFill>
              </a:rPr>
              <a:t> Выявить </a:t>
            </a:r>
            <a:r>
              <a:rPr lang="ru-RU" sz="1400" dirty="0">
                <a:solidFill>
                  <a:srgbClr val="C00000"/>
                </a:solidFill>
              </a:rPr>
              <a:t>уровень развития интегративного  качества «Овладевший необходимыми умениями и </a:t>
            </a:r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rgbClr val="C00000"/>
                </a:solidFill>
              </a:rPr>
              <a:t>    навыками </a:t>
            </a:r>
            <a:r>
              <a:rPr lang="ru-RU" sz="1400" dirty="0">
                <a:solidFill>
                  <a:srgbClr val="C00000"/>
                </a:solidFill>
              </a:rPr>
              <a:t>в звуковой культуре речи</a:t>
            </a:r>
            <a:r>
              <a:rPr lang="ru-RU" sz="1400" dirty="0" smtClean="0">
                <a:solidFill>
                  <a:srgbClr val="C00000"/>
                </a:solidFill>
              </a:rPr>
              <a:t>». </a:t>
            </a:r>
          </a:p>
          <a:p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rgbClr val="C00000"/>
                </a:solidFill>
              </a:rPr>
              <a:t>   Создать </a:t>
            </a:r>
            <a:r>
              <a:rPr lang="ru-RU" sz="1400" dirty="0">
                <a:solidFill>
                  <a:srgbClr val="C00000"/>
                </a:solidFill>
              </a:rPr>
              <a:t>условия для проведения дидактических игр в </a:t>
            </a:r>
            <a:r>
              <a:rPr lang="ru-RU" sz="1400" dirty="0" smtClean="0">
                <a:solidFill>
                  <a:srgbClr val="C00000"/>
                </a:solidFill>
              </a:rPr>
              <a:t>индивидуальной </a:t>
            </a:r>
            <a:r>
              <a:rPr lang="ru-RU" sz="1400" dirty="0">
                <a:solidFill>
                  <a:srgbClr val="C00000"/>
                </a:solidFill>
              </a:rPr>
              <a:t>и самостоятельной </a:t>
            </a:r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rgbClr val="C00000"/>
                </a:solidFill>
              </a:rPr>
              <a:t>    деятельности </a:t>
            </a:r>
            <a:r>
              <a:rPr lang="ru-RU" sz="1400" dirty="0">
                <a:solidFill>
                  <a:srgbClr val="C00000"/>
                </a:solidFill>
              </a:rPr>
              <a:t>детей.</a:t>
            </a:r>
          </a:p>
          <a:p>
            <a:pPr algn="just">
              <a:buNone/>
            </a:pPr>
            <a:r>
              <a:rPr lang="ru-RU" sz="3200" dirty="0" smtClean="0">
                <a:latin typeface="Monotype Corsiva" pitchFamily="66" charset="0"/>
              </a:rPr>
              <a:t>2 </a:t>
            </a:r>
            <a:r>
              <a:rPr lang="ru-RU" sz="3200" dirty="0">
                <a:latin typeface="Monotype Corsiva" pitchFamily="66" charset="0"/>
              </a:rPr>
              <a:t>Этап – практический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C00000"/>
                </a:solidFill>
              </a:rPr>
              <a:t>  Определить принципы подбора дидактических игр и упражнений;</a:t>
            </a:r>
            <a:endParaRPr lang="ru-RU" sz="1400" dirty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C00000"/>
                </a:solidFill>
              </a:rPr>
              <a:t> Разработать систему дидактических игр по звуковой культуре речи в младшем дошкольном  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rgbClr val="C00000"/>
                </a:solidFill>
              </a:rPr>
              <a:t>   возрасте</a:t>
            </a:r>
          </a:p>
          <a:p>
            <a:pPr algn="just">
              <a:buNone/>
            </a:pPr>
            <a:r>
              <a:rPr lang="ru-RU" sz="3200" dirty="0" smtClean="0">
                <a:latin typeface="Monotype Corsiva" pitchFamily="66" charset="0"/>
              </a:rPr>
              <a:t>3 </a:t>
            </a:r>
            <a:r>
              <a:rPr lang="ru-RU" sz="3200" dirty="0">
                <a:latin typeface="Monotype Corsiva" pitchFamily="66" charset="0"/>
              </a:rPr>
              <a:t>Этап - заключительный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1400" dirty="0">
                <a:solidFill>
                  <a:srgbClr val="C00000"/>
                </a:solidFill>
              </a:rPr>
              <a:t>Проведение обследования уровня </a:t>
            </a:r>
            <a:r>
              <a:rPr lang="ru-RU" sz="1400" dirty="0" smtClean="0">
                <a:solidFill>
                  <a:srgbClr val="C00000"/>
                </a:solidFill>
              </a:rPr>
              <a:t>развития интегративного  качества «Овладевший необходимыми умениями и навыками в звуковой культуре речи» </a:t>
            </a:r>
            <a:r>
              <a:rPr lang="ru-RU" sz="1400" dirty="0">
                <a:solidFill>
                  <a:srgbClr val="C00000"/>
                </a:solidFill>
              </a:rPr>
              <a:t>по результатам работы образовательной области «Коммуникация</a:t>
            </a:r>
            <a:r>
              <a:rPr lang="ru-RU" sz="1400" dirty="0" smtClean="0">
                <a:solidFill>
                  <a:srgbClr val="C00000"/>
                </a:solidFill>
              </a:rPr>
              <a:t>»; </a:t>
            </a:r>
            <a:endParaRPr lang="ru-RU" sz="1400" dirty="0">
              <a:solidFill>
                <a:srgbClr val="C0000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1400" dirty="0">
                <a:solidFill>
                  <a:srgbClr val="C00000"/>
                </a:solidFill>
              </a:rPr>
              <a:t>Определение перспективы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</a:rPr>
              <a:t>Диагностическая карта  достижения планируемых промежуточных результатов освоения </a:t>
            </a:r>
            <a:br>
              <a:rPr lang="ru-RU" sz="10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</a:rPr>
              <a:t>основной общеобразовательной программы  детьми 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</a:rPr>
              <a:t>3-4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</a:rPr>
              <a:t>лет  (сентябрь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</a:rPr>
              <a:t>2012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</a:rPr>
              <a:t>г.)</a:t>
            </a:r>
            <a:br>
              <a:rPr lang="ru-RU" sz="10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</a:rPr>
              <a:t>группа 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</a:rPr>
              <a:t>«Ромашка», воспитатель Гришина А.Н.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0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</a:rPr>
              <a:t>Раздел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</a:rPr>
              <a:t>«Звуковая культура речи»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0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</a:rPr>
              <a:t>Интегративное  качество 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</a:rPr>
              <a:t>«Овладевший необходимыми учениями и навыками»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676846"/>
              </p:ext>
            </p:extLst>
          </p:nvPr>
        </p:nvGraphicFramePr>
        <p:xfrm>
          <a:off x="179512" y="1340767"/>
          <a:ext cx="8784974" cy="5417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46"/>
                <a:gridCol w="1306748"/>
                <a:gridCol w="1101325"/>
                <a:gridCol w="897229"/>
                <a:gridCol w="768674"/>
                <a:gridCol w="768674"/>
                <a:gridCol w="1076144"/>
                <a:gridCol w="691808"/>
                <a:gridCol w="1076144"/>
                <a:gridCol w="625982"/>
              </a:tblGrid>
              <a:tr h="93737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№ п\п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Ф. И. ребенка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Развитие моторики </a:t>
                      </a:r>
                      <a:r>
                        <a:rPr lang="ru-RU" sz="1000" dirty="0" err="1" smtClean="0"/>
                        <a:t>речедвигательного</a:t>
                      </a:r>
                      <a:r>
                        <a:rPr lang="ru-RU" sz="1000" dirty="0" smtClean="0"/>
                        <a:t> аппарата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Слуховое восприятие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Речевой слух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Речевое дыхание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Артикуляция звуков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Темп речи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Интонационная выразительность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Итог</a:t>
                      </a:r>
                      <a:endParaRPr lang="ru-RU" sz="1000" dirty="0"/>
                    </a:p>
                  </a:txBody>
                  <a:tcPr/>
                </a:tc>
              </a:tr>
              <a:tr h="38833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Баранова Даша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</a:tr>
              <a:tr h="38833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Босова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Софья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</a:tr>
              <a:tr h="38833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Видяева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Мария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</a:tr>
              <a:tr h="38833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Кириллов Степан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</a:tr>
              <a:tr h="38833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Черняев Дима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</a:tr>
              <a:tr h="38833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Шалимов Павел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</a:tr>
              <a:tr h="38833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Евстафьева Ирина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</a:tr>
              <a:tr h="38833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Каменская Настя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</a:t>
                      </a:r>
                      <a:endParaRPr lang="ru-RU" sz="1000" dirty="0"/>
                    </a:p>
                  </a:txBody>
                  <a:tcPr/>
                </a:tc>
              </a:tr>
              <a:tr h="1284505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– 7 (24%)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–18 (62%)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– 4  (14%)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– 8 (28%)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–17 (58%)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– 4  (14%)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– 7 (24%)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–19 (66%)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– 3 (10%)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– 6 (21%)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–14 (48%)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– 9  (31%)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– 4  (14%)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– 20 (69%)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– 5  (17%)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– 9 (33%)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–19 (66%)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– 1  (3%)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– 5  (17%)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– 15 (52%)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– 9  (31%)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– 5 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17%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–21      (73%)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– 3    (10%)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0099"/>
                </a:solidFill>
              </a:rPr>
              <a:t>Результат диагностики </a:t>
            </a:r>
            <a:br>
              <a:rPr lang="ru-RU" sz="2400" dirty="0">
                <a:solidFill>
                  <a:srgbClr val="000099"/>
                </a:solidFill>
              </a:rPr>
            </a:br>
            <a:r>
              <a:rPr lang="ru-RU" sz="2400" dirty="0">
                <a:solidFill>
                  <a:srgbClr val="000099"/>
                </a:solidFill>
              </a:rPr>
              <a:t>(сентябрь </a:t>
            </a:r>
            <a:r>
              <a:rPr lang="ru-RU" sz="2400" dirty="0" smtClean="0">
                <a:solidFill>
                  <a:srgbClr val="000099"/>
                </a:solidFill>
              </a:rPr>
              <a:t>2012 г</a:t>
            </a:r>
            <a:r>
              <a:rPr lang="ru-RU" sz="2400" dirty="0">
                <a:solidFill>
                  <a:srgbClr val="000099"/>
                </a:solidFill>
              </a:rPr>
              <a:t>.)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09609098"/>
              </p:ext>
            </p:extLst>
          </p:nvPr>
        </p:nvGraphicFramePr>
        <p:xfrm>
          <a:off x="395536" y="1340768"/>
          <a:ext cx="82809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565865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924</TotalTime>
  <Words>1818</Words>
  <Application>Microsoft Office PowerPoint</Application>
  <PresentationFormat>Экран (4:3)</PresentationFormat>
  <Paragraphs>315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Муниципальное бюджетное дошкольное образовательное учреждение центр развития ребенка- детский сад № 45</vt:lpstr>
      <vt:lpstr>                                                                                        </vt:lpstr>
      <vt:lpstr>Теоретическое обоснование</vt:lpstr>
      <vt:lpstr>Презентация PowerPoint</vt:lpstr>
      <vt:lpstr>Презентация PowerPoint</vt:lpstr>
      <vt:lpstr>Цель: Определить влияние специально подобранных дидактических игр на развитие звуковой культуры речи детей. </vt:lpstr>
      <vt:lpstr>Этапы работы </vt:lpstr>
      <vt:lpstr>Диагностическая карта  достижения планируемых промежуточных результатов освоения  основной общеобразовательной программы  детьми  3-4 лет  (сентябрь 2012 г.) группа  «Ромашка», воспитатель Гришина А.Н. Раздел «Звуковая культура речи» Интегративное  качество  «Овладевший необходимыми учениями и навыками»</vt:lpstr>
      <vt:lpstr>Результат диагностики  (сентябрь 2012 г.)</vt:lpstr>
      <vt:lpstr>Презентация PowerPoint</vt:lpstr>
      <vt:lpstr>   Предметно – развивающая среда в группе </vt:lpstr>
      <vt:lpstr>Презентация PowerPoint</vt:lpstr>
      <vt:lpstr>Презентация PowerPoint</vt:lpstr>
      <vt:lpstr>Система работы с детьми по звуковой культуре речи на учебный год во второй младшей группе. </vt:lpstr>
      <vt:lpstr>          Направления работы </vt:lpstr>
      <vt:lpstr>Презентация PowerPoint</vt:lpstr>
      <vt:lpstr>Взаимодействие с родителями</vt:lpstr>
      <vt:lpstr>Презентация PowerPoint</vt:lpstr>
      <vt:lpstr>Результаты диагностики  (май 2013г.)</vt:lpstr>
      <vt:lpstr>Результат сравнительного обследования</vt:lpstr>
      <vt:lpstr>ЗАДАЧИ НА БУДУЩЕЕ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детского сада комбинированного вида № 106   АТТЕСТАЦИОННАЯ РАБОТА  Тема: Вопросы нравственного воспитания в работе с детьми младшего возраста   Выполнил: Воспитатель группы раннего возраста Бубнова В.В.</dc:title>
  <cp:lastModifiedBy>Пользователь</cp:lastModifiedBy>
  <cp:revision>80</cp:revision>
  <dcterms:modified xsi:type="dcterms:W3CDTF">2013-05-20T11:14:15Z</dcterms:modified>
</cp:coreProperties>
</file>