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3" r:id="rId4"/>
    <p:sldId id="264" r:id="rId5"/>
    <p:sldId id="261" r:id="rId6"/>
    <p:sldId id="257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6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72E313-1047-47A4-BF74-E026FE4BBF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90D7B0-10FE-4A60-AA31-48131BAC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hyperlink" Target="http://images.yandex.ru/yandsearch?p=5&amp;text=%D0%BA%D0%B0%D1%80%D1%82%D0%B8%D0%BD%D0%BA%D0%B8%20%D0%B0%D0%BD%D0%B8%D0%BC%D0%B0%D1%86%D0%B8%D1%8F%20%D0%B4%D0%BB%D1%8F%20%D0%BF%D1%80%D0%B5%D0%B7%D0%B5%D0%BD%D1%82%D0%B0%D1%86%D0%B8%D0%B8%20%D0%B4%D0%B5%D1%82%D0%B8%20%D0%BF%D0%B0%D1%80%D0%B0%D0%BC%D0%B8&amp;fp=5&amp;img_url=http://s10.rimg.info/942071130fbb857d792c087e7687d792.gif&amp;pos=166&amp;uinfo=ww-1051-wh-533-fw-826-fh-448-pd-1&amp;rpt=simage" TargetMode="External"/><Relationship Id="rId7" Type="http://schemas.openxmlformats.org/officeDocument/2006/relationships/hyperlink" Target="http://images.yandex.ru/yandsearch?p=38&amp;text=%D0%BA%D0%B0%D1%80%D1%82%D0%B8%D0%BD%D0%BA%D0%B8%20%D0%B0%D0%BD%D0%B8%D0%BC%D0%B0%D1%86%D0%B8%D1%8F%20%D0%B4%D0%BB%D1%8F%20%D0%BF%D1%80%D0%B5%D0%B7%D0%B5%D0%BD%D1%82%D0%B0%D1%86%D0%B8%D0%B8%20%D0%B4%D0%B5%D1%82%D0%B8%20%D0%BF%D0%B0%D1%80%D0%B0%D0%BC%D0%B8&amp;fp=38&amp;img_url=http://s2.rimg.info/366edc1c7feec337b87fb5c5f4fda541.gif&amp;pos=1156&amp;uinfo=ww-1051-wh-533-fw-826-fh-448-pd-1&amp;rpt=simage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5.gif"/><Relationship Id="rId5" Type="http://schemas.openxmlformats.org/officeDocument/2006/relationships/hyperlink" Target="http://images.yandex.ru/yandsearch?p=37&amp;text=%D0%BA%D0%B0%D1%80%D1%82%D0%B8%D0%BD%D0%BA%D0%B8%20%D0%B0%D0%BD%D0%B8%D0%BC%D0%B0%D1%86%D0%B8%D1%8F%20%D0%B4%D0%BB%D1%8F%20%D0%BF%D1%80%D0%B5%D0%B7%D0%B5%D0%BD%D1%82%D0%B0%D1%86%D0%B8%D0%B8%20%D0%B4%D0%B5%D1%82%D0%B8%20%D0%BF%D0%B0%D1%80%D0%B0%D0%BC%D0%B8&amp;fp=37&amp;img_url=http://s14.rimg.info/7161161f2a19da09275eeca0d7462ec3.gif&amp;pos=1132&amp;uinfo=ww-1051-wh-533-fw-826-fh-448-pd-1&amp;rpt=simage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4.gif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images.yandex.ru/yandsearch?p=1&amp;text=%D0%BA%D0%B0%D1%80%D1%82%D0%B8%D0%BD%D0%BA%D0%B8%20%D0%B0%D0%BD%D0%B8%D0%BC%D0%B0%D1%86%D0%B8%D1%8F%20%D0%B4%D0%BB%D1%8F%20%D0%BF%D1%80%D0%B5%D0%B7%D0%B5%D0%BD%D1%82%D0%B0%D1%86%D0%B8%D0%B8%20%D1%81%D0%BA%D0%B0%D0%B7%D0%BE%D1%87%D0%BD%D1%8B%D0%B5%20%D0%BF%D0%B5%D0%BD%D1%8C%D0%BA%D0%B8&amp;fp=1&amp;img_url=http://s10.rimg.info/fa15ca76783ce264cab2afd1a556ac4d.gif&amp;pos=58&amp;uinfo=ww-1051-wh-533-fw-826-fh-448-pd-1&amp;rpt=simage" TargetMode="Externa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0.gif"/><Relationship Id="rId5" Type="http://schemas.openxmlformats.org/officeDocument/2006/relationships/hyperlink" Target="http://images.yandex.ru/yandsearch?p=2&amp;text=%D0%BA%D0%B0%D1%80%D1%82%D0%B8%D0%BD%D0%BA%D0%B8%20%D0%B0%D0%BD%D0%B8%D0%BC%D0%B0%D1%86%D0%B8%D1%8F%20%D0%B4%D0%BB%D1%8F%20%D0%BF%D1%80%D0%B5%D0%B7%D0%B5%D0%BD%D1%82%D0%B0%D1%86%D0%B8%D0%B8%20%D1%81%D0%BA%D0%B0%D0%B7%D0%BE%D1%87%D0%BD%D1%8B%D0%B5%20%D0%BF%D0%B5%D0%BD%D1%8C%D0%BA%D0%B8&amp;fp=2&amp;img_url=http://s10.rimg.info/74b0ebde4796d062594dae2760d24a4d.gif&amp;pos=89&amp;uinfo=ww-1051-wh-533-fw-826-fh-448-pd-1&amp;rpt=simage" TargetMode="Externa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images.yandex.ru/yandsearch?p=4&amp;text=%D0%BA%D0%B0%D1%80%D1%82%D0%B8%D0%BD%D0%BA%D0%B8%20%D0%B0%D0%BD%D0%B8%D0%BC%D0%B0%D1%86%D0%B8%D1%8F%20%D0%B4%D0%BB%D1%8F%20%D0%BF%D1%80%D0%B5%D0%B7%D0%B5%D0%BD%D1%82%D0%B0%D1%86%D0%B8%D0%B8%20%D0%BB%D1%8F%D0%B3%D1%83%D1%88%D0%BA%D0%B8&amp;fp=4&amp;img_url=http://s16.rimg.info/302a232116ce575860ba6f7ec9224300.gif&amp;pos=131&amp;uinfo=ww-1051-wh-533-fw-826-fh-448-pd-1&amp;rpt=simage" TargetMode="Externa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4.gif"/><Relationship Id="rId5" Type="http://schemas.openxmlformats.org/officeDocument/2006/relationships/hyperlink" Target="http://images.yandex.ru/yandsearch?p=9&amp;text=%D0%BA%D0%B0%D1%80%D1%82%D0%B8%D0%BD%D0%BA%D0%B8%20%D0%B0%D0%BD%D0%B8%D0%BC%D0%B0%D1%86%D0%B8%D1%8F%20%D0%B4%D0%BB%D1%8F%20%D0%BF%D1%80%D0%B5%D0%B7%D0%B5%D0%BD%D1%82%D0%B0%D1%86%D0%B8%D0%B8%20%D0%BC%D0%BE%D1%80%D1%81%D0%BA%D0%BE%D0%B9%20%D1%86%D0%B0%D1%80%D1%8C,%20%D1%81%D0%BA%D0%B0%D0%B7%D0%BE%D1%87%D0%BD%D1%8B%D0%B9%20%D0%B2%D0%BE%D0%B4%D1%8F%D0%BD%D0%BE%D0%B9&amp;fp=9&amp;img_url=http://s44.radikal.ru/i106/0807/08/bad5c68b9b37.gif&amp;pos=286&amp;uinfo=ww-1051-wh-533-fw-826-fh-448-pd-1&amp;rpt=simage" TargetMode="Externa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hyperlink" Target="http://images.yandex.ru/yandsearch?p=2&amp;text=%D0%BA%D0%B0%D1%80%D1%82%D0%B8%D0%BD%D0%BA%D0%B8%20%D0%B0%D0%BD%D0%B8%D0%BC%D0%B0%D1%86%D0%B8%D1%8F%20%D0%B4%D0%BB%D1%8F%20%D0%BF%D1%80%D0%B5%D0%B7%D0%B5%D0%BD%D1%82%D0%B0%D1%86%D0%B8%D0%B8%20%D0%BE%D1%85%D0%BE%D1%82%D0%BD%D0%B8%D0%BA%D0%B8%20%D0%B8%20%D0%BE%D0%BB%D0%B5%D0%BD%D0%B8%20%D1%81%D0%BA%D0%B0%D0%B7%D0%BE%D1%87%D0%BD%D1%8B%D0%B5&amp;fp=2&amp;img_url=http://s10.rimg.info/25e7d23ff46198159e239e1669ff764a.gif&amp;pos=70&amp;uinfo=ww-1051-wh-533-fw-826-fh-448-pd-1&amp;rpt=simage" TargetMode="External"/><Relationship Id="rId7" Type="http://schemas.openxmlformats.org/officeDocument/2006/relationships/hyperlink" Target="http://images.yandex.ru/yandsearch?p=8&amp;text=%D0%BA%D0%B0%D1%80%D1%82%D0%B8%D0%BD%D0%BA%D0%B8%20%D0%B0%D0%BD%D0%B8%D0%BC%D0%B0%D1%86%D0%B8%D1%8F%20%D0%B4%D0%BB%D1%8F%20%D0%BF%D1%80%D0%B5%D0%B7%D0%B5%D0%BD%D1%82%D0%B0%D1%86%D0%B8%D0%B8%20%D0%BE%D1%85%D0%BE%D1%82%D0%BD%D0%B8%D0%BA%D0%B8%20%D1%81%D0%BA%D0%B0%D0%B7%D0%BE%D1%87%D0%BD%D1%8B%D0%B5&amp;fp=8&amp;img_url=http://s7.rimg.info/dbfc0b3453705290ae2158c6eb864490.gif&amp;pos=249&amp;uinfo=ww-1051-wh-533-fw-826-fh-448-pd-1&amp;rpt=simage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28.gif"/><Relationship Id="rId5" Type="http://schemas.openxmlformats.org/officeDocument/2006/relationships/hyperlink" Target="http://images.yandex.ru/yandsearch?p=7&amp;text=%D0%BA%D0%B0%D1%80%D1%82%D0%B8%D0%BD%D0%BA%D0%B8%20%D0%B0%D0%BD%D0%B8%D0%BC%D0%B0%D1%86%D0%B8%D1%8F%20%D0%B4%D0%BB%D1%8F%20%D0%BF%D1%80%D0%B5%D0%B7%D0%B5%D0%BD%D1%82%D0%B0%D1%86%D0%B8%D0%B8%20%D0%BE%D1%85%D0%BE%D1%82%D0%BD%D0%B8%D0%BA%D0%B8%20%D0%B8%20%D0%BE%D0%BB%D0%B5%D0%BD%D0%B8%20%D1%81%D0%BA%D0%B0%D0%B7%D0%BE%D1%87%D0%BD%D1%8B%D0%B5&amp;fp=7&amp;img_url=http://s10.rimg.info/86c5b343ea7ff005dba6d27caf71923d.gif&amp;pos=228&amp;uinfo=ww-1051-wh-533-fw-826-fh-448-pd-1&amp;rpt=simage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7.gif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p=21&amp;text=%D0%BA%D0%B0%D1%80%D1%82%D0%B8%D0%BD%D0%BA%D0%B8%20%D0%B0%D0%BD%D0%B8%D0%BC%D0%B0%D1%86%D0%B8%D1%8F%20%D0%B4%D0%BB%D1%8F%20%D0%BF%D1%80%D0%B5%D0%B7%D0%B5%D0%BD%D1%82%D0%B0%D1%86%D0%B8%D0%B8%20%D0%BC%D0%B0%D0%BB%D1%8B%D1%88%D0%B8%20%D0%B8%D0%B3%D1%80%D0%B0%D1%8E%D1%82&amp;fp=21&amp;img_url=http://s002.radikal.ru/i198/1003/6e/20ff713f375ft.jpg&amp;pos=654&amp;uinfo=ww-1051-wh-533-fw-826-fh-448-pd-1&amp;rpt=simag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hyperlink" Target="http://images.yandex.ru/yandsearch?p=17&amp;text=%D0%BA%D0%B0%D1%80%D1%82%D0%B8%D0%BD%D0%BA%D0%B8%20%D0%B0%D0%BD%D0%B8%D0%BC%D0%B0%D1%86%D0%B8%D1%8F%20%D0%B4%D0%BB%D1%8F%20%D0%BF%D1%80%D0%B5%D0%B7%D0%B5%D0%BD%D1%82%D0%B0%D1%86%D0%B8%D0%B8%20%D0%B4%D0%B5%D1%82%D0%B8%20%D0%B8%D0%B3%D1%80%D0%B0%D1%8E%D1%82&amp;fp=17&amp;img_url=http://kuloy.ru/sitecontent/uploads/kuloy_ru/thanks/spacibo-13.gif&amp;pos=537&amp;uinfo=ww-1051-wh-533-fw-826-fh-448-pd-1&amp;rpt=sim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A%D0%B0%D1%80%D1%82%D0%B8%D0%BD%D0%BA%D0%B8%20%D0%B0%D0%BD%D0%B8%D0%BC%D0%B0%D1%86%D0%B8%D1%8F%20%D0%B4%D0%BB%D1%8F%20%D0%BF%D1%80%D0%B5%D0%B7%D0%B5%D0%BD%D1%82%D0%B0%D1%86%D0%B8%D0%B8%20%D0%BC%D0%B0%D0%BB%D1%8B%D1%88%D0%B8%20%D0%B8%D0%B3%D1%80%D0%B0%D1%8E%D1%82&amp;fp=3&amp;img_url=http://dl3.glitter-graphics.net/pub/670/670193qb0kidfjb2.gif&amp;pos=108&amp;uinfo=ww-1051-wh-533-fw-826-fh-448-pd-1&amp;rpt=simag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hyperlink" Target="http://images.yandex.ru/yandsearch?source=wiz&amp;fp=0&amp;img_url=http://s02.yapfiles.ru/files/676308/beachballanimated.gif&amp;text=%D0%BA%D0%B0%D1%80%D1%82%D0%B8%D0%BD%D0%BA%D0%B8%20%D0%B0%D0%BD%D0%B8%D0%BC%D0%B0%D1%86%D0%B8%D1%8F%20%D0%B4%D0%BB%D1%8F%20%D0%BF%D1%80%D0%B5%D0%B7%D0%B5%D0%BD%D1%82%D0%B0%D1%86%D0%B8%D0%B8%20%D0%BC%D1%8F%D1%87&amp;noreask=1&amp;pos=4&amp;lr=47&amp;rpt=sim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0%B0%D0%BD%D0%B8%D0%BC%D0%B0%D1%86%D0%B8%D1%8F%20%D0%B4%D0%BB%D1%8F%20%D0%BF%D1%80%D0%B5%D0%B7%D0%B5%D0%BD%D1%82%D0%B0%D1%86%D0%B8%D0%B8%20%D0%BA%D0%BE%D1%81%D1%82%D1%91%D1%80&amp;fp=0&amp;img_url=http://s12.rimg.info/9d3f28da8bd442419ddf0dffed98c232.gif&amp;pos=3&amp;uinfo=ww-1051-wh-533-fw-826-fh-448-pd-1&amp;rpt=simage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1128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0694" y="836712"/>
            <a:ext cx="7120880" cy="259228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/>
              <a:t>Развитие физических качеств                      у детей старшего дошкольного возраста через организацию народных подвижных игр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54950" y="3789039"/>
            <a:ext cx="5616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Подготовила: воспитатель подготовительной группы </a:t>
            </a:r>
            <a:r>
              <a:rPr lang="ru-RU" sz="2800" b="1" i="1" dirty="0" smtClean="0"/>
              <a:t>«Звёздочка»</a:t>
            </a:r>
          </a:p>
          <a:p>
            <a:pPr algn="r"/>
            <a:r>
              <a:rPr lang="ru-RU" sz="2400" dirty="0" err="1" smtClean="0"/>
              <a:t>Геликонова</a:t>
            </a:r>
            <a:r>
              <a:rPr lang="ru-RU" sz="2400" dirty="0" smtClean="0"/>
              <a:t> Ольга Владимировна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404664"/>
            <a:ext cx="192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№45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54950" y="61653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Нижний Новгород</a:t>
            </a:r>
          </a:p>
          <a:p>
            <a:pPr algn="ctr"/>
            <a:r>
              <a:rPr lang="ru-RU" dirty="0" smtClean="0"/>
              <a:t>2013 год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38"/>
            <a:ext cx="2448823" cy="2376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3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2823">
        <p14:honeycomb/>
      </p:transition>
    </mc:Choice>
    <mc:Fallback xmlns="">
      <p:transition spd="slow" advTm="12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гра народов Севера «Перетяни!»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  <a:latin typeface="Bookman Old Style" pitchFamily="18" charset="0"/>
              </a:rPr>
              <a:t>развивает силу, ловкость, координацию движений, быстроту реакции</a:t>
            </a:r>
            <a:endParaRPr lang="ru-RU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4578" name="Picture 2" descr="http://img1.liveinternet.ru/images/attach/c/0/48/339/48339367_942071130fbb857d792c087e7687d79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69428">
            <a:off x="1520948" y="4010020"/>
            <a:ext cx="1258097" cy="2501566"/>
          </a:xfrm>
          <a:prstGeom prst="rect">
            <a:avLst/>
          </a:prstGeom>
          <a:noFill/>
        </p:spPr>
      </p:pic>
      <p:pic>
        <p:nvPicPr>
          <p:cNvPr id="24580" name="Picture 4" descr="http://img1.liveinternet.ru/images/attach/c/8/102/612/102612837_4709286_gif1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3131">
            <a:off x="6648047" y="4232560"/>
            <a:ext cx="1466850" cy="2190750"/>
          </a:xfrm>
          <a:prstGeom prst="rect">
            <a:avLst/>
          </a:prstGeom>
          <a:noFill/>
        </p:spPr>
      </p:pic>
      <p:pic>
        <p:nvPicPr>
          <p:cNvPr id="24582" name="Picture 6" descr="http://st1.stranamam.ru/data/cache/2013jan/09/02/6840614_18929-700x500.jpg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212976"/>
            <a:ext cx="1390650" cy="2638426"/>
          </a:xfrm>
          <a:prstGeom prst="rect">
            <a:avLst/>
          </a:prstGeom>
          <a:noFill/>
        </p:spPr>
      </p:pic>
      <p:pic>
        <p:nvPicPr>
          <p:cNvPr id="6" name="Рисунок 5" descr="P10202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412776"/>
            <a:ext cx="7596336" cy="53134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P102019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7704" y="1466782"/>
            <a:ext cx="7020272" cy="52652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1827">
        <p:checker/>
      </p:transition>
    </mc:Choice>
    <mc:Fallback xmlns="">
      <p:transition spd="slow" advTm="118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Башкирская народная игра «Липкие пеньки»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solidFill>
                  <a:schemeClr val="tx1"/>
                </a:solidFill>
                <a:latin typeface="Bookman Old Style" pitchFamily="18" charset="0"/>
              </a:rPr>
              <a:t>развивает быстроту, ловкость, реакцию </a:t>
            </a:r>
            <a:endParaRPr lang="ru-RU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5602" name="Picture 2" descr="http://www.animated-gifs.eu/trees-trunks/000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1224136" cy="1650729"/>
          </a:xfrm>
          <a:prstGeom prst="rect">
            <a:avLst/>
          </a:prstGeom>
          <a:noFill/>
        </p:spPr>
      </p:pic>
      <p:pic>
        <p:nvPicPr>
          <p:cNvPr id="25606" name="Picture 6" descr="http://www.animated-gifs.eu/trees-trunks/000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08920"/>
            <a:ext cx="1177209" cy="1587449"/>
          </a:xfrm>
          <a:prstGeom prst="rect">
            <a:avLst/>
          </a:prstGeom>
          <a:noFill/>
        </p:spPr>
      </p:pic>
      <p:pic>
        <p:nvPicPr>
          <p:cNvPr id="25608" name="Picture 8" descr="http://zauerbrautswelt.de/gifs3/baum9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501008"/>
            <a:ext cx="943250" cy="1584176"/>
          </a:xfrm>
          <a:prstGeom prst="rect">
            <a:avLst/>
          </a:prstGeom>
          <a:noFill/>
        </p:spPr>
      </p:pic>
      <p:pic>
        <p:nvPicPr>
          <p:cNvPr id="25610" name="Picture 10" descr="http://zauerbrautswelt.de/gifs3/baum9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437112"/>
            <a:ext cx="1174998" cy="1973394"/>
          </a:xfrm>
          <a:prstGeom prst="rect">
            <a:avLst/>
          </a:prstGeom>
          <a:noFill/>
        </p:spPr>
      </p:pic>
      <p:pic>
        <p:nvPicPr>
          <p:cNvPr id="8" name="Рисунок 7" descr="P10202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384711"/>
            <a:ext cx="7133270" cy="54732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P10202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1538790"/>
            <a:ext cx="7092280" cy="53192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 advTm="1461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Bookman Old Style" pitchFamily="18" charset="0"/>
              </a:rPr>
              <a:t>Удмурдская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народная игра «Водяной»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solidFill>
                  <a:schemeClr val="tx1"/>
                </a:solidFill>
              </a:rPr>
              <a:t>развивает ловкость, быстроту реакции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26628" name="Picture 4" descr="http://stat16.privet.ru/lr/0b02a9031631003234d251e217b528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589240"/>
            <a:ext cx="3672408" cy="1039360"/>
          </a:xfrm>
          <a:prstGeom prst="rect">
            <a:avLst/>
          </a:prstGeom>
          <a:noFill/>
        </p:spPr>
      </p:pic>
      <p:pic>
        <p:nvPicPr>
          <p:cNvPr id="26630" name="Picture 6" descr="http://stat16.privet.ru/lr/0b02a9031631003234d251e217b528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12976"/>
            <a:ext cx="2524125" cy="714375"/>
          </a:xfrm>
          <a:prstGeom prst="rect">
            <a:avLst/>
          </a:prstGeom>
          <a:noFill/>
        </p:spPr>
      </p:pic>
      <p:pic>
        <p:nvPicPr>
          <p:cNvPr id="26632" name="Picture 8" descr="http://stat16.privet.ru/lr/0b02a9031631003234d251e217b528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240360" cy="917083"/>
          </a:xfrm>
          <a:prstGeom prst="rect">
            <a:avLst/>
          </a:prstGeom>
          <a:noFill/>
        </p:spPr>
      </p:pic>
      <p:pic>
        <p:nvPicPr>
          <p:cNvPr id="26634" name="Picture 10" descr="http://i073.radikal.ru/0809/c6/673f4df098c2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276872"/>
            <a:ext cx="2647950" cy="3886201"/>
          </a:xfrm>
          <a:prstGeom prst="rect">
            <a:avLst/>
          </a:prstGeom>
          <a:noFill/>
        </p:spPr>
      </p:pic>
      <p:pic>
        <p:nvPicPr>
          <p:cNvPr id="8" name="Рисунок 7" descr="P10202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412776"/>
            <a:ext cx="8106723" cy="52506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P10202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556792"/>
            <a:ext cx="8460432" cy="50214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 advTm="1372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Игра народов Севера «Охотники и олени»</a:t>
            </a:r>
            <a:b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Bookman Old Style" pitchFamily="18" charset="0"/>
              </a:rPr>
              <a:t>развивает меткость, быстроту реакции, ловкость</a:t>
            </a:r>
            <a:endParaRPr lang="ru-RU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7650" name="Picture 2" descr="http://stat16.privet.ru/lr/0b06c30aec740f3dfa2116b842ef04c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645024"/>
            <a:ext cx="4826132" cy="2088232"/>
          </a:xfrm>
          <a:prstGeom prst="rect">
            <a:avLst/>
          </a:prstGeom>
          <a:noFill/>
        </p:spPr>
      </p:pic>
      <p:pic>
        <p:nvPicPr>
          <p:cNvPr id="27652" name="Picture 4" descr="http://i85.photobucket.com/albums/k76/running_wolf_1972/Hunting/Deer/deerstomp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492896"/>
            <a:ext cx="1166953" cy="1368152"/>
          </a:xfrm>
          <a:prstGeom prst="rect">
            <a:avLst/>
          </a:prstGeom>
          <a:noFill/>
        </p:spPr>
      </p:pic>
      <p:pic>
        <p:nvPicPr>
          <p:cNvPr id="27654" name="Picture 6" descr="http://www.gif-paradies.de/gifs/menschen-laender/indianer/indianer_0073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140968"/>
            <a:ext cx="1057275" cy="1371601"/>
          </a:xfrm>
          <a:prstGeom prst="rect">
            <a:avLst/>
          </a:prstGeom>
          <a:noFill/>
        </p:spPr>
      </p:pic>
      <p:pic>
        <p:nvPicPr>
          <p:cNvPr id="27656" name="Picture 8" descr="http://www.gif-paradies.de/gifs/menschen-laender/indianer/indianer_0073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725144"/>
            <a:ext cx="1057275" cy="1371601"/>
          </a:xfrm>
          <a:prstGeom prst="rect">
            <a:avLst/>
          </a:prstGeom>
          <a:noFill/>
        </p:spPr>
      </p:pic>
      <p:pic>
        <p:nvPicPr>
          <p:cNvPr id="7" name="Рисунок 6" descr="P10202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1412776"/>
            <a:ext cx="6933806" cy="5300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P102022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1556792"/>
            <a:ext cx="8388424" cy="50419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 advTm="14386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104456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Народные подвижные игры - </a:t>
            </a:r>
            <a:r>
              <a:rPr lang="ru-RU" sz="3200" dirty="0" smtClean="0"/>
              <a:t>традиционное средство педагогики. Испокон веков в них выражались образ жизни людей, их быт, труд, национальные устои, представления о чести, смелости, мужестве, желание обладать силой, ловкостью, выносливостью, быстротой и красотой движений, проявлять смекалку, выдержку, творческую выдумку, находчивость, волю и стремление к победе. </a:t>
            </a:r>
            <a:endParaRPr lang="ru-RU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705">
        <p14:prism isContent="1" isInverted="1"/>
      </p:transition>
    </mc:Choice>
    <mc:Fallback xmlns="">
      <p:transition spd="slow" advTm="27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002.radikal.ru/i198/1003/6e/20ff713f375f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07" y="112093"/>
            <a:ext cx="8981693" cy="67459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2276872"/>
            <a:ext cx="7560840" cy="7694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Bookman Old Style" pitchFamily="18" charset="0"/>
              </a:rPr>
              <a:t>Спасибо за внимание!</a:t>
            </a:r>
            <a:endParaRPr lang="ru-RU" sz="4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68952" cy="2664296"/>
          </a:xfrm>
        </p:spPr>
        <p:txBody>
          <a:bodyPr>
            <a:normAutofit/>
          </a:bodyPr>
          <a:lstStyle/>
          <a:p>
            <a:r>
              <a:rPr lang="ru-RU" sz="3200" b="1" dirty="0">
                <a:ea typeface="Times New Roman"/>
              </a:rPr>
              <a:t>Подвижная игра - сложная эмоциональная деятельность детей, направленная на решение двигательных задач, основанная на движении и наличии правил.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4932040" cy="36990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170" name="Picture 2" descr="http://img1.liveinternet.ru/images/attach/c/3/74/987/74987809_0_157fe_252797a9_XL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84984"/>
            <a:ext cx="2914650" cy="231457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0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984">
        <p:checker/>
      </p:transition>
    </mc:Choice>
    <mc:Fallback xmlns="">
      <p:transition spd="slow" advTm="998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r>
              <a:rPr lang="ru-RU" dirty="0" smtClean="0"/>
              <a:t>Ещё Н.К.Крупская рекомендовала использовать в работе с дошкольниками народные подвижные  игры. Правильно организованные и систематически проводимые они формируют характер, волю, воспитывают патриотические чувства. Она подчёркивала "В игре развиваются силы ребёнка, твёрже делается рука, гибче тело, вернее глаз, развиваются сообразительность, находчивость, инициатива".</a:t>
            </a:r>
          </a:p>
          <a:p>
            <a:endParaRPr lang="ru-RU" dirty="0"/>
          </a:p>
        </p:txBody>
      </p:sp>
      <p:pic>
        <p:nvPicPr>
          <p:cNvPr id="1028" name="Picture 4" descr="http://img1.liveinternet.ru/images/attach/c/0/43/510/43510094_8287541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2722" y="3789039"/>
            <a:ext cx="2791118" cy="286012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788">
        <p14:ripple/>
      </p:transition>
    </mc:Choice>
    <mc:Fallback xmlns="">
      <p:transition spd="slow" advTm="25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Народные игры имеют многовековую историю, они сохранились и дошли до наших дней из глубокой старины, передавались из поколения в поколение, вбирая в себя лучшие национальные традиции. Особенно популярными и любимыми были такие русские народные игры, как "Горелки", "Русская лапта", "Городки" и т.д.; игры с мячом. Немало было и таких игр, где успех играющих зависел прежде всего от умения точно бросить биту, поймать мяч или попасть мячом в цель.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755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ru-RU" dirty="0" smtClean="0"/>
              <a:t>Во время проведения народных подвижных игр формируется правильная осанка, умение выполнять движения осознанно, красиво, быстро, ловко. Расширяются представления детей о родном крае, о народных праздниках, формируется интерес к событиям в стране, воспитывается любовь к Родине. Эти игры лучше всего проводить  в естественных природных условиях - на свежем воздухе, в живой увлекательной форме. У детей закрепляются навыки основных движений, воспитываются важнейшие физические  качества, совершенствуется ориентировка в пространстве.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7940">
        <p14:shred/>
      </p:transition>
    </mc:Choice>
    <mc:Fallback xmlns="">
      <p:transition spd="slow" advTm="27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04664"/>
            <a:ext cx="828092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u="sng" dirty="0" smtClean="0">
                <a:effectLst/>
                <a:ea typeface="Calibri"/>
                <a:cs typeface="Times New Roman"/>
              </a:rPr>
              <a:t>Народные подвижные игры различаются:</a:t>
            </a:r>
          </a:p>
          <a:p>
            <a:pPr>
              <a:spcAft>
                <a:spcPts val="0"/>
              </a:spcAft>
            </a:pPr>
            <a:r>
              <a:rPr lang="ru-RU" sz="2600" b="1" dirty="0" smtClean="0">
                <a:effectLst/>
                <a:ea typeface="Calibri"/>
                <a:cs typeface="Times New Roman"/>
              </a:rPr>
              <a:t>1</a:t>
            </a:r>
            <a:r>
              <a:rPr lang="ru-RU" sz="2600" dirty="0" smtClean="0">
                <a:effectLst/>
                <a:ea typeface="Calibri"/>
                <a:cs typeface="Times New Roman"/>
              </a:rPr>
              <a:t>. По интенсивности используемых в игре движений (игры бывают малой, средней и высокой интенсивности). </a:t>
            </a:r>
          </a:p>
          <a:p>
            <a:pPr>
              <a:spcAft>
                <a:spcPts val="0"/>
              </a:spcAft>
            </a:pPr>
            <a:r>
              <a:rPr lang="ru-RU" sz="2600" b="1" dirty="0" smtClean="0">
                <a:effectLst/>
                <a:ea typeface="Calibri"/>
                <a:cs typeface="Times New Roman"/>
              </a:rPr>
              <a:t>2</a:t>
            </a:r>
            <a:r>
              <a:rPr lang="ru-RU" sz="2600" dirty="0" smtClean="0">
                <a:effectLst/>
                <a:ea typeface="Calibri"/>
                <a:cs typeface="Times New Roman"/>
              </a:rPr>
              <a:t>. По типу двигательного действия, преимущественно входящего в игры (с бегом, с прыжками в высоту, в длину с места и с разбега, с метанием в подвижную и неподвижную цель, с бросками и ловлей мяча и т.д.). </a:t>
            </a:r>
          </a:p>
          <a:p>
            <a:pPr>
              <a:spcAft>
                <a:spcPts val="0"/>
              </a:spcAft>
            </a:pPr>
            <a:r>
              <a:rPr lang="ru-RU" sz="2600" b="1" dirty="0" smtClean="0">
                <a:effectLst/>
                <a:ea typeface="Calibri"/>
                <a:cs typeface="Times New Roman"/>
              </a:rPr>
              <a:t>3</a:t>
            </a:r>
            <a:r>
              <a:rPr lang="ru-RU" sz="2600" dirty="0" smtClean="0">
                <a:effectLst/>
                <a:ea typeface="Calibri"/>
                <a:cs typeface="Times New Roman"/>
              </a:rPr>
              <a:t>. По содержанию и сложности построения игры (простые, переходящие, командные). </a:t>
            </a:r>
          </a:p>
          <a:p>
            <a:pPr>
              <a:spcAft>
                <a:spcPts val="0"/>
              </a:spcAft>
            </a:pPr>
            <a:r>
              <a:rPr lang="ru-RU" sz="2600" b="1" dirty="0" smtClean="0">
                <a:effectLst/>
                <a:ea typeface="Calibri"/>
                <a:cs typeface="Times New Roman"/>
              </a:rPr>
              <a:t>4</a:t>
            </a:r>
            <a:r>
              <a:rPr lang="ru-RU" sz="2600" dirty="0" smtClean="0">
                <a:effectLst/>
                <a:ea typeface="Calibri"/>
                <a:cs typeface="Times New Roman"/>
              </a:rPr>
              <a:t>. По способу проведения (с водящим, без водящего, с предметами, без предметов, ролевые, сюжетные). </a:t>
            </a:r>
          </a:p>
          <a:p>
            <a:pPr>
              <a:spcAft>
                <a:spcPts val="0"/>
              </a:spcAft>
            </a:pPr>
            <a:r>
              <a:rPr lang="ru-RU" sz="2600" b="1" dirty="0" smtClean="0">
                <a:effectLst/>
                <a:ea typeface="Calibri"/>
                <a:cs typeface="Times New Roman"/>
              </a:rPr>
              <a:t>5</a:t>
            </a:r>
            <a:r>
              <a:rPr lang="ru-RU" sz="2600" dirty="0" smtClean="0">
                <a:effectLst/>
                <a:ea typeface="Calibri"/>
                <a:cs typeface="Times New Roman"/>
              </a:rPr>
              <a:t>. По физическим качествам, преимущественно проявленным в игре (игры, способствующие развитию силы, выносливости, ловкости, быстроты, гибкости). </a:t>
            </a:r>
            <a:endParaRPr lang="ru-RU" sz="2600" dirty="0">
              <a:effectLst/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253808"/>
      </p:ext>
    </p:extLst>
  </p:cSld>
  <p:clrMapOvr>
    <a:masterClrMapping/>
  </p:clrMapOvr>
  <p:transition spd="slow" advTm="4541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736304"/>
          </a:xfrm>
        </p:spPr>
        <p:txBody>
          <a:bodyPr>
            <a:normAutofit fontScale="92500"/>
          </a:bodyPr>
          <a:lstStyle/>
          <a:p>
            <a:r>
              <a:rPr lang="ru-RU" dirty="0">
                <a:ea typeface="Times New Roman"/>
              </a:rPr>
              <a:t>Традиционно в </a:t>
            </a:r>
            <a:r>
              <a:rPr lang="ru-RU" dirty="0" smtClean="0">
                <a:ea typeface="Times New Roman"/>
              </a:rPr>
              <a:t>народных подвижных играх </a:t>
            </a:r>
            <a:r>
              <a:rPr lang="ru-RU" dirty="0">
                <a:ea typeface="Times New Roman"/>
              </a:rPr>
              <a:t>для выбора водящего используют жребий. Все участники при этом в равных условиях, и лишь случай решает, кому повезет и как распределятся силы. Определить водящего можно с помощью </a:t>
            </a:r>
            <a:r>
              <a:rPr lang="ru-RU" dirty="0" smtClean="0">
                <a:ea typeface="Times New Roman"/>
              </a:rPr>
              <a:t>считалки, а для выбора игры использовать кубик.</a:t>
            </a:r>
            <a:r>
              <a:rPr lang="ru-RU" dirty="0"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61556"/>
            <a:ext cx="5328592" cy="39964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P1020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2546322" cy="24208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2535030"/>
      </p:ext>
    </p:extLst>
  </p:cSld>
  <p:clrMapOvr>
    <a:masterClrMapping/>
  </p:clrMapOvr>
  <p:transition spd="slow" advTm="2268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etia-8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501008"/>
            <a:ext cx="1434455" cy="20847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Русская народная игра «Блуждающий  мяч»</a:t>
            </a:r>
            <a:b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Bookman Old Style" pitchFamily="18" charset="0"/>
              </a:rPr>
              <a:t>развивает такие физические качества как быстроту, ловкость, реакцию.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1506" name="Picture 2" descr="http://www.nidodepoesia.com/redball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807096"/>
            <a:ext cx="1728192" cy="1488905"/>
          </a:xfrm>
          <a:prstGeom prst="rect">
            <a:avLst/>
          </a:prstGeom>
          <a:noFill/>
        </p:spPr>
      </p:pic>
      <p:pic>
        <p:nvPicPr>
          <p:cNvPr id="21508" name="Picture 4" descr="http://www.nidodepoesia.com/redball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356992"/>
            <a:ext cx="1238250" cy="1066801"/>
          </a:xfrm>
          <a:prstGeom prst="rect">
            <a:avLst/>
          </a:prstGeom>
          <a:noFill/>
        </p:spPr>
      </p:pic>
      <p:pic>
        <p:nvPicPr>
          <p:cNvPr id="21512" name="Picture 8" descr="http://www.nidodepoesia.com/redball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429000"/>
            <a:ext cx="1238250" cy="1066801"/>
          </a:xfrm>
          <a:prstGeom prst="rect">
            <a:avLst/>
          </a:prstGeom>
          <a:noFill/>
        </p:spPr>
      </p:pic>
      <p:pic>
        <p:nvPicPr>
          <p:cNvPr id="21514" name="Picture 10" descr="http://www.nidodepoesia.com/redball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1427" y="5013176"/>
            <a:ext cx="1572573" cy="1354833"/>
          </a:xfrm>
          <a:prstGeom prst="rect">
            <a:avLst/>
          </a:prstGeom>
          <a:noFill/>
        </p:spPr>
      </p:pic>
      <p:pic>
        <p:nvPicPr>
          <p:cNvPr id="9" name="Рисунок 8" descr="P10201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484784"/>
            <a:ext cx="7200800" cy="51576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P10201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1412776"/>
            <a:ext cx="7169145" cy="50505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 advTm="1579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Русская народная игра               «Гори, гори ясно!»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solidFill>
                  <a:schemeClr val="tx1"/>
                </a:solidFill>
                <a:latin typeface="Bookman Old Style" pitchFamily="18" charset="0"/>
              </a:rPr>
              <a:t>развивает быстроту, ловкость,  координацию движений</a:t>
            </a:r>
            <a:endParaRPr lang="ru-RU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3554" name="Picture 2" descr="http://www.stine-design.dk/animationer/lys/campfire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933056"/>
            <a:ext cx="1800200" cy="2426361"/>
          </a:xfrm>
          <a:prstGeom prst="rect">
            <a:avLst/>
          </a:prstGeom>
          <a:noFill/>
        </p:spPr>
      </p:pic>
      <p:pic>
        <p:nvPicPr>
          <p:cNvPr id="4" name="Рисунок 3" descr="P1020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700808"/>
            <a:ext cx="7308304" cy="50326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 advTm="10686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2.2|1.6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3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4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8|4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5.3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2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508</TotalTime>
  <Words>419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Русская народная игра «Блуждающий  мяч» развивает такие физические качества как быстроту, ловкость, реакцию. </vt:lpstr>
      <vt:lpstr>Русская народная игра               «Гори, гори ясно!» развивает быстроту, ловкость,  координацию движений</vt:lpstr>
      <vt:lpstr>  Игра народов Севера «Перетяни!» развивает силу, ловкость, координацию движений, быстроту реакции</vt:lpstr>
      <vt:lpstr>Башкирская народная игра «Липкие пеньки» развивает быстроту, ловкость, реакцию </vt:lpstr>
      <vt:lpstr>Удмурдская народная игра «Водяной» развивает ловкость, быстроту реакции</vt:lpstr>
      <vt:lpstr> Игра народов Севера «Охотники и олени» развивает меткость, быстроту реакции, ловкость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40</cp:revision>
  <dcterms:created xsi:type="dcterms:W3CDTF">2013-11-26T08:06:45Z</dcterms:created>
  <dcterms:modified xsi:type="dcterms:W3CDTF">2013-11-27T11:15:11Z</dcterms:modified>
</cp:coreProperties>
</file>