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2" r:id="rId3"/>
    <p:sldId id="260" r:id="rId4"/>
    <p:sldId id="261" r:id="rId5"/>
    <p:sldId id="263" r:id="rId6"/>
    <p:sldId id="264" r:id="rId7"/>
    <p:sldId id="265" r:id="rId8"/>
    <p:sldId id="266" r:id="rId9"/>
    <p:sldId id="258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0000CC"/>
    <a:srgbClr val="FFFF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18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20.06.2018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20.06.2018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20.06.2018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.jpeg"/><Relationship Id="rId7" Type="http://schemas.openxmlformats.org/officeDocument/2006/relationships/image" Target="../media/image1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.jpeg"/><Relationship Id="rId5" Type="http://schemas.openxmlformats.org/officeDocument/2006/relationships/hyperlink" Target="http://go.mail.ru/image_details?q=%D0%BC%D1%83%D0%B7%D1%8B%D0%BA%D0%B0%D0%BB%D1%8C%D0%BD%D1%8B%D0%B5%20%D0%B8%D0%BD%D1%81%D1%82%D1%80%D1%83%D0%BC%D0%B5%D0%BD%D1%82%D1%8B%20%D1%81%D0%B2%D0%BE%D0%B8%D0%BC%D0%B8%20%D1%80%D1%83%D0%BA%D0%B0%D0%BC%D0%B8&amp;urlhash=5161406939589017050&amp;fr=main" TargetMode="External"/><Relationship Id="rId10" Type="http://schemas.openxmlformats.org/officeDocument/2006/relationships/image" Target="../media/image14.png"/><Relationship Id="rId4" Type="http://schemas.openxmlformats.org/officeDocument/2006/relationships/image" Target="../media/image9.jpe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hyperlink" Target="http://go.mail.ru/image_details?q=%D0%BC%D1%83%D0%B7%D1%8B%D0%BA%D0%B0%D0%BB%D1%8C%D0%BD%D1%8B%D0%B5%20%D0%B8%D0%BD%D1%81%D1%82%D1%80%D1%83%D0%BC%D0%B5%D0%BD%D1%82%D1%8B%20%D1%81%D0%B2%D0%BE%D0%B8%D0%BC%D0%B8%20%D1%80%D1%83%D0%BA%D0%B0%D0%BC%D0%B8&amp;urlhash=4443558414071154744&amp;fr=main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hyperlink" Target="http://go.mail.ru/image_details?q=%D0%BC%D1%83%D0%B7%D1%8B%D0%BA%D0%B0%D0%BB%D1%8C%D0%BD%D1%8B%D0%B5%20%D0%B8%D0%BD%D1%81%D1%82%D1%80%D1%83%D0%BC%D0%B5%D0%BD%D1%82%D1%8B%20%D1%81%D0%B2%D0%BE%D0%B8%D0%BC%D0%B8%20%D1%80%D1%83%D0%BA%D0%B0%D0%BC%D0%B8&amp;urlhash=7538750622412215931&amp;fr=main" TargetMode="External"/><Relationship Id="rId7" Type="http://schemas.openxmlformats.org/officeDocument/2006/relationships/image" Target="../media/image2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hyperlink" Target="http://go.mail.ru/image_details?q=%D0%BC%D1%83%D0%B7%D1%8B%D0%BA%D0%B0%D0%BB%D1%8C%D0%BD%D1%8B%D0%B5%20%D0%B8%D0%BD%D1%81%D1%82%D1%80%D1%83%D0%BC%D0%B5%D0%BD%D1%82%D1%8B%20%D1%81%D0%B2%D0%BE%D0%B8%D0%BC%D0%B8%20%D1%80%D1%83%D0%BA%D0%B0%D0%BC%D0%B8&amp;urlhash=2734043960750929857&amp;fr=main" TargetMode="External"/><Relationship Id="rId7" Type="http://schemas.openxmlformats.org/officeDocument/2006/relationships/image" Target="../media/image29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hyperlink" Target="http://go.mail.ru/image_details?q=%D0%BC%D1%83%D0%B7%D1%8B%D0%BA%D0%B0%D0%BB%D1%8C%D0%BD%D1%8B%D0%B5%20%D0%B8%D0%BD%D1%81%D1%82%D1%80%D1%83%D0%BC%D0%B5%D0%BD%D1%82%D1%8B%20%D1%81%D0%B2%D0%BE%D0%B8%D0%BC%D0%B8%20%D1%80%D1%83%D0%BA%D0%B0%D0%BC%D0%B8&amp;urlhash=3047484583285399780&amp;fr=main" TargetMode="External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45000">
              <a:schemeClr val="accent3">
                <a:lumMod val="75000"/>
              </a:schemeClr>
            </a:gs>
            <a:gs pos="86000">
              <a:srgbClr val="00FFFF"/>
            </a:gs>
          </a:gsLst>
          <a:path path="circle">
            <a:fillToRect l="20000" t="10000" r="20000" b="6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Новая папка\картинки разные\картинки музо\картинки музыка\дми самоделк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916" y="417848"/>
            <a:ext cx="2513856" cy="1885392"/>
          </a:xfrm>
          <a:prstGeom prst="ellipse">
            <a:avLst/>
          </a:prstGeom>
          <a:ln w="28575" cap="rnd">
            <a:solidFill>
              <a:srgbClr val="7030A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Рисунок 23" descr="Описание: http://g1.delphi.lv/images/pix/520x360/59f64db0/trejdeksnis-435453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79" y="417848"/>
            <a:ext cx="2404057" cy="1872208"/>
          </a:xfrm>
          <a:prstGeom prst="ellipse">
            <a:avLst/>
          </a:prstGeom>
          <a:ln w="28575">
            <a:solidFill>
              <a:srgbClr val="FFFF00"/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Рисунок 21" descr="Описание: https://thereisbeautyallaround.files.wordpress.com/2011/05/maracas-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3" t="4469" r="12605" b="6145"/>
          <a:stretch>
            <a:fillRect/>
          </a:stretch>
        </p:blipFill>
        <p:spPr bwMode="auto">
          <a:xfrm>
            <a:off x="755576" y="404664"/>
            <a:ext cx="2376264" cy="1800200"/>
          </a:xfrm>
          <a:prstGeom prst="ellipse">
            <a:avLst/>
          </a:prstGeom>
          <a:ln w="28575">
            <a:solidFill>
              <a:srgbClr val="FF0000"/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Рисунок 28" descr="Описание: http://www.rebeccaruppresources.com/blog/wp-content/uploads/2012/05/kidscoffeedrum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5"/>
          <a:stretch>
            <a:fillRect/>
          </a:stretch>
        </p:blipFill>
        <p:spPr bwMode="auto">
          <a:xfrm>
            <a:off x="745527" y="4437112"/>
            <a:ext cx="2386314" cy="1872208"/>
          </a:xfrm>
          <a:prstGeom prst="ellipse">
            <a:avLst/>
          </a:prstGeom>
          <a:ln w="28575">
            <a:solidFill>
              <a:srgbClr val="00B0F0"/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Рисунок 30" descr="Описание: http://www.musical-sad.ru/_ld/14/2061579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6" t="12950" r="10252" b="4317"/>
          <a:stretch>
            <a:fillRect/>
          </a:stretch>
        </p:blipFill>
        <p:spPr bwMode="auto">
          <a:xfrm>
            <a:off x="3491880" y="4428261"/>
            <a:ext cx="2404057" cy="1865902"/>
          </a:xfrm>
          <a:prstGeom prst="ellipse">
            <a:avLst/>
          </a:prstGeom>
          <a:ln w="28575">
            <a:solidFill>
              <a:srgbClr val="FF3300"/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Рисунок 64" descr="Описание: http://www.maam.ru/upload/blogs/detsad-212756-1411635609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65" r="10582" b="12263"/>
          <a:stretch>
            <a:fillRect/>
          </a:stretch>
        </p:blipFill>
        <p:spPr bwMode="auto">
          <a:xfrm>
            <a:off x="6202916" y="4428261"/>
            <a:ext cx="2478430" cy="1881059"/>
          </a:xfrm>
          <a:prstGeom prst="ellipse">
            <a:avLst/>
          </a:prstGeom>
          <a:ln w="28575">
            <a:solidFill>
              <a:srgbClr val="00B050"/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:\Новая папка\картинки разные\дети\Озорные детки-2.jp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23728" y="1887131"/>
            <a:ext cx="1872208" cy="3082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Выноска-облако 4"/>
          <p:cNvSpPr/>
          <p:nvPr/>
        </p:nvSpPr>
        <p:spPr>
          <a:xfrm>
            <a:off x="4185021" y="2607954"/>
            <a:ext cx="4640204" cy="1641301"/>
          </a:xfrm>
          <a:prstGeom prst="cloudCallout">
            <a:avLst>
              <a:gd name="adj1" fmla="val -57986"/>
              <a:gd name="adj2" fmla="val -353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241848" y="2966939"/>
            <a:ext cx="46506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38100" cmpd="sng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Segoe Print" pitchFamily="2" charset="0"/>
              </a:rPr>
              <a:t>Сделай сам</a:t>
            </a:r>
            <a:endParaRPr lang="ru-RU" sz="5400" b="1" cap="none" spc="300" dirty="0">
              <a:ln w="38100" cmpd="sng">
                <a:solidFill>
                  <a:srgbClr val="FFFF00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48423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45000">
              <a:schemeClr val="accent3">
                <a:lumMod val="75000"/>
              </a:schemeClr>
            </a:gs>
            <a:gs pos="86000">
              <a:srgbClr val="00FFFF"/>
            </a:gs>
          </a:gsLst>
          <a:path path="circle">
            <a:fillToRect l="20000" t="10000" r="20000" b="6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Новая папка\картинки разные\картинки музо\картинки музыка\дми самоделк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9603" y="2172356"/>
            <a:ext cx="2347600" cy="1760700"/>
          </a:xfrm>
          <a:prstGeom prst="ellipse">
            <a:avLst/>
          </a:prstGeom>
          <a:ln w="28575" cap="rnd">
            <a:solidFill>
              <a:srgbClr val="7030A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Рисунок 21" descr="Описание: https://thereisbeautyallaround.files.wordpress.com/2011/05/maracas-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3" t="4469" r="12605" b="6145"/>
          <a:stretch>
            <a:fillRect/>
          </a:stretch>
        </p:blipFill>
        <p:spPr bwMode="auto">
          <a:xfrm>
            <a:off x="1012114" y="4833056"/>
            <a:ext cx="2376264" cy="1800200"/>
          </a:xfrm>
          <a:prstGeom prst="ellipse">
            <a:avLst/>
          </a:prstGeom>
          <a:ln w="28575">
            <a:solidFill>
              <a:srgbClr val="FF0000"/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:\Новая папка\картинки разные\дети\Озорные детки-2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1520" y="345657"/>
            <a:ext cx="936104" cy="1541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Выноска-облако 4"/>
          <p:cNvSpPr/>
          <p:nvPr/>
        </p:nvSpPr>
        <p:spPr>
          <a:xfrm>
            <a:off x="1331640" y="548680"/>
            <a:ext cx="2001176" cy="934749"/>
          </a:xfrm>
          <a:prstGeom prst="cloudCallout">
            <a:avLst>
              <a:gd name="adj1" fmla="val -57986"/>
              <a:gd name="adj2" fmla="val -353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516940" y="808617"/>
            <a:ext cx="1630575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cap="none" spc="300" dirty="0" smtClean="0">
                <a:ln w="38100" cmpd="sng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Segoe Print" pitchFamily="2" charset="0"/>
              </a:rPr>
              <a:t>Сделай сам</a:t>
            </a:r>
            <a:endParaRPr lang="ru-RU" sz="1400" b="1" cap="none" spc="300" dirty="0">
              <a:ln w="38100" cmpd="sng">
                <a:solidFill>
                  <a:srgbClr val="FFFF00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Segoe Print" pitchFamily="2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90543" y="3933056"/>
            <a:ext cx="7542069" cy="8494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200" dirty="0" smtClean="0"/>
              <a:t>Изготавливаются из различных ёмкостей (</a:t>
            </a:r>
            <a:r>
              <a:rPr lang="ru-RU" sz="1200" dirty="0" err="1" smtClean="0"/>
              <a:t>баночки,бутылочки</a:t>
            </a:r>
            <a:r>
              <a:rPr lang="ru-RU" sz="1200" dirty="0" smtClean="0"/>
              <a:t>, стаканчики из-под йогурта и т.д.) наполняются крупой (гречка, горох, манка, рис),герметично заклеиваются, приделывается ручка и украшаются.</a:t>
            </a:r>
            <a:endParaRPr lang="ru-RU" sz="12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28835" y="508107"/>
            <a:ext cx="3772724" cy="908795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 smtClean="0">
                <a:solidFill>
                  <a:srgbClr val="FF0000"/>
                </a:solidFill>
                <a:latin typeface="Segoe Print" pitchFamily="2" charset="0"/>
              </a:rPr>
              <a:t>«</a:t>
            </a:r>
            <a:r>
              <a:rPr lang="ru-RU" sz="2800" dirty="0" err="1" smtClean="0">
                <a:solidFill>
                  <a:srgbClr val="FF0000"/>
                </a:solidFill>
                <a:latin typeface="Segoe Print" pitchFamily="2" charset="0"/>
              </a:rPr>
              <a:t>Шумелки</a:t>
            </a:r>
            <a:r>
              <a:rPr lang="ru-RU" sz="2800" dirty="0" smtClean="0">
                <a:solidFill>
                  <a:srgbClr val="FF0000"/>
                </a:solidFill>
                <a:latin typeface="Segoe Print" pitchFamily="2" charset="0"/>
              </a:rPr>
              <a:t>» -    маракасы</a:t>
            </a:r>
            <a:endParaRPr lang="ru-RU" sz="2800" dirty="0">
              <a:solidFill>
                <a:srgbClr val="FF0000"/>
              </a:solidFill>
              <a:latin typeface="Segoe Print" pitchFamily="2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338216" y="5916071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i="1" dirty="0" smtClean="0">
                <a:solidFill>
                  <a:srgbClr val="FF0000"/>
                </a:solidFill>
              </a:rPr>
              <a:t>Используются для игры в импровизированном оркестре, в дидактической игре: «Найди пару», для озвучивания стихов , сказок.</a:t>
            </a:r>
            <a:endParaRPr lang="ru-RU" sz="1400" i="1" dirty="0">
              <a:solidFill>
                <a:srgbClr val="FF0000"/>
              </a:solidFill>
            </a:endParaRPr>
          </a:p>
        </p:txBody>
      </p:sp>
      <p:pic>
        <p:nvPicPr>
          <p:cNvPr id="11" name="Рисунок 10" descr="http://go4.imgsmail.ru/imgpreview?key=47a10043e7707dda&amp;mb=imgdb_preview_1189">
            <a:hlinkClick r:id="rId5" tgtFrame="_blank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6993" y="115954"/>
            <a:ext cx="2445060" cy="1800200"/>
          </a:xfrm>
          <a:prstGeom prst="ellipse">
            <a:avLst/>
          </a:prstGeom>
          <a:ln w="28575" cap="rnd">
            <a:solidFill>
              <a:srgbClr val="00B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Блок-схема: ручное управление 2"/>
          <p:cNvSpPr/>
          <p:nvPr/>
        </p:nvSpPr>
        <p:spPr>
          <a:xfrm>
            <a:off x="5381451" y="2956109"/>
            <a:ext cx="585084" cy="386620"/>
          </a:xfrm>
          <a:prstGeom prst="flowChartManualOpe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ручное управление 11"/>
          <p:cNvSpPr/>
          <p:nvPr/>
        </p:nvSpPr>
        <p:spPr>
          <a:xfrm>
            <a:off x="1165204" y="2961915"/>
            <a:ext cx="585084" cy="386620"/>
          </a:xfrm>
          <a:prstGeom prst="flowChartManualOperation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1835696" y="3115052"/>
            <a:ext cx="633024" cy="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Блок-схема: ручное управление 15"/>
          <p:cNvSpPr/>
          <p:nvPr/>
        </p:nvSpPr>
        <p:spPr>
          <a:xfrm>
            <a:off x="427030" y="2950908"/>
            <a:ext cx="585084" cy="386620"/>
          </a:xfrm>
          <a:prstGeom prst="flowChartManualOpe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1192" y="2969757"/>
            <a:ext cx="603250" cy="40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4015697" y="2300575"/>
            <a:ext cx="603250" cy="374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8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3370" y="2810137"/>
            <a:ext cx="103187" cy="6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8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223" y="2889434"/>
            <a:ext cx="103187" cy="6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8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6557" y="2741380"/>
            <a:ext cx="103187" cy="6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1334" y="2730021"/>
            <a:ext cx="103187" cy="6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5884" y="2868177"/>
            <a:ext cx="103187" cy="6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5" name="Прямая со стрелкой 24"/>
          <p:cNvCxnSpPr/>
          <p:nvPr/>
        </p:nvCxnSpPr>
        <p:spPr>
          <a:xfrm>
            <a:off x="3247376" y="3093895"/>
            <a:ext cx="633024" cy="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439" y="2691415"/>
            <a:ext cx="60325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7" name="Прямая со стрелкой 26"/>
          <p:cNvCxnSpPr/>
          <p:nvPr/>
        </p:nvCxnSpPr>
        <p:spPr>
          <a:xfrm>
            <a:off x="4669280" y="3115052"/>
            <a:ext cx="633024" cy="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Блок-схема: ручное управление 27"/>
          <p:cNvSpPr/>
          <p:nvPr/>
        </p:nvSpPr>
        <p:spPr>
          <a:xfrm>
            <a:off x="1186036" y="2961915"/>
            <a:ext cx="585084" cy="386620"/>
          </a:xfrm>
          <a:prstGeom prst="flowChartManualOperation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451" y="2591932"/>
            <a:ext cx="6032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0" name="Прямая со стрелкой 29"/>
          <p:cNvCxnSpPr/>
          <p:nvPr/>
        </p:nvCxnSpPr>
        <p:spPr>
          <a:xfrm>
            <a:off x="5984701" y="3093039"/>
            <a:ext cx="633024" cy="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38122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45000">
              <a:schemeClr val="accent3">
                <a:lumMod val="75000"/>
              </a:schemeClr>
            </a:gs>
            <a:gs pos="86000">
              <a:srgbClr val="00FFFF"/>
            </a:gs>
          </a:gsLst>
          <a:path path="circle">
            <a:fillToRect l="20000" t="10000" r="20000" b="6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F:\Новая папка\картинки разные\дети\Озорные детки-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1520" y="345657"/>
            <a:ext cx="936104" cy="1541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Выноска-облако 4"/>
          <p:cNvSpPr/>
          <p:nvPr/>
        </p:nvSpPr>
        <p:spPr>
          <a:xfrm>
            <a:off x="1331640" y="548680"/>
            <a:ext cx="2001176" cy="934749"/>
          </a:xfrm>
          <a:prstGeom prst="cloudCallout">
            <a:avLst>
              <a:gd name="adj1" fmla="val -57986"/>
              <a:gd name="adj2" fmla="val -353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516940" y="808617"/>
            <a:ext cx="1630575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cap="none" spc="300" dirty="0" smtClean="0">
                <a:ln w="38100" cmpd="sng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Segoe Print" pitchFamily="2" charset="0"/>
              </a:rPr>
              <a:t>Сделай сам</a:t>
            </a:r>
            <a:endParaRPr lang="ru-RU" sz="1400" b="1" cap="none" spc="300" dirty="0">
              <a:ln w="38100" cmpd="sng">
                <a:solidFill>
                  <a:srgbClr val="FFFF00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Segoe Print" pitchFamily="2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124" y="2060848"/>
            <a:ext cx="2730500" cy="295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419872" y="710114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Segoe Print" pitchFamily="2" charset="0"/>
                <a:ea typeface="+mj-ea"/>
                <a:cs typeface="+mj-cs"/>
              </a:rPr>
              <a:t>«Барабанчик»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4541243"/>
            <a:ext cx="7776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Изготавливается </a:t>
            </a:r>
            <a:r>
              <a:rPr lang="ru-RU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из различных ёмкостей </a:t>
            </a:r>
            <a:r>
              <a:rPr lang="ru-RU" sz="1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(банка из-под детского питания, майонезное ведёрко и т.д.) , проделываются 2 отверстия, вставляется лента, верёвка или шнурок, завязываются узлы, крышка герметично заклеивается</a:t>
            </a:r>
            <a:r>
              <a:rPr lang="ru-RU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, </a:t>
            </a:r>
            <a:r>
              <a:rPr lang="ru-RU" sz="1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для палочек можно использовать палочки для суши, украшается.</a:t>
            </a:r>
            <a:endParaRPr lang="ru-RU" sz="1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355976" y="5805264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1400" i="1" dirty="0">
                <a:solidFill>
                  <a:srgbClr val="FF0000"/>
                </a:solidFill>
              </a:rPr>
              <a:t>Используются для игры в импровизированном оркестре, в дидактической игре: «Найди пару», для озвучивания стихов , сказок.</a:t>
            </a:r>
          </a:p>
        </p:txBody>
      </p:sp>
      <p:sp>
        <p:nvSpPr>
          <p:cNvPr id="8" name="Блок-схема: магнитный диск 7"/>
          <p:cNvSpPr/>
          <p:nvPr/>
        </p:nvSpPr>
        <p:spPr>
          <a:xfrm>
            <a:off x="713726" y="2615485"/>
            <a:ext cx="914400" cy="1224136"/>
          </a:xfrm>
          <a:prstGeom prst="flowChartMagneticDisk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1838127" y="3227553"/>
            <a:ext cx="573633" cy="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Блок-схема: магнитный диск 15"/>
          <p:cNvSpPr/>
          <p:nvPr/>
        </p:nvSpPr>
        <p:spPr>
          <a:xfrm>
            <a:off x="2580895" y="2615485"/>
            <a:ext cx="914400" cy="1224136"/>
          </a:xfrm>
          <a:prstGeom prst="flowChartMagneticDisk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узел 14"/>
          <p:cNvSpPr/>
          <p:nvPr/>
        </p:nvSpPr>
        <p:spPr>
          <a:xfrm>
            <a:off x="2596522" y="3026584"/>
            <a:ext cx="87056" cy="101709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Блок-схема: узел 17"/>
          <p:cNvSpPr/>
          <p:nvPr/>
        </p:nvSpPr>
        <p:spPr>
          <a:xfrm>
            <a:off x="3380096" y="3026584"/>
            <a:ext cx="87056" cy="101709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Блок-схема: магнитный диск 18"/>
          <p:cNvSpPr/>
          <p:nvPr/>
        </p:nvSpPr>
        <p:spPr>
          <a:xfrm>
            <a:off x="4355976" y="2615485"/>
            <a:ext cx="914400" cy="1224136"/>
          </a:xfrm>
          <a:prstGeom prst="flowChartMagneticDisk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Блок-схема: узел 19"/>
          <p:cNvSpPr/>
          <p:nvPr/>
        </p:nvSpPr>
        <p:spPr>
          <a:xfrm>
            <a:off x="4371603" y="3026584"/>
            <a:ext cx="87056" cy="101709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Блок-схема: узел 20"/>
          <p:cNvSpPr/>
          <p:nvPr/>
        </p:nvSpPr>
        <p:spPr>
          <a:xfrm>
            <a:off x="5155177" y="3026584"/>
            <a:ext cx="87056" cy="101709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2" name="Прямая со стрелкой 21"/>
          <p:cNvCxnSpPr/>
          <p:nvPr/>
        </p:nvCxnSpPr>
        <p:spPr>
          <a:xfrm>
            <a:off x="3635896" y="3227553"/>
            <a:ext cx="573633" cy="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5433665" y="3227553"/>
            <a:ext cx="573633" cy="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Скругленная соединительная линия 23"/>
          <p:cNvCxnSpPr>
            <a:endCxn id="21" idx="3"/>
          </p:cNvCxnSpPr>
          <p:nvPr/>
        </p:nvCxnSpPr>
        <p:spPr>
          <a:xfrm>
            <a:off x="4415132" y="3077438"/>
            <a:ext cx="752794" cy="35960"/>
          </a:xfrm>
          <a:prstGeom prst="curvedConnector4">
            <a:avLst>
              <a:gd name="adj1" fmla="val 49153"/>
              <a:gd name="adj2" fmla="val 1825487"/>
            </a:avLst>
          </a:pr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Овал 30"/>
          <p:cNvSpPr/>
          <p:nvPr/>
        </p:nvSpPr>
        <p:spPr>
          <a:xfrm>
            <a:off x="4355702" y="2492896"/>
            <a:ext cx="914400" cy="60576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25" name="Скругленная соединительная линия 1024"/>
          <p:cNvCxnSpPr/>
          <p:nvPr/>
        </p:nvCxnSpPr>
        <p:spPr>
          <a:xfrm flipV="1">
            <a:off x="5242233" y="2633777"/>
            <a:ext cx="425068" cy="421929"/>
          </a:xfrm>
          <a:prstGeom prst="curvedConnector3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8" name="Скругленная соединительная линия 1027"/>
          <p:cNvCxnSpPr/>
          <p:nvPr/>
        </p:nvCxnSpPr>
        <p:spPr>
          <a:xfrm>
            <a:off x="3851920" y="2795778"/>
            <a:ext cx="539018" cy="256987"/>
          </a:xfrm>
          <a:prstGeom prst="curvedConnector3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Блок-схема: узел 38"/>
          <p:cNvSpPr/>
          <p:nvPr/>
        </p:nvSpPr>
        <p:spPr>
          <a:xfrm>
            <a:off x="3837405" y="2744923"/>
            <a:ext cx="87056" cy="101709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Блок-схема: узел 39"/>
          <p:cNvSpPr/>
          <p:nvPr/>
        </p:nvSpPr>
        <p:spPr>
          <a:xfrm>
            <a:off x="5614539" y="2582922"/>
            <a:ext cx="87056" cy="101709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8397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45000">
              <a:schemeClr val="accent3">
                <a:lumMod val="75000"/>
              </a:schemeClr>
            </a:gs>
            <a:gs pos="86000">
              <a:srgbClr val="00FFFF"/>
            </a:gs>
          </a:gsLst>
          <a:path path="circle">
            <a:fillToRect l="20000" t="10000" r="20000" b="6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F:\Новая папка\картинки разные\дети\Озорные детки-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1520" y="345657"/>
            <a:ext cx="936104" cy="1541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Выноска-облако 4"/>
          <p:cNvSpPr/>
          <p:nvPr/>
        </p:nvSpPr>
        <p:spPr>
          <a:xfrm>
            <a:off x="1331640" y="548680"/>
            <a:ext cx="2001176" cy="934749"/>
          </a:xfrm>
          <a:prstGeom prst="cloudCallout">
            <a:avLst>
              <a:gd name="adj1" fmla="val -57986"/>
              <a:gd name="adj2" fmla="val -353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516940" y="808617"/>
            <a:ext cx="1630575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cap="none" spc="300" dirty="0" smtClean="0">
                <a:ln w="38100" cmpd="sng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Segoe Print" pitchFamily="2" charset="0"/>
              </a:rPr>
              <a:t>Сделай сам</a:t>
            </a:r>
            <a:endParaRPr lang="ru-RU" sz="1400" b="1" cap="none" spc="300" dirty="0">
              <a:ln w="38100" cmpd="sng">
                <a:solidFill>
                  <a:srgbClr val="FFFF00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Segoe Print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3968" y="1628800"/>
            <a:ext cx="2730500" cy="295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635896" y="842669"/>
            <a:ext cx="22300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Segoe Print" pitchFamily="2" charset="0"/>
              </a:rPr>
              <a:t>«</a:t>
            </a:r>
            <a:r>
              <a:rPr lang="ru-RU" sz="2800" b="1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Segoe Print" pitchFamily="2" charset="0"/>
              </a:rPr>
              <a:t>Бубенцы»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9528" y="3645024"/>
            <a:ext cx="85264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1. Изготавливаются </a:t>
            </a:r>
            <a:r>
              <a:rPr lang="ru-RU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из </a:t>
            </a:r>
            <a:r>
              <a:rPr lang="ru-RU" sz="1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картонных трубок от самоклеющейся пленки, обклеиваются самоклеющейся пленкой, на верхнюю часть (1/3) приклеиваются или вставляются рыболовные бубенчики</a:t>
            </a:r>
            <a:endParaRPr lang="ru-RU" sz="1200" dirty="0">
              <a:solidFill>
                <a:prstClr val="black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71" y="4725144"/>
            <a:ext cx="2792413" cy="296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709984" y="4598920"/>
            <a:ext cx="44650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2.Изготавливаются </a:t>
            </a:r>
            <a:r>
              <a:rPr lang="ru-RU" sz="1200" dirty="0"/>
              <a:t>из </a:t>
            </a:r>
            <a:r>
              <a:rPr lang="ru-RU" sz="1200" dirty="0" smtClean="0"/>
              <a:t>рогатки ветки </a:t>
            </a:r>
            <a:r>
              <a:rPr lang="ru-RU" sz="1200" dirty="0"/>
              <a:t>дерева, </a:t>
            </a:r>
            <a:r>
              <a:rPr lang="ru-RU" sz="1200" dirty="0" smtClean="0"/>
              <a:t>раскрашивается, на </a:t>
            </a:r>
            <a:r>
              <a:rPr lang="ru-RU" sz="1200" dirty="0"/>
              <a:t>проволоку </a:t>
            </a:r>
            <a:r>
              <a:rPr lang="ru-RU" sz="1200" dirty="0" smtClean="0"/>
              <a:t>одеваются раскрашенные </a:t>
            </a:r>
            <a:r>
              <a:rPr lang="ru-RU" sz="1200" dirty="0"/>
              <a:t>железные </a:t>
            </a:r>
            <a:r>
              <a:rPr lang="ru-RU" sz="1200" dirty="0" smtClean="0"/>
              <a:t>пробки и закрепляются между лучами.</a:t>
            </a:r>
            <a:endParaRPr lang="ru-RU" sz="1200" dirty="0"/>
          </a:p>
          <a:p>
            <a:pPr lvl="0"/>
            <a:endParaRPr lang="ru-RU" sz="1200" dirty="0" smtClean="0"/>
          </a:p>
        </p:txBody>
      </p:sp>
      <p:sp>
        <p:nvSpPr>
          <p:cNvPr id="9" name="Блок-схема: магнитный диск 8"/>
          <p:cNvSpPr/>
          <p:nvPr/>
        </p:nvSpPr>
        <p:spPr>
          <a:xfrm rot="2811217">
            <a:off x="934652" y="1684336"/>
            <a:ext cx="188269" cy="1740336"/>
          </a:xfrm>
          <a:prstGeom prst="flowChartMagneticDisk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1516940" y="2554504"/>
            <a:ext cx="678796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Блок-схема: магнитный диск 19"/>
          <p:cNvSpPr/>
          <p:nvPr/>
        </p:nvSpPr>
        <p:spPr>
          <a:xfrm rot="2811217">
            <a:off x="4498612" y="1697521"/>
            <a:ext cx="188269" cy="1740336"/>
          </a:xfrm>
          <a:prstGeom prst="flowChartMagneticDisk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узел 5"/>
          <p:cNvSpPr/>
          <p:nvPr/>
        </p:nvSpPr>
        <p:spPr>
          <a:xfrm>
            <a:off x="2699792" y="2204864"/>
            <a:ext cx="144016" cy="144016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узел 13"/>
          <p:cNvSpPr/>
          <p:nvPr/>
        </p:nvSpPr>
        <p:spPr>
          <a:xfrm>
            <a:off x="2570521" y="2554504"/>
            <a:ext cx="144016" cy="144016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узел 14"/>
          <p:cNvSpPr/>
          <p:nvPr/>
        </p:nvSpPr>
        <p:spPr>
          <a:xfrm>
            <a:off x="3012976" y="2276872"/>
            <a:ext cx="144016" cy="144016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узел 15"/>
          <p:cNvSpPr/>
          <p:nvPr/>
        </p:nvSpPr>
        <p:spPr>
          <a:xfrm>
            <a:off x="2940968" y="2662064"/>
            <a:ext cx="144016" cy="144016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Блок-схема: узел 16"/>
          <p:cNvSpPr/>
          <p:nvPr/>
        </p:nvSpPr>
        <p:spPr>
          <a:xfrm>
            <a:off x="2627784" y="2960365"/>
            <a:ext cx="144016" cy="144016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Блок-схема: узел 17"/>
          <p:cNvSpPr/>
          <p:nvPr/>
        </p:nvSpPr>
        <p:spPr>
          <a:xfrm>
            <a:off x="5072616" y="2119781"/>
            <a:ext cx="144016" cy="144016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Блок-схема: узел 18"/>
          <p:cNvSpPr/>
          <p:nvPr/>
        </p:nvSpPr>
        <p:spPr>
          <a:xfrm>
            <a:off x="4592746" y="2312737"/>
            <a:ext cx="144016" cy="144016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Блок-схема: узел 20"/>
          <p:cNvSpPr/>
          <p:nvPr/>
        </p:nvSpPr>
        <p:spPr>
          <a:xfrm>
            <a:off x="4758698" y="2396596"/>
            <a:ext cx="144016" cy="144016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Блок-схема: узел 21"/>
          <p:cNvSpPr/>
          <p:nvPr/>
        </p:nvSpPr>
        <p:spPr>
          <a:xfrm>
            <a:off x="4753815" y="2119781"/>
            <a:ext cx="144016" cy="144016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Блок-схема: узел 22"/>
          <p:cNvSpPr/>
          <p:nvPr/>
        </p:nvSpPr>
        <p:spPr>
          <a:xfrm>
            <a:off x="4587699" y="2518048"/>
            <a:ext cx="144016" cy="144016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2325" y="2452737"/>
            <a:ext cx="8223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4624" y="2432390"/>
            <a:ext cx="8223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308117" y="5745216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1400" i="1" dirty="0">
                <a:solidFill>
                  <a:srgbClr val="FF0000"/>
                </a:solidFill>
              </a:rPr>
              <a:t>Используются для игры в импровизированном оркестре, в дидактической игре: «Найди пару», для озвучивания стихов , сказок.</a:t>
            </a:r>
          </a:p>
        </p:txBody>
      </p:sp>
    </p:spTree>
    <p:extLst>
      <p:ext uri="{BB962C8B-B14F-4D97-AF65-F5344CB8AC3E}">
        <p14:creationId xmlns:p14="http://schemas.microsoft.com/office/powerpoint/2010/main" val="34366194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45000">
              <a:schemeClr val="accent3">
                <a:lumMod val="75000"/>
              </a:schemeClr>
            </a:gs>
            <a:gs pos="86000">
              <a:srgbClr val="00FFFF"/>
            </a:gs>
          </a:gsLst>
          <a:path path="circle">
            <a:fillToRect l="20000" t="10000" r="20000" b="6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F:\Новая папка\картинки разные\дети\Озорные детки-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1520" y="345657"/>
            <a:ext cx="936104" cy="1541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Выноска-облако 4"/>
          <p:cNvSpPr/>
          <p:nvPr/>
        </p:nvSpPr>
        <p:spPr>
          <a:xfrm>
            <a:off x="1331640" y="548680"/>
            <a:ext cx="2001176" cy="934749"/>
          </a:xfrm>
          <a:prstGeom prst="cloudCallout">
            <a:avLst>
              <a:gd name="adj1" fmla="val -57986"/>
              <a:gd name="adj2" fmla="val -353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516940" y="808617"/>
            <a:ext cx="1630575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cap="none" spc="300" dirty="0" smtClean="0">
                <a:ln w="38100" cmpd="sng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Segoe Print" pitchFamily="2" charset="0"/>
              </a:rPr>
              <a:t>Сделай сам</a:t>
            </a:r>
            <a:endParaRPr lang="ru-RU" sz="1400" b="1" cap="none" spc="300" dirty="0">
              <a:ln w="38100" cmpd="sng">
                <a:solidFill>
                  <a:srgbClr val="FFFF00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Segoe Print" pitchFamily="2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635896" y="842669"/>
            <a:ext cx="26019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b="1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Segoe Print" pitchFamily="2" charset="0"/>
              </a:rPr>
              <a:t>«Ксилофон»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16484" y="4005064"/>
            <a:ext cx="85631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Изготавливается </a:t>
            </a:r>
            <a:r>
              <a:rPr lang="ru-RU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из </a:t>
            </a:r>
            <a:r>
              <a:rPr lang="ru-RU" sz="1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фанерной кухонной доски, обрезков </a:t>
            </a:r>
            <a:r>
              <a:rPr lang="ru-RU" sz="12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ламината</a:t>
            </a:r>
            <a:r>
              <a:rPr lang="ru-RU" sz="1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,стеновой панели или поликарбоната, обклеивается самоклеющейся пленкой, на верхнюю часть приклеиваются использованные фломастеры или деревянные коклюшки, палочка изготавливается из карандаша или палочки для суши.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386684" y="5805264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1400" i="1" dirty="0" smtClean="0">
                <a:solidFill>
                  <a:srgbClr val="FF0000"/>
                </a:solidFill>
              </a:rPr>
              <a:t>Используется </a:t>
            </a:r>
            <a:r>
              <a:rPr lang="ru-RU" sz="1400" i="1" dirty="0">
                <a:solidFill>
                  <a:srgbClr val="FF0000"/>
                </a:solidFill>
              </a:rPr>
              <a:t>для игры в импровизированном оркестре, в дидактической игре: «Найди пару», для озвучивания стихов , сказок.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414" y="1722776"/>
            <a:ext cx="2730500" cy="294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Рисунок 10" descr="http://go1.imgsmail.ru/imgpreview?key=3daab0d5a968c838&amp;mb=imgdb_preview_1935">
            <a:hlinkClick r:id="rId4" tgtFrame="_blank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040" y="4825469"/>
            <a:ext cx="2391408" cy="1859834"/>
          </a:xfrm>
          <a:prstGeom prst="ellipse">
            <a:avLst/>
          </a:prstGeom>
          <a:ln w="38100" cap="rnd">
            <a:solidFill>
              <a:srgbClr val="00FFFF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874440" y="1887130"/>
            <a:ext cx="914400" cy="1952213"/>
          </a:xfrm>
          <a:prstGeom prst="rect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1979712" y="2863236"/>
            <a:ext cx="576064" cy="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Блок-схема: магнитный диск 12"/>
          <p:cNvSpPr/>
          <p:nvPr/>
        </p:nvSpPr>
        <p:spPr>
          <a:xfrm rot="5400000">
            <a:off x="3218767" y="2651939"/>
            <a:ext cx="76786" cy="898536"/>
          </a:xfrm>
          <a:prstGeom prst="flowChartMagneticDisk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Блок-схема: магнитный диск 19"/>
          <p:cNvSpPr/>
          <p:nvPr/>
        </p:nvSpPr>
        <p:spPr>
          <a:xfrm rot="5400000">
            <a:off x="3218766" y="1584138"/>
            <a:ext cx="76787" cy="898536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Блок-схема: магнитный диск 20"/>
          <p:cNvSpPr/>
          <p:nvPr/>
        </p:nvSpPr>
        <p:spPr>
          <a:xfrm rot="5400000">
            <a:off x="3218766" y="1926466"/>
            <a:ext cx="76787" cy="898536"/>
          </a:xfrm>
          <a:prstGeom prst="flowChartMagneticDisk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Блок-схема: магнитный диск 21"/>
          <p:cNvSpPr/>
          <p:nvPr/>
        </p:nvSpPr>
        <p:spPr>
          <a:xfrm rot="5400000">
            <a:off x="3218766" y="2269482"/>
            <a:ext cx="76787" cy="898536"/>
          </a:xfrm>
          <a:prstGeom prst="flowChartMagneticDisk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Блок-схема: магнитный диск 22"/>
          <p:cNvSpPr/>
          <p:nvPr/>
        </p:nvSpPr>
        <p:spPr>
          <a:xfrm rot="5400000">
            <a:off x="3218766" y="2942991"/>
            <a:ext cx="76787" cy="898536"/>
          </a:xfrm>
          <a:prstGeom prst="flowChartMagneticDisk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862399" y="1861167"/>
            <a:ext cx="914400" cy="1952213"/>
          </a:xfrm>
          <a:prstGeom prst="rect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6" name="Прямая со стрелкой 25"/>
          <p:cNvCxnSpPr/>
          <p:nvPr/>
        </p:nvCxnSpPr>
        <p:spPr>
          <a:xfrm>
            <a:off x="3923928" y="2837273"/>
            <a:ext cx="576064" cy="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5949858" y="2837273"/>
            <a:ext cx="576064" cy="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Блок-схема: магнитный диск 29"/>
          <p:cNvSpPr/>
          <p:nvPr/>
        </p:nvSpPr>
        <p:spPr>
          <a:xfrm rot="5400000">
            <a:off x="5273274" y="1622532"/>
            <a:ext cx="76787" cy="898536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Блок-схема: магнитный диск 30"/>
          <p:cNvSpPr/>
          <p:nvPr/>
        </p:nvSpPr>
        <p:spPr>
          <a:xfrm rot="5400000">
            <a:off x="5273273" y="1846911"/>
            <a:ext cx="76787" cy="898536"/>
          </a:xfrm>
          <a:prstGeom prst="flowChartMagneticDisk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Блок-схема: магнитный диск 31"/>
          <p:cNvSpPr/>
          <p:nvPr/>
        </p:nvSpPr>
        <p:spPr>
          <a:xfrm rot="5400000">
            <a:off x="5273272" y="2082022"/>
            <a:ext cx="76787" cy="898536"/>
          </a:xfrm>
          <a:prstGeom prst="flowChartMagneticDisk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Блок-схема: магнитный диск 32"/>
          <p:cNvSpPr/>
          <p:nvPr/>
        </p:nvSpPr>
        <p:spPr>
          <a:xfrm rot="5400000">
            <a:off x="5294812" y="2307875"/>
            <a:ext cx="76786" cy="898536"/>
          </a:xfrm>
          <a:prstGeom prst="flowChartMagneticDisk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Блок-схема: магнитный диск 33"/>
          <p:cNvSpPr/>
          <p:nvPr/>
        </p:nvSpPr>
        <p:spPr>
          <a:xfrm rot="5400000">
            <a:off x="5273274" y="2562621"/>
            <a:ext cx="76787" cy="898536"/>
          </a:xfrm>
          <a:prstGeom prst="flowChartMagneticDisk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Блок-схема: магнитный диск 34"/>
          <p:cNvSpPr/>
          <p:nvPr/>
        </p:nvSpPr>
        <p:spPr>
          <a:xfrm rot="5400000">
            <a:off x="5272367" y="2784308"/>
            <a:ext cx="76787" cy="898536"/>
          </a:xfrm>
          <a:prstGeom prst="flowChartMagneticDisk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Блок-схема: магнитный диск 35"/>
          <p:cNvSpPr/>
          <p:nvPr/>
        </p:nvSpPr>
        <p:spPr>
          <a:xfrm rot="5400000">
            <a:off x="5256340" y="3023205"/>
            <a:ext cx="76787" cy="898536"/>
          </a:xfrm>
          <a:prstGeom prst="flowChartMagneticDisk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Блок-схема: магнитный диск 36"/>
          <p:cNvSpPr/>
          <p:nvPr/>
        </p:nvSpPr>
        <p:spPr>
          <a:xfrm rot="5400000">
            <a:off x="5256341" y="3234150"/>
            <a:ext cx="76787" cy="898536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12984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45000">
              <a:schemeClr val="accent3">
                <a:lumMod val="75000"/>
              </a:schemeClr>
            </a:gs>
            <a:gs pos="86000">
              <a:srgbClr val="00FFFF"/>
            </a:gs>
          </a:gsLst>
          <a:path path="circle">
            <a:fillToRect l="20000" t="10000" r="20000" b="6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F:\Новая папка\картинки разные\дети\Озорные детки-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1520" y="345657"/>
            <a:ext cx="936104" cy="1541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Выноска-облако 4"/>
          <p:cNvSpPr/>
          <p:nvPr/>
        </p:nvSpPr>
        <p:spPr>
          <a:xfrm>
            <a:off x="1331640" y="548680"/>
            <a:ext cx="2001176" cy="934749"/>
          </a:xfrm>
          <a:prstGeom prst="cloudCallout">
            <a:avLst>
              <a:gd name="adj1" fmla="val -57986"/>
              <a:gd name="adj2" fmla="val -353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516940" y="808617"/>
            <a:ext cx="1630575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cap="none" spc="300" dirty="0" smtClean="0">
                <a:ln w="38100" cmpd="sng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Segoe Print" pitchFamily="2" charset="0"/>
              </a:rPr>
              <a:t>Сделай сам</a:t>
            </a:r>
            <a:endParaRPr lang="ru-RU" sz="1400" b="1" cap="none" spc="300" dirty="0">
              <a:ln w="38100" cmpd="sng">
                <a:solidFill>
                  <a:srgbClr val="FFFF00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Segoe Print" pitchFamily="2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835101" y="842343"/>
            <a:ext cx="17540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Segoe Print" pitchFamily="2" charset="0"/>
              </a:rPr>
              <a:t>«</a:t>
            </a:r>
            <a:r>
              <a:rPr lang="ru-RU" sz="2800" b="1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Segoe Print" pitchFamily="2" charset="0"/>
              </a:rPr>
              <a:t>Бубен»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3717032"/>
            <a:ext cx="7776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Изготавливается </a:t>
            </a:r>
            <a:r>
              <a:rPr lang="ru-RU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из </a:t>
            </a:r>
            <a:r>
              <a:rPr lang="ru-RU" sz="1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плоской пластиковой баночки, обклеивается самоклеющейся пленкой, в боковой край вставляются рыболовные бубенчики, </a:t>
            </a:r>
            <a:r>
              <a:rPr lang="ru-RU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отверстие закрывается пластиковой крышкой, так же обклеенной </a:t>
            </a:r>
            <a:r>
              <a:rPr lang="ru-RU" sz="1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пленкой, украшается лентами.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386684" y="5805264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1400" i="1" dirty="0">
                <a:solidFill>
                  <a:srgbClr val="FF0000"/>
                </a:solidFill>
              </a:rPr>
              <a:t>Используются для игры в импровизированном оркестре, в дидактической игре: «Найди пару», для озвучивания стихов , сказок.</a:t>
            </a:r>
          </a:p>
        </p:txBody>
      </p:sp>
      <p:pic>
        <p:nvPicPr>
          <p:cNvPr id="10" name="Рисунок 9" descr="http://go1.imgsmail.ru/imgpreview?key=689f05bfc322967b&amp;mb=imgdb_preview_696">
            <a:hlinkClick r:id="rId3" tgtFrame="_blank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126" y="4519150"/>
            <a:ext cx="2531777" cy="2024778"/>
          </a:xfrm>
          <a:prstGeom prst="ellipse">
            <a:avLst/>
          </a:prstGeom>
          <a:ln w="28575" cap="rnd">
            <a:solidFill>
              <a:srgbClr val="7030A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Блок-схема: магнитный диск 7"/>
          <p:cNvSpPr/>
          <p:nvPr/>
        </p:nvSpPr>
        <p:spPr>
          <a:xfrm>
            <a:off x="668206" y="2584174"/>
            <a:ext cx="1023474" cy="484786"/>
          </a:xfrm>
          <a:prstGeom prst="flowChartMagneticDisk">
            <a:avLst/>
          </a:prstGeom>
          <a:solidFill>
            <a:srgbClr val="7030A0"/>
          </a:solidFill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1850274" y="2826567"/>
            <a:ext cx="591739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Блок-схема: узел 13"/>
          <p:cNvSpPr/>
          <p:nvPr/>
        </p:nvSpPr>
        <p:spPr>
          <a:xfrm>
            <a:off x="2936900" y="2607444"/>
            <a:ext cx="144016" cy="144016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751460"/>
            <a:ext cx="165100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910210"/>
            <a:ext cx="165100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792" y="2763541"/>
            <a:ext cx="165100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2825" y="2586534"/>
            <a:ext cx="1054100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8991" y="2671086"/>
            <a:ext cx="755650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2931" y="2763541"/>
            <a:ext cx="165100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554" y="2826567"/>
            <a:ext cx="165100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3417" y="2826567"/>
            <a:ext cx="165100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4375" y="2787498"/>
            <a:ext cx="165100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Овал 14"/>
          <p:cNvSpPr/>
          <p:nvPr/>
        </p:nvSpPr>
        <p:spPr>
          <a:xfrm>
            <a:off x="4333833" y="2607444"/>
            <a:ext cx="1002561" cy="171654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654357"/>
            <a:ext cx="755650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4" descr="IMG_442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4337" y="1717825"/>
            <a:ext cx="2372011" cy="1779238"/>
          </a:xfrm>
          <a:prstGeom prst="ellipse">
            <a:avLst/>
          </a:prstGeom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16145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45000">
              <a:schemeClr val="accent3">
                <a:lumMod val="75000"/>
              </a:schemeClr>
            </a:gs>
            <a:gs pos="86000">
              <a:srgbClr val="00FFFF"/>
            </a:gs>
          </a:gsLst>
          <a:path path="circle">
            <a:fillToRect l="20000" t="10000" r="20000" b="6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F:\Новая папка\картинки разные\дети\Озорные детки-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1520" y="345657"/>
            <a:ext cx="936104" cy="1541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Выноска-облако 4"/>
          <p:cNvSpPr/>
          <p:nvPr/>
        </p:nvSpPr>
        <p:spPr>
          <a:xfrm>
            <a:off x="1331640" y="548680"/>
            <a:ext cx="2001176" cy="934749"/>
          </a:xfrm>
          <a:prstGeom prst="cloudCallout">
            <a:avLst>
              <a:gd name="adj1" fmla="val -57986"/>
              <a:gd name="adj2" fmla="val -353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516940" y="808617"/>
            <a:ext cx="1630575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cap="none" spc="300" dirty="0" smtClean="0">
                <a:ln w="38100" cmpd="sng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Segoe Print" pitchFamily="2" charset="0"/>
              </a:rPr>
              <a:t>Сделай сам</a:t>
            </a:r>
            <a:endParaRPr lang="ru-RU" sz="1400" b="1" cap="none" spc="300" dirty="0">
              <a:ln w="38100" cmpd="sng">
                <a:solidFill>
                  <a:srgbClr val="FFFF00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Segoe Print" pitchFamily="2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635896" y="842669"/>
            <a:ext cx="26709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b="1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Segoe Print" pitchFamily="2" charset="0"/>
              </a:rPr>
              <a:t>«</a:t>
            </a:r>
            <a:r>
              <a:rPr lang="ru-RU" sz="2800" b="1" dirty="0" err="1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Segoe Print" pitchFamily="2" charset="0"/>
              </a:rPr>
              <a:t>Трещётки</a:t>
            </a:r>
            <a:r>
              <a:rPr lang="ru-RU" sz="2800" b="1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Segoe Print" pitchFamily="2" charset="0"/>
              </a:rPr>
              <a:t>»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4005064"/>
            <a:ext cx="7920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Изготавливаются из </a:t>
            </a:r>
            <a:r>
              <a:rPr lang="ru-RU" sz="1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фанерных пластинок, пластиковых или деревянных линеек, муз. дисков, обклеиваются самоклеющейся пленкой, проделываются по 2 отверстия в каждой пластинке, нанизываются на тонкую верёвку или шнур, между пластинками прокладываются бусины, делаются ручки.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386684" y="5805264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1400" i="1" dirty="0">
                <a:solidFill>
                  <a:srgbClr val="C00000"/>
                </a:solidFill>
              </a:rPr>
              <a:t>Используются для игры в импровизированном оркестре, в дидактической игре: «Найди пару», для озвучивания стихов , сказок.</a:t>
            </a:r>
          </a:p>
        </p:txBody>
      </p:sp>
      <p:pic>
        <p:nvPicPr>
          <p:cNvPr id="9" name="Рисунок 8" descr="http://go3.imgsmail.ru/imgpreview?key=25f1467f28dc77c1&amp;mb=imgdb_preview_1941">
            <a:hlinkClick r:id="rId3" tgtFrame="_blank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820" y="2111065"/>
            <a:ext cx="2380615" cy="1661293"/>
          </a:xfrm>
          <a:prstGeom prst="ellipse">
            <a:avLst/>
          </a:prstGeom>
          <a:ln w="28575" cap="rnd">
            <a:solidFill>
              <a:schemeClr val="accent4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Рисунок 9" descr="http://go3.imgsmail.ru/imgpreview?key=2a4ad7150d34a0e4&amp;mb=imgdb_preview_967">
            <a:hlinkClick r:id="rId5" tgtFrame="_blank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930" y="4797152"/>
            <a:ext cx="2207260" cy="1655445"/>
          </a:xfrm>
          <a:prstGeom prst="ellipse">
            <a:avLst/>
          </a:prstGeom>
          <a:ln w="28575" cap="rnd">
            <a:solidFill>
              <a:schemeClr val="accent6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598717" y="2260577"/>
            <a:ext cx="241710" cy="914400"/>
          </a:xfrm>
          <a:prstGeom prst="rect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85450" y="2484512"/>
            <a:ext cx="241710" cy="914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187624" y="2717777"/>
            <a:ext cx="241710" cy="914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1651479" y="3018090"/>
            <a:ext cx="680749" cy="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2506627" y="2641583"/>
            <a:ext cx="24171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5345" y="2667245"/>
            <a:ext cx="45719" cy="50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8095" y="2667245"/>
            <a:ext cx="45719" cy="50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4195" y="2842956"/>
            <a:ext cx="847725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Блок-схема: память с прямым доступом 15"/>
          <p:cNvSpPr/>
          <p:nvPr/>
        </p:nvSpPr>
        <p:spPr>
          <a:xfrm>
            <a:off x="3593687" y="2682296"/>
            <a:ext cx="72008" cy="102588"/>
          </a:xfrm>
          <a:prstGeom prst="flowChartMagneticDru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3851920" y="2631368"/>
            <a:ext cx="241710" cy="914400"/>
          </a:xfrm>
          <a:prstGeom prst="rect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638" y="2657030"/>
            <a:ext cx="45719" cy="50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388" y="2657030"/>
            <a:ext cx="45719" cy="50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Блок-схема: память с прямым доступом 27"/>
          <p:cNvSpPr/>
          <p:nvPr/>
        </p:nvSpPr>
        <p:spPr>
          <a:xfrm>
            <a:off x="4716016" y="2677827"/>
            <a:ext cx="72008" cy="102588"/>
          </a:xfrm>
          <a:prstGeom prst="flowChartMagneticDru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Блок-схема: память с прямым доступом 28"/>
          <p:cNvSpPr/>
          <p:nvPr/>
        </p:nvSpPr>
        <p:spPr>
          <a:xfrm>
            <a:off x="4211960" y="2665573"/>
            <a:ext cx="72008" cy="102588"/>
          </a:xfrm>
          <a:prstGeom prst="flowChartMagneticDru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4360757" y="2641583"/>
            <a:ext cx="241710" cy="914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7855" y="2657030"/>
            <a:ext cx="45719" cy="50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605" y="2657030"/>
            <a:ext cx="45719" cy="50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Прямоугольник 32"/>
          <p:cNvSpPr/>
          <p:nvPr/>
        </p:nvSpPr>
        <p:spPr>
          <a:xfrm>
            <a:off x="4906354" y="2631368"/>
            <a:ext cx="241710" cy="914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072" y="2657030"/>
            <a:ext cx="45719" cy="50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822" y="2657030"/>
            <a:ext cx="45719" cy="50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4" name="Скругленная соединительная линия 13"/>
          <p:cNvCxnSpPr/>
          <p:nvPr/>
        </p:nvCxnSpPr>
        <p:spPr>
          <a:xfrm>
            <a:off x="3282002" y="2716304"/>
            <a:ext cx="2282923" cy="17286"/>
          </a:xfrm>
          <a:prstGeom prst="curvedConnector3">
            <a:avLst>
              <a:gd name="adj1" fmla="val 50000"/>
            </a:avLst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4716" y="2859288"/>
            <a:ext cx="847725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" name="Блок-схема: память с прямым доступом 38"/>
          <p:cNvSpPr/>
          <p:nvPr/>
        </p:nvSpPr>
        <p:spPr>
          <a:xfrm>
            <a:off x="5335435" y="2684341"/>
            <a:ext cx="72008" cy="102588"/>
          </a:xfrm>
          <a:prstGeom prst="flowChartMagneticDru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78470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45000">
              <a:schemeClr val="accent3">
                <a:lumMod val="75000"/>
              </a:schemeClr>
            </a:gs>
            <a:gs pos="86000">
              <a:srgbClr val="00FFFF"/>
            </a:gs>
          </a:gsLst>
          <a:path path="circle">
            <a:fillToRect l="20000" t="10000" r="20000" b="6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F:\Новая папка\картинки разные\дети\Озорные детки-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1520" y="345657"/>
            <a:ext cx="936104" cy="1541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Выноска-облако 4"/>
          <p:cNvSpPr/>
          <p:nvPr/>
        </p:nvSpPr>
        <p:spPr>
          <a:xfrm>
            <a:off x="1331640" y="548680"/>
            <a:ext cx="2001176" cy="934749"/>
          </a:xfrm>
          <a:prstGeom prst="cloudCallout">
            <a:avLst>
              <a:gd name="adj1" fmla="val -57986"/>
              <a:gd name="adj2" fmla="val -353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516940" y="808617"/>
            <a:ext cx="1630575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cap="none" spc="300" dirty="0" smtClean="0">
                <a:ln w="38100" cmpd="sng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Segoe Print" pitchFamily="2" charset="0"/>
              </a:rPr>
              <a:t>Сделай сам</a:t>
            </a:r>
            <a:endParaRPr lang="ru-RU" sz="1400" b="1" cap="none" spc="300" dirty="0">
              <a:ln w="38100" cmpd="sng">
                <a:solidFill>
                  <a:srgbClr val="FFFF00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Segoe Print" pitchFamily="2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635896" y="842669"/>
            <a:ext cx="26709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b="1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Segoe Print" pitchFamily="2" charset="0"/>
              </a:rPr>
              <a:t>«</a:t>
            </a:r>
            <a:r>
              <a:rPr lang="ru-RU" sz="2800" b="1" dirty="0" err="1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Segoe Print" pitchFamily="2" charset="0"/>
              </a:rPr>
              <a:t>Трещётки</a:t>
            </a:r>
            <a:r>
              <a:rPr lang="ru-RU" sz="2800" b="1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Segoe Print" pitchFamily="2" charset="0"/>
              </a:rPr>
              <a:t>»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4005064"/>
            <a:ext cx="7920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Изготавливаются из </a:t>
            </a:r>
            <a:r>
              <a:rPr lang="ru-RU" sz="1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фанерных пластинок, пластиковых или деревянных линеек, муз. дисков, обклеиваются самоклеющейся пленкой, проделываются по 2 отверстия в каждой пластинке, нанизываются на тонкую верёвку или шнур, между пластинками прокладываются бусины, делаются ручки.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386684" y="5805264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1400" i="1" dirty="0">
                <a:solidFill>
                  <a:srgbClr val="C00000"/>
                </a:solidFill>
              </a:rPr>
              <a:t>Используются для игры в импровизированном оркестре, в дидактической игре: «Найди пару», для озвучивания стихов , сказок.</a:t>
            </a: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1651479" y="3018090"/>
            <a:ext cx="680749" cy="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27" y="2853783"/>
            <a:ext cx="847725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443" y="2817449"/>
            <a:ext cx="847725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40897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45000">
              <a:schemeClr val="accent3">
                <a:lumMod val="75000"/>
              </a:schemeClr>
            </a:gs>
            <a:gs pos="86000">
              <a:srgbClr val="00FFFF"/>
            </a:gs>
          </a:gsLst>
          <a:path path="circle">
            <a:fillToRect l="20000" t="10000" r="20000" b="6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Новая папка\картинки разные\картинки музо\картинки музыка\дми самоделк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916" y="417848"/>
            <a:ext cx="2513856" cy="1885392"/>
          </a:xfrm>
          <a:prstGeom prst="ellipse">
            <a:avLst/>
          </a:prstGeom>
          <a:ln w="28575" cap="rnd">
            <a:solidFill>
              <a:srgbClr val="7030A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Рисунок 23" descr="Описание: http://g1.delphi.lv/images/pix/520x360/59f64db0/trejdeksnis-435453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79" y="417848"/>
            <a:ext cx="2404057" cy="1872208"/>
          </a:xfrm>
          <a:prstGeom prst="ellipse">
            <a:avLst/>
          </a:prstGeom>
          <a:ln w="28575">
            <a:solidFill>
              <a:srgbClr val="FFFF00"/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Рисунок 21" descr="Описание: https://thereisbeautyallaround.files.wordpress.com/2011/05/maracas-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3" t="4469" r="12605" b="6145"/>
          <a:stretch>
            <a:fillRect/>
          </a:stretch>
        </p:blipFill>
        <p:spPr bwMode="auto">
          <a:xfrm>
            <a:off x="755576" y="404664"/>
            <a:ext cx="2376264" cy="1800200"/>
          </a:xfrm>
          <a:prstGeom prst="ellipse">
            <a:avLst/>
          </a:prstGeom>
          <a:ln w="28575">
            <a:solidFill>
              <a:srgbClr val="FF0000"/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Рисунок 28" descr="Описание: http://www.rebeccaruppresources.com/blog/wp-content/uploads/2012/05/kidscoffeedrum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5"/>
          <a:stretch>
            <a:fillRect/>
          </a:stretch>
        </p:blipFill>
        <p:spPr bwMode="auto">
          <a:xfrm>
            <a:off x="745527" y="4437112"/>
            <a:ext cx="2386314" cy="1872208"/>
          </a:xfrm>
          <a:prstGeom prst="ellipse">
            <a:avLst/>
          </a:prstGeom>
          <a:ln w="28575">
            <a:solidFill>
              <a:srgbClr val="00B0F0"/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Рисунок 30" descr="Описание: http://www.musical-sad.ru/_ld/14/2061579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6" t="12950" r="10252" b="4317"/>
          <a:stretch>
            <a:fillRect/>
          </a:stretch>
        </p:blipFill>
        <p:spPr bwMode="auto">
          <a:xfrm>
            <a:off x="3491880" y="4428261"/>
            <a:ext cx="2404057" cy="1865902"/>
          </a:xfrm>
          <a:prstGeom prst="ellipse">
            <a:avLst/>
          </a:prstGeom>
          <a:ln w="28575">
            <a:solidFill>
              <a:srgbClr val="FF3300"/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Рисунок 64" descr="Описание: http://www.maam.ru/upload/blogs/detsad-212756-1411635609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65" r="10582" b="12263"/>
          <a:stretch>
            <a:fillRect/>
          </a:stretch>
        </p:blipFill>
        <p:spPr bwMode="auto">
          <a:xfrm>
            <a:off x="6202916" y="4428261"/>
            <a:ext cx="2478430" cy="1881059"/>
          </a:xfrm>
          <a:prstGeom prst="ellipse">
            <a:avLst/>
          </a:prstGeom>
          <a:ln w="28575">
            <a:solidFill>
              <a:srgbClr val="00B050"/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:\Новая папка\картинки разные\дети\Озорные детки-2.jp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23728" y="1887131"/>
            <a:ext cx="1872208" cy="3082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Выноска-облако 4"/>
          <p:cNvSpPr/>
          <p:nvPr/>
        </p:nvSpPr>
        <p:spPr>
          <a:xfrm>
            <a:off x="4252276" y="2315705"/>
            <a:ext cx="4640204" cy="1890500"/>
          </a:xfrm>
          <a:prstGeom prst="cloudCallout">
            <a:avLst>
              <a:gd name="adj1" fmla="val -57986"/>
              <a:gd name="adj2" fmla="val -353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241848" y="2773839"/>
            <a:ext cx="46506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38100" cmpd="sng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Segoe Print" pitchFamily="2" charset="0"/>
              </a:rPr>
              <a:t>Сделай сам</a:t>
            </a:r>
            <a:endParaRPr lang="ru-RU" sz="5400" b="1" cap="none" spc="300" dirty="0">
              <a:ln w="38100" cmpd="sng">
                <a:solidFill>
                  <a:srgbClr val="FFFF00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9880976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493</TotalTime>
  <Words>457</Words>
  <Application>Microsoft Office PowerPoint</Application>
  <PresentationFormat>Экран (4:3)</PresentationFormat>
  <Paragraphs>31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Воздушный поток</vt:lpstr>
      <vt:lpstr>Презентация PowerPoint</vt:lpstr>
      <vt:lpstr>«Шумелки» -    маракасы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22</cp:revision>
  <dcterms:created xsi:type="dcterms:W3CDTF">2018-06-13T09:11:25Z</dcterms:created>
  <dcterms:modified xsi:type="dcterms:W3CDTF">2018-06-20T07:17:40Z</dcterms:modified>
</cp:coreProperties>
</file>