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06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6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69" r:id="rId27"/>
    <p:sldId id="287" r:id="rId28"/>
  </p:sldIdLst>
  <p:sldSz cx="18288000" cy="10287000"/>
  <p:notesSz cx="18288000" cy="10287000"/>
  <p:embeddedFontLst>
    <p:embeddedFont>
      <p:font typeface="GFFTBK+Times New Roman" charset="0"/>
      <p:regular r:id="rId30"/>
    </p:embeddedFont>
    <p:embeddedFont>
      <p:font typeface="FEBAQK+17 Bold Italic" charset="0"/>
      <p:regular r:id="rId31"/>
    </p:embeddedFont>
    <p:embeddedFont>
      <p:font typeface="SCQUJU+Calibri Bold" charset="0"/>
      <p:regular r:id="rId32"/>
    </p:embeddedFont>
    <p:embeddedFont>
      <p:font typeface="Trebuchet MS" pitchFamily="34" charset="0"/>
      <p:regular r:id="rId33"/>
      <p:bold r:id="rId34"/>
      <p:italic r:id="rId35"/>
      <p:boldItalic r:id="rId36"/>
    </p:embeddedFont>
    <p:embeddedFont>
      <p:font typeface="PCMESC+20" charset="0"/>
      <p:regular r:id="rId37"/>
    </p:embeddedFont>
    <p:embeddedFont>
      <p:font typeface="Wingdings 3" pitchFamily="18" charset="2"/>
      <p:regular r:id="rId38"/>
    </p:embeddedFont>
    <p:embeddedFont>
      <p:font typeface="SLSTRK+Times New Roman" charset="0"/>
      <p:regular r:id="rId39"/>
    </p:embeddedFont>
    <p:embeddedFont>
      <p:font typeface="OGLKKT+Calibri Bold" charset="0"/>
      <p:regular r:id="rId40"/>
    </p:embeddedFont>
    <p:embeddedFont>
      <p:font typeface="SIVHOL+17 Bold Italic" charset="0"/>
      <p:regular r:id="rId41"/>
    </p:embeddedFont>
    <p:embeddedFont>
      <p:font typeface="PLTELS+20" charset="0"/>
      <p:regular r:id="rId42"/>
    </p:embeddedFont>
    <p:embeddedFont>
      <p:font typeface="MCAJSC+15 Bold" charset="-52"/>
      <p:regular r:id="rId43"/>
    </p:embeddedFont>
    <p:embeddedFont>
      <p:font typeface="TCJIDH+Calibri" charset="0"/>
      <p:regular r:id="rId44"/>
    </p:embeddedFont>
    <p:embeddedFont>
      <p:font typeface="TBHHOA+14 Bold" charset="0"/>
      <p:regular r:id="rId45"/>
    </p:embeddedFont>
    <p:embeddedFont>
      <p:font typeface="IHCMFI+18 Medium" charset="-52"/>
      <p:regular r:id="rId46"/>
    </p:embeddedFont>
    <p:embeddedFont>
      <p:font typeface="JUPWOP+Arial" charset="0"/>
      <p:regular r:id="rId47"/>
    </p:embeddedFont>
    <p:embeddedFont>
      <p:font typeface="LPJJWH+Calibri" charset="0"/>
      <p:regular r:id="rId48"/>
    </p:embeddedFont>
    <p:embeddedFont>
      <p:font typeface="TVTGFU+Optima"/>
      <p:regular r:id="rId49"/>
    </p:embeddedFont>
    <p:embeddedFont>
      <p:font typeface="JRRVIQ+15 Bold" charset="-52"/>
      <p:regular r:id="rId50"/>
    </p:embeddedFont>
    <p:embeddedFont>
      <p:font typeface="Calibri" pitchFamily="34" charset="0"/>
      <p:regular r:id="rId51"/>
      <p:bold r:id="rId52"/>
      <p:italic r:id="rId53"/>
      <p:boldItalic r:id="rId54"/>
    </p:embeddedFont>
    <p:embeddedFont>
      <p:font typeface="VEMWIM+11 Italic" charset="-52"/>
      <p:regular r:id="rId55"/>
    </p:embeddedFont>
    <p:embeddedFont>
      <p:font typeface="LDMNMV+14 Bold" charset="0"/>
      <p:regular r:id="rId56"/>
    </p:embeddedFont>
    <p:embeddedFont>
      <p:font typeface="RRGIJL+12 Bold Italic" charset="-52"/>
      <p:regular r:id="rId57"/>
    </p:embeddedFont>
    <p:embeddedFont>
      <p:font typeface="LJEVWL+11 Italic" charset="-52"/>
      <p:regular r:id="rId58"/>
    </p:embeddedFont>
    <p:embeddedFont>
      <p:font typeface="Agency FB" pitchFamily="34" charset="0"/>
      <p:regular r:id="rId59"/>
      <p:bold r:id="rId60"/>
    </p:embeddedFont>
    <p:embeddedFont>
      <p:font typeface="BHKHKN+Calibri Bold Italic" charset="0"/>
      <p:regular r:id="rId61"/>
    </p:embeddedFont>
    <p:embeddedFont>
      <p:font typeface="DDGETA+Calibri Bold Italic" charset="0"/>
      <p:regular r:id="rId6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71" autoAdjust="0"/>
  </p:normalViewPr>
  <p:slideViewPr>
    <p:cSldViewPr>
      <p:cViewPr varScale="1">
        <p:scale>
          <a:sx n="46" d="100"/>
          <a:sy n="46" d="100"/>
        </p:scale>
        <p:origin x="-834" y="-114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font" Target="fonts/font26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54" Type="http://schemas.openxmlformats.org/officeDocument/2006/relationships/font" Target="fonts/font25.fntdata"/><Relationship Id="rId62" Type="http://schemas.openxmlformats.org/officeDocument/2006/relationships/font" Target="fonts/font3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font" Target="fonts/font24.fntdata"/><Relationship Id="rId58" Type="http://schemas.openxmlformats.org/officeDocument/2006/relationships/font" Target="fonts/font29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openxmlformats.org/officeDocument/2006/relationships/font" Target="fonts/font28.fntdata"/><Relationship Id="rId61" Type="http://schemas.openxmlformats.org/officeDocument/2006/relationships/font" Target="fonts/font3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Relationship Id="rId60" Type="http://schemas.openxmlformats.org/officeDocument/2006/relationships/font" Target="fonts/font3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font" Target="fonts/font27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openxmlformats.org/officeDocument/2006/relationships/font" Target="fonts/font3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DFB3A-4BB5-4D5F-9501-FD5C9AD7EB96}" type="datetimeFigureOut">
              <a:rPr lang="ru-RU" smtClean="0"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8000" cy="3857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30215-044B-471F-878A-55890C8780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216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Воспитатель: Т.М. Теселкина</a:t>
            </a:r>
          </a:p>
          <a:p>
            <a:r>
              <a:rPr lang="ru-RU" dirty="0" smtClean="0"/>
              <a:t>Методист: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30215-044B-471F-878A-55890C8780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24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82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83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310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0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851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8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1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93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3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62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8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623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39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1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88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7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50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3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71392" y="1474299"/>
            <a:ext cx="11666512" cy="4296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67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0" dirty="0">
                <a:solidFill>
                  <a:srgbClr val="11467E"/>
                </a:solidFill>
                <a:latin typeface="TVTGFU+Optima"/>
                <a:cs typeface="TVTGFU+Optima"/>
              </a:rPr>
              <a:t> </a:t>
            </a:r>
          </a:p>
          <a:p>
            <a:pPr marL="0" marR="0" algn="ctr">
              <a:lnSpc>
                <a:spcPts val="6678"/>
              </a:lnSpc>
              <a:spcBef>
                <a:spcPts val="0"/>
              </a:spcBef>
              <a:spcAft>
                <a:spcPts val="0"/>
              </a:spcAft>
            </a:pPr>
            <a:endParaRPr lang="ru-RU" sz="6000" dirty="0" smtClean="0">
              <a:solidFill>
                <a:srgbClr val="11467E"/>
              </a:solidFill>
              <a:latin typeface="TVTGFU+Optima"/>
              <a:cs typeface="TVTGFU+Optima"/>
            </a:endParaRPr>
          </a:p>
          <a:p>
            <a:pPr marL="0" marR="0" algn="ctr">
              <a:lnSpc>
                <a:spcPts val="667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>
                <a:solidFill>
                  <a:srgbClr val="11467E"/>
                </a:solidFill>
                <a:latin typeface="TVTGFU+Optima"/>
                <a:cs typeface="TVTGFU+Optima"/>
              </a:rPr>
              <a:t>Трудовое воспитание дошкольников</a:t>
            </a:r>
          </a:p>
          <a:p>
            <a:pPr marL="0" marR="0" algn="ctr">
              <a:lnSpc>
                <a:spcPts val="667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000" dirty="0">
                <a:solidFill>
                  <a:srgbClr val="11467E"/>
                </a:solidFill>
                <a:latin typeface="TVTGFU+Optima"/>
                <a:cs typeface="TVTGFU+Optima"/>
              </a:rPr>
              <a:t>в</a:t>
            </a:r>
            <a:r>
              <a:rPr lang="ru-RU" sz="6000" dirty="0" smtClean="0">
                <a:solidFill>
                  <a:srgbClr val="11467E"/>
                </a:solidFill>
                <a:latin typeface="TVTGFU+Optima"/>
                <a:cs typeface="TVTGFU+Optima"/>
              </a:rPr>
              <a:t> контексте ФГОС ДО и ФОП ДО</a:t>
            </a:r>
            <a:endParaRPr sz="6000" dirty="0">
              <a:solidFill>
                <a:srgbClr val="11467E"/>
              </a:solidFill>
              <a:latin typeface="TVTGFU+Optima"/>
              <a:cs typeface="TVTGFU+Optim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3080" y="58057"/>
            <a:ext cx="16203524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78"/>
              </a:lnSpc>
            </a:pPr>
            <a:r>
              <a:rPr lang="ru-RU" sz="2800" b="1" dirty="0" smtClean="0">
                <a:solidFill>
                  <a:srgbClr val="11467E"/>
                </a:solidFill>
                <a:latin typeface="TVTGFU+Optima"/>
                <a:cs typeface="TVTGFU+Optima"/>
              </a:rPr>
              <a:t>Муниципальное бюджетное дошкольное образовательное учреждение «Детский </a:t>
            </a:r>
            <a:r>
              <a:rPr lang="ru-RU" sz="2800" b="1" dirty="0">
                <a:solidFill>
                  <a:srgbClr val="11467E"/>
                </a:solidFill>
                <a:latin typeface="TVTGFU+Optima"/>
                <a:cs typeface="TVTGFU+Optima"/>
              </a:rPr>
              <a:t>сад №8»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56168" y="8311852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 воспитатель </a:t>
            </a:r>
          </a:p>
          <a:p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Теселкина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Т.М.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080" y="6223620"/>
            <a:ext cx="63367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3588" lvl="0" algn="ctr"/>
            <a:r>
              <a:rPr lang="ru-RU" sz="3200" i="1" spc="-173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Дайте</a:t>
            </a:r>
            <a:r>
              <a:rPr lang="ru-RU" sz="3200" i="1" spc="-156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4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детям</a:t>
            </a:r>
            <a:r>
              <a:rPr lang="ru-RU" sz="3200" i="1" spc="-153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радость</a:t>
            </a:r>
            <a:r>
              <a:rPr lang="ru-RU" sz="3200" i="1" spc="-174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3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труда</a:t>
            </a:r>
            <a:r>
              <a:rPr lang="ru-RU" sz="3200" i="1" dirty="0">
                <a:solidFill>
                  <a:srgbClr val="11467E"/>
                </a:solidFill>
                <a:latin typeface="Agency FB" panose="020B0503020202020204" pitchFamily="34" charset="0"/>
                <a:cs typeface="LJEVWL+11 Italic"/>
              </a:rPr>
              <a:t>.</a:t>
            </a:r>
            <a:r>
              <a:rPr lang="ru-RU" sz="3200" i="1" spc="-328" dirty="0">
                <a:solidFill>
                  <a:srgbClr val="11467E"/>
                </a:solidFill>
                <a:latin typeface="Agency FB" panose="020B0503020202020204" pitchFamily="34" charset="0"/>
                <a:cs typeface="LJEVWL+11 Italic"/>
              </a:rPr>
              <a:t> </a:t>
            </a:r>
            <a:endParaRPr lang="ru-RU" sz="3200" i="1" spc="-328" dirty="0" smtClean="0">
              <a:solidFill>
                <a:srgbClr val="11467E"/>
              </a:solidFill>
              <a:latin typeface="Agency FB" panose="020B0503020202020204" pitchFamily="34" charset="0"/>
              <a:cs typeface="LJEVWL+11 Italic"/>
            </a:endParaRPr>
          </a:p>
          <a:p>
            <a:pPr marL="513588" lvl="0" algn="ctr"/>
            <a:r>
              <a:rPr lang="ru-RU" sz="3200" i="1" spc="-173" dirty="0" smtClean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Эту</a:t>
            </a:r>
            <a:r>
              <a:rPr lang="ru-RU" sz="3200" i="1" spc="-173" dirty="0" smtClean="0">
                <a:solidFill>
                  <a:srgbClr val="11467E"/>
                </a:solidFill>
                <a:latin typeface="VEMWIM+11 Italic"/>
                <a:cs typeface="VEMWIM+11 Italic"/>
              </a:rPr>
              <a:t> </a:t>
            </a:r>
            <a:r>
              <a:rPr lang="ru-RU" sz="3200" i="1" spc="-17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радость </a:t>
            </a:r>
            <a:r>
              <a:rPr lang="ru-RU" sz="3200" i="1" spc="-171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ему</a:t>
            </a:r>
            <a:r>
              <a:rPr lang="ru-RU" sz="3200" i="1" spc="-18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3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несут</a:t>
            </a:r>
            <a:r>
              <a:rPr lang="ru-RU" sz="3200" i="1" spc="-161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успех</a:t>
            </a:r>
            <a:r>
              <a:rPr lang="ru-RU" sz="3200" i="1" dirty="0">
                <a:solidFill>
                  <a:srgbClr val="11467E"/>
                </a:solidFill>
                <a:latin typeface="Agency FB" panose="020B0503020202020204" pitchFamily="34" charset="0"/>
                <a:cs typeface="LJEVWL+11 Italic"/>
              </a:rPr>
              <a:t>,</a:t>
            </a:r>
            <a:r>
              <a:rPr lang="ru-RU" sz="3200" i="1" spc="-346" dirty="0">
                <a:solidFill>
                  <a:srgbClr val="11467E"/>
                </a:solidFill>
                <a:latin typeface="Agency FB" panose="020B0503020202020204" pitchFamily="34" charset="0"/>
                <a:cs typeface="LJEVWL+11 Italic"/>
              </a:rPr>
              <a:t> </a:t>
            </a:r>
            <a:r>
              <a:rPr lang="ru-RU" sz="3200" i="1" spc="-173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осознание</a:t>
            </a:r>
            <a:r>
              <a:rPr lang="ru-RU" sz="3200" i="1" spc="-173" dirty="0">
                <a:solidFill>
                  <a:srgbClr val="11467E"/>
                </a:solidFill>
                <a:latin typeface="VEMWIM+11 Italic"/>
                <a:cs typeface="VEMWIM+11 Italic"/>
              </a:rPr>
              <a:t> </a:t>
            </a:r>
            <a:r>
              <a:rPr lang="ru-RU" sz="3200" i="1" spc="-171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своей</a:t>
            </a:r>
            <a:r>
              <a:rPr lang="ru-RU" sz="3200" i="1" spc="-184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3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умелости</a:t>
            </a:r>
            <a:r>
              <a:rPr lang="ru-RU" sz="3200" i="1" spc="-17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и</a:t>
            </a:r>
            <a:r>
              <a:rPr lang="ru-RU" sz="3200" i="1" spc="-341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3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значимости</a:t>
            </a:r>
            <a:r>
              <a:rPr lang="ru-RU" sz="3200" i="1" spc="-173" dirty="0">
                <a:solidFill>
                  <a:srgbClr val="11467E"/>
                </a:solidFill>
                <a:latin typeface="VEMWIM+11 Italic"/>
                <a:cs typeface="VEMWIM+11 Italic"/>
              </a:rPr>
              <a:t> </a:t>
            </a:r>
            <a:r>
              <a:rPr lang="ru-RU" sz="3200" i="1" spc="-17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выполняемой</a:t>
            </a:r>
            <a:r>
              <a:rPr lang="ru-RU" sz="3200" i="1" spc="-175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работы</a:t>
            </a:r>
            <a:r>
              <a:rPr lang="ru-RU" sz="3200" i="1" dirty="0">
                <a:solidFill>
                  <a:srgbClr val="11467E"/>
                </a:solidFill>
                <a:latin typeface="Agency FB" panose="020B0503020202020204" pitchFamily="34" charset="0"/>
                <a:cs typeface="LJEVWL+11 Italic"/>
              </a:rPr>
              <a:t>,</a:t>
            </a:r>
            <a:r>
              <a:rPr lang="ru-RU" sz="3200" i="1" spc="-340" dirty="0">
                <a:solidFill>
                  <a:srgbClr val="11467E"/>
                </a:solidFill>
                <a:latin typeface="Agency FB" panose="020B0503020202020204" pitchFamily="34" charset="0"/>
                <a:cs typeface="LJEVWL+11 Italic"/>
              </a:rPr>
              <a:t> </a:t>
            </a:r>
            <a:r>
              <a:rPr lang="ru-RU" sz="3200" i="1" spc="-17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возможность </a:t>
            </a:r>
            <a:r>
              <a:rPr lang="ru-RU" sz="3200" i="1" spc="-173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доставлять</a:t>
            </a:r>
            <a:r>
              <a:rPr lang="ru-RU" sz="3200" i="1" spc="-150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радость</a:t>
            </a:r>
            <a:r>
              <a:rPr lang="ru-RU" sz="3200" i="1" spc="-174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</a:t>
            </a:r>
            <a:r>
              <a:rPr lang="ru-RU" sz="3200" i="1" spc="-172" dirty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другим</a:t>
            </a:r>
            <a:r>
              <a:rPr lang="ru-RU" sz="3200" i="1" spc="-176" dirty="0">
                <a:solidFill>
                  <a:srgbClr val="11467E"/>
                </a:solidFill>
                <a:latin typeface="Agency FB" panose="020B0503020202020204" pitchFamily="34" charset="0"/>
                <a:cs typeface="LJEVWL+11 Italic"/>
              </a:rPr>
              <a:t>".</a:t>
            </a:r>
          </a:p>
          <a:p>
            <a:pPr marL="2379980" lvl="0"/>
            <a:r>
              <a:rPr lang="ru-RU" sz="3200" i="1" spc="-173" dirty="0" smtClean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          </a:t>
            </a:r>
            <a:r>
              <a:rPr lang="ru-RU" sz="3200" i="1" spc="-173" dirty="0" err="1" smtClean="0">
                <a:solidFill>
                  <a:srgbClr val="11467E"/>
                </a:solidFill>
                <a:latin typeface="Agency FB" panose="020B0503020202020204" pitchFamily="34" charset="0"/>
                <a:cs typeface="VEMWIM+11 Italic"/>
              </a:rPr>
              <a:t>В.А.Сухомлинский</a:t>
            </a:r>
            <a:endParaRPr lang="ru-RU" sz="3200" i="1" spc="-173" dirty="0">
              <a:solidFill>
                <a:srgbClr val="11467E"/>
              </a:solidFill>
              <a:latin typeface="Agency FB" panose="020B0503020202020204" pitchFamily="34" charset="0"/>
              <a:cs typeface="VEMWIM+11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92596" y="-7912"/>
            <a:ext cx="3815601" cy="510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ВИДЫ</a:t>
            </a:r>
            <a:r>
              <a:rPr sz="2700" b="1" spc="-11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ПОРУЧЕНИЙ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298" y="683149"/>
            <a:ext cx="2611661" cy="940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По </a:t>
            </a:r>
            <a:r>
              <a:rPr sz="3200" b="1" u="sng" spc="-17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трудности</a:t>
            </a:r>
            <a:r>
              <a:rPr sz="32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  <a:p>
            <a:pPr marL="37719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простые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6488" y="1496445"/>
            <a:ext cx="2140534" cy="533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сложные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6488" y="1902349"/>
            <a:ext cx="8720106" cy="940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По характеру выполнения</a:t>
            </a:r>
            <a:r>
              <a:rPr sz="3200" b="1" u="sng" spc="3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(</a:t>
            </a: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форма</a:t>
            </a:r>
            <a:r>
              <a:rPr sz="3200" b="1" u="sng" spc="15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организации</a:t>
            </a:r>
            <a:r>
              <a:rPr sz="32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)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индивидуальные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6488" y="2715645"/>
            <a:ext cx="9544831" cy="1346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совместные</a:t>
            </a:r>
            <a:r>
              <a:rPr sz="3200" b="1" spc="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(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коллективные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)</a:t>
            </a:r>
            <a:r>
              <a:rPr sz="3200" b="1" spc="32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–</a:t>
            </a:r>
            <a:r>
              <a:rPr sz="32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групповые</a:t>
            </a:r>
            <a:r>
              <a:rPr sz="3200" b="1" spc="2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общие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По времени</a:t>
            </a:r>
            <a:r>
              <a:rPr sz="3200" b="1" u="sng" spc="3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исполнения</a:t>
            </a:r>
            <a:r>
              <a:rPr sz="32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кратковременные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6488" y="3935098"/>
            <a:ext cx="3200170" cy="533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эпизодические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6488" y="4341244"/>
            <a:ext cx="2798358" cy="533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длительные.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6488" y="4747391"/>
            <a:ext cx="2756681" cy="533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постоянные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56488" y="5154298"/>
            <a:ext cx="3027953" cy="533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одноразовые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56488" y="5560203"/>
            <a:ext cx="8272811" cy="534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По </a:t>
            </a:r>
            <a:r>
              <a:rPr sz="3200" b="1" u="sng" spc="-20" dirty="0">
                <a:solidFill>
                  <a:srgbClr val="C00000"/>
                </a:solidFill>
                <a:latin typeface="OGLKKT+Calibri Bold"/>
                <a:cs typeface="OGLKKT+Calibri Bold"/>
              </a:rPr>
              <a:t>содержанию</a:t>
            </a:r>
            <a:r>
              <a:rPr sz="3200" b="1" u="sng" spc="763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(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соответствуют</a:t>
            </a:r>
            <a:r>
              <a:rPr sz="3200" b="1" spc="3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видам</a:t>
            </a:r>
            <a:r>
              <a:rPr sz="32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32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44500" y="6541405"/>
            <a:ext cx="17759374" cy="13471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Взаимодействие</a:t>
            </a:r>
            <a:r>
              <a:rPr sz="3200" b="1" spc="3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детьми</a:t>
            </a:r>
            <a:r>
              <a:rPr sz="3200" b="1" spc="147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следует</a:t>
            </a:r>
            <a:r>
              <a:rPr sz="3200" b="1" spc="3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начинать</a:t>
            </a:r>
            <a:r>
              <a:rPr sz="32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</a:t>
            </a: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индивидуальных</a:t>
            </a:r>
            <a:r>
              <a:rPr sz="3200" b="1" u="sng" spc="40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поручений</a:t>
            </a:r>
            <a:r>
              <a:rPr sz="3200" b="1" dirty="0">
                <a:solidFill>
                  <a:srgbClr val="5A160B"/>
                </a:solidFill>
                <a:latin typeface="SCQUJU+Calibri Bold"/>
                <a:cs typeface="SCQUJU+Calibri Bold"/>
              </a:rPr>
              <a:t>,</a:t>
            </a:r>
            <a:r>
              <a:rPr sz="3200" b="1" spc="30" dirty="0">
                <a:solidFill>
                  <a:srgbClr val="5A160B"/>
                </a:solidFill>
                <a:latin typeface="SCQUJU+Calibri Bold"/>
                <a:cs typeface="SCQUJU+Calibri Bold"/>
              </a:rPr>
              <a:t> </a:t>
            </a:r>
            <a:r>
              <a:rPr sz="32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которые</a:t>
            </a:r>
            <a:r>
              <a:rPr sz="32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выполняются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совместно</a:t>
            </a:r>
            <a:r>
              <a:rPr sz="3200" b="1" spc="3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воспитателем</a:t>
            </a:r>
            <a:r>
              <a:rPr sz="3200" b="1" spc="4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</a:t>
            </a:r>
            <a:r>
              <a:rPr sz="32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только</a:t>
            </a:r>
            <a:r>
              <a:rPr sz="3200" b="1" spc="4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после</a:t>
            </a:r>
            <a:r>
              <a:rPr sz="3200" b="1" spc="2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освоения</a:t>
            </a:r>
            <a:r>
              <a:rPr sz="3200" b="1" spc="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простейших</a:t>
            </a:r>
            <a:r>
              <a:rPr sz="3200" b="1" spc="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28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трудовых</a:t>
            </a:r>
            <a:r>
              <a:rPr sz="3200" b="1" spc="4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навыков</a:t>
            </a:r>
            <a:r>
              <a:rPr sz="3200" b="1" spc="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следует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переходить</a:t>
            </a:r>
            <a:r>
              <a:rPr sz="3200" b="1" spc="4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</a:t>
            </a:r>
            <a:r>
              <a:rPr sz="32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другим</a:t>
            </a:r>
            <a:r>
              <a:rPr sz="3200" b="1" spc="74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формам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4500" y="7760604"/>
            <a:ext cx="16997936" cy="94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После</a:t>
            </a:r>
            <a:r>
              <a:rPr sz="32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освоения</a:t>
            </a:r>
            <a:r>
              <a:rPr sz="3200" b="1" spc="76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некоторого</a:t>
            </a:r>
            <a:r>
              <a:rPr sz="3200" b="1" spc="75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27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трудового</a:t>
            </a:r>
            <a:r>
              <a:rPr sz="3200" b="1" spc="5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опыта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3200" b="1" spc="12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воспитатели</a:t>
            </a:r>
            <a:r>
              <a:rPr sz="3200" b="1" spc="4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начинают</a:t>
            </a:r>
            <a:r>
              <a:rPr sz="32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использовать</a:t>
            </a:r>
            <a:r>
              <a:rPr sz="3200" b="1" spc="4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групповые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поручения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4500" y="8574155"/>
            <a:ext cx="15478247" cy="9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6606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Основной</a:t>
            </a:r>
            <a:r>
              <a:rPr sz="3200" b="1" spc="3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формой</a:t>
            </a:r>
            <a:r>
              <a:rPr sz="3200" b="1" spc="74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объединения</a:t>
            </a:r>
            <a:r>
              <a:rPr sz="3200" b="1" spc="5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3200" b="1" spc="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младшего</a:t>
            </a:r>
            <a:r>
              <a:rPr sz="3200" b="1" spc="2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дошкольного</a:t>
            </a:r>
            <a:r>
              <a:rPr sz="3200" b="1" spc="5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возраста в</a:t>
            </a:r>
            <a:r>
              <a:rPr sz="32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27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3200" b="1" spc="150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является</a:t>
            </a:r>
            <a:r>
              <a:rPr sz="3200" b="1" spc="77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т</a:t>
            </a:r>
            <a:r>
              <a:rPr sz="3200" b="1" spc="-723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spc="-52" dirty="0">
                <a:solidFill>
                  <a:srgbClr val="C00000"/>
                </a:solidFill>
                <a:latin typeface="OGLKKT+Calibri Bold"/>
                <a:cs typeface="OGLKKT+Calibri Bold"/>
              </a:rPr>
              <a:t>руд</a:t>
            </a:r>
            <a:r>
              <a:rPr sz="3200" b="1" spc="58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«рядом»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78825" y="58993"/>
            <a:ext cx="2330350" cy="59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Дежурство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924" y="1310396"/>
            <a:ext cx="10242752" cy="4537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Дежурство </a:t>
            </a:r>
            <a:r>
              <a:rPr sz="2800" b="1" spc="-629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–</a:t>
            </a:r>
            <a:r>
              <a:rPr sz="28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систематический</a:t>
            </a:r>
            <a:r>
              <a:rPr sz="2800" b="1" spc="3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45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</a:t>
            </a:r>
            <a:r>
              <a:rPr sz="2800" b="1" spc="3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требующий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определенного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уровня самостоятельности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Вводятся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 второй половине </a:t>
            </a:r>
            <a:r>
              <a:rPr sz="2800" b="1" spc="-30" dirty="0">
                <a:solidFill>
                  <a:srgbClr val="002060"/>
                </a:solidFill>
                <a:latin typeface="OGLKKT+Calibri Bold"/>
                <a:cs typeface="OGLKKT+Calibri Bold"/>
              </a:rPr>
              <a:t>года</a:t>
            </a:r>
            <a:r>
              <a:rPr sz="2800" b="1" spc="66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(с 3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-4</a:t>
            </a:r>
            <a:r>
              <a:rPr sz="2800" b="1" spc="17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лет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).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Наиболее широкое применение</a:t>
            </a:r>
            <a:r>
              <a:rPr sz="28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разнообразных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видов дежурств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получают</a:t>
            </a:r>
            <a:r>
              <a:rPr sz="2800" b="1" spc="63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старшем </a:t>
            </a:r>
            <a:r>
              <a:rPr sz="2800" b="1" spc="-13" dirty="0">
                <a:solidFill>
                  <a:srgbClr val="C00000"/>
                </a:solidFill>
                <a:latin typeface="OGLKKT+Calibri Bold"/>
                <a:cs typeface="OGLKKT+Calibri Bold"/>
              </a:rPr>
              <a:t>дошкольном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возрасте</a:t>
            </a:r>
            <a:r>
              <a:rPr sz="28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Предполагает</a:t>
            </a:r>
            <a:r>
              <a:rPr sz="2800" b="1" spc="-1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spc="-45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</a:t>
            </a:r>
            <a:r>
              <a:rPr sz="2800" b="1" spc="4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0" dirty="0">
                <a:solidFill>
                  <a:srgbClr val="C00000"/>
                </a:solidFill>
                <a:latin typeface="OGLKKT+Calibri Bold"/>
                <a:cs typeface="OGLKKT+Calibri Bold"/>
              </a:rPr>
              <a:t>одного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или нескольких</a:t>
            </a:r>
            <a:r>
              <a:rPr sz="2800" b="1" spc="10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C0000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в интересах</a:t>
            </a:r>
          </a:p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группы</a:t>
            </a:r>
            <a:r>
              <a:rPr sz="28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отличии</a:t>
            </a:r>
            <a:r>
              <a:rPr sz="2800" b="1" spc="65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от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поручения</a:t>
            </a:r>
            <a:r>
              <a:rPr sz="2800" b="1" spc="64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большей степени</a:t>
            </a:r>
            <a:r>
              <a:rPr sz="2800" b="1" spc="65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выделяются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:</a:t>
            </a:r>
          </a:p>
          <a:p>
            <a:pPr marL="37719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spc="12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Общественная направленность </a:t>
            </a:r>
            <a:r>
              <a:rPr sz="28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37719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spc="12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Реальная</a:t>
            </a:r>
            <a:r>
              <a:rPr sz="2800" b="1" spc="65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практическая</a:t>
            </a:r>
            <a:r>
              <a:rPr sz="2800" b="1" spc="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забота</a:t>
            </a:r>
            <a:r>
              <a:rPr sz="2800" b="1" spc="63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нескольких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или </a:t>
            </a:r>
            <a:r>
              <a:rPr sz="2800" b="1" spc="-19" dirty="0">
                <a:solidFill>
                  <a:srgbClr val="002060"/>
                </a:solidFill>
                <a:latin typeface="OGLKKT+Calibri Bold"/>
                <a:cs typeface="OGLKKT+Calibri Bold"/>
              </a:rPr>
              <a:t>одного</a:t>
            </a:r>
          </a:p>
          <a:p>
            <a:pPr marL="75438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ребенка о</a:t>
            </a:r>
            <a:r>
              <a:rPr sz="2800" b="1" spc="63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других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53958" y="6871692"/>
            <a:ext cx="14580084" cy="2972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39" marR="0">
              <a:lnSpc>
                <a:spcPts val="4305"/>
              </a:lnSpc>
              <a:spcBef>
                <a:spcPts val="0"/>
              </a:spcBef>
              <a:spcAft>
                <a:spcPts val="0"/>
              </a:spcAft>
            </a:pP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Дежурство</a:t>
            </a:r>
            <a:r>
              <a:rPr sz="3900" spc="1014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способствует</a:t>
            </a:r>
            <a:r>
              <a:rPr sz="3900" spc="-16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развитию ответственности</a:t>
            </a:r>
            <a:r>
              <a:rPr sz="3900" dirty="0">
                <a:solidFill>
                  <a:srgbClr val="002060"/>
                </a:solidFill>
                <a:latin typeface="PCMESC+20"/>
                <a:cs typeface="PCMESC+20"/>
              </a:rPr>
              <a:t>,</a:t>
            </a:r>
            <a:r>
              <a:rPr sz="3900" spc="-16" dirty="0">
                <a:solidFill>
                  <a:srgbClr val="002060"/>
                </a:solidFill>
                <a:latin typeface="PCMESC+20"/>
                <a:cs typeface="PCMESC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гуманного и</a:t>
            </a:r>
          </a:p>
          <a:p>
            <a:pPr marL="2533904" marR="0">
              <a:lnSpc>
                <a:spcPts val="4305"/>
              </a:lnSpc>
              <a:spcBef>
                <a:spcPts val="394"/>
              </a:spcBef>
              <a:spcAft>
                <a:spcPts val="0"/>
              </a:spcAft>
            </a:pP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заботливого</a:t>
            </a:r>
            <a:r>
              <a:rPr sz="3900" spc="-20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отношения</a:t>
            </a:r>
            <a:r>
              <a:rPr sz="3900" spc="1009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к людям и природе</a:t>
            </a:r>
            <a:r>
              <a:rPr sz="3900" dirty="0">
                <a:solidFill>
                  <a:srgbClr val="002060"/>
                </a:solidFill>
                <a:latin typeface="PCMESC+20"/>
                <a:cs typeface="PCMESC+20"/>
              </a:rPr>
              <a:t>.</a:t>
            </a:r>
          </a:p>
          <a:p>
            <a:pPr marL="0" marR="0">
              <a:lnSpc>
                <a:spcPts val="4305"/>
              </a:lnSpc>
              <a:spcBef>
                <a:spcPts val="392"/>
              </a:spcBef>
              <a:spcAft>
                <a:spcPts val="0"/>
              </a:spcAft>
            </a:pP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Для </a:t>
            </a:r>
            <a:r>
              <a:rPr sz="3900" spc="-18" dirty="0">
                <a:solidFill>
                  <a:srgbClr val="002060"/>
                </a:solidFill>
                <a:latin typeface="PLTELS+20"/>
                <a:cs typeface="PLTELS+20"/>
              </a:rPr>
              <a:t>создания</a:t>
            </a:r>
            <a:r>
              <a:rPr sz="3900" spc="12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положительного отношения к дежурствам</a:t>
            </a:r>
            <a:r>
              <a:rPr sz="3900" spc="1020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и привычки</a:t>
            </a:r>
          </a:p>
          <a:p>
            <a:pPr marL="477011" marR="0">
              <a:lnSpc>
                <a:spcPts val="4305"/>
              </a:lnSpc>
              <a:spcBef>
                <a:spcPts val="398"/>
              </a:spcBef>
              <a:spcAft>
                <a:spcPts val="0"/>
              </a:spcAft>
            </a:pP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к труду</a:t>
            </a:r>
            <a:r>
              <a:rPr sz="3900" spc="-26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важнейшее</a:t>
            </a:r>
            <a:r>
              <a:rPr sz="3900" spc="12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spc="-16" dirty="0">
                <a:solidFill>
                  <a:srgbClr val="002060"/>
                </a:solidFill>
                <a:latin typeface="PLTELS+20"/>
                <a:cs typeface="PLTELS+20"/>
              </a:rPr>
              <a:t>значение</a:t>
            </a:r>
            <a:r>
              <a:rPr sz="3900" spc="19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имеет</a:t>
            </a:r>
            <a:r>
              <a:rPr sz="3900" spc="1018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живой</a:t>
            </a:r>
            <a:r>
              <a:rPr sz="3900" spc="-23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пример </a:t>
            </a:r>
            <a:r>
              <a:rPr sz="3900" spc="-16" dirty="0">
                <a:solidFill>
                  <a:srgbClr val="002060"/>
                </a:solidFill>
                <a:latin typeface="PLTELS+20"/>
                <a:cs typeface="PLTELS+20"/>
              </a:rPr>
              <a:t>окружающих</a:t>
            </a:r>
          </a:p>
          <a:p>
            <a:pPr marL="906017" marR="0">
              <a:lnSpc>
                <a:spcPts val="4305"/>
              </a:lnSpc>
              <a:spcBef>
                <a:spcPts val="392"/>
              </a:spcBef>
              <a:spcAft>
                <a:spcPts val="0"/>
              </a:spcAft>
            </a:pP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взрослых</a:t>
            </a:r>
            <a:r>
              <a:rPr sz="3900" dirty="0">
                <a:solidFill>
                  <a:srgbClr val="002060"/>
                </a:solidFill>
                <a:latin typeface="PCMESC+20"/>
                <a:cs typeface="PCMESC+20"/>
              </a:rPr>
              <a:t>,</a:t>
            </a:r>
            <a:r>
              <a:rPr sz="3900" spc="1004" dirty="0">
                <a:solidFill>
                  <a:srgbClr val="002060"/>
                </a:solidFill>
                <a:latin typeface="PCMESC+20"/>
                <a:cs typeface="PCMESC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непосредственное</a:t>
            </a:r>
            <a:r>
              <a:rPr sz="3900" spc="10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соприкосновение с их</a:t>
            </a:r>
            <a:r>
              <a:rPr sz="3900" spc="-12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3900" dirty="0">
                <a:solidFill>
                  <a:srgbClr val="002060"/>
                </a:solidFill>
                <a:latin typeface="PLTELS+20"/>
                <a:cs typeface="PLTELS+20"/>
              </a:rPr>
              <a:t>трудом</a:t>
            </a:r>
            <a:r>
              <a:rPr sz="3900" dirty="0">
                <a:solidFill>
                  <a:srgbClr val="002060"/>
                </a:solidFill>
                <a:latin typeface="PCMESC+20"/>
                <a:cs typeface="PCMESC+2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17237" y="521753"/>
            <a:ext cx="11734848" cy="2513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635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Коллективный</a:t>
            </a:r>
            <a:r>
              <a:rPr sz="3600" b="1" spc="5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т</a:t>
            </a:r>
            <a:r>
              <a:rPr sz="3600" b="1" spc="-72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600" b="1" spc="-54" dirty="0" err="1" smtClean="0">
                <a:solidFill>
                  <a:srgbClr val="C00000"/>
                </a:solidFill>
                <a:latin typeface="OGLKKT+Calibri Bold"/>
                <a:cs typeface="OGLKKT+Calibri Bold"/>
              </a:rPr>
              <a:t>руд</a:t>
            </a:r>
            <a:endParaRPr lang="ru-RU" sz="3600" b="1" spc="-54" dirty="0" smtClean="0">
              <a:solidFill>
                <a:srgbClr val="C00000"/>
              </a:solidFill>
              <a:latin typeface="OGLKKT+Calibri Bold"/>
              <a:cs typeface="OGLKKT+Calibri Bold"/>
            </a:endParaRPr>
          </a:p>
          <a:p>
            <a:pPr marL="0" marR="0">
              <a:lnSpc>
                <a:spcPts val="3420"/>
              </a:lnSpc>
              <a:spcBef>
                <a:spcPts val="714"/>
              </a:spcBef>
              <a:spcAft>
                <a:spcPts val="0"/>
              </a:spcAft>
            </a:pPr>
            <a:r>
              <a:rPr sz="3600" b="1" dirty="0" err="1" smtClean="0">
                <a:solidFill>
                  <a:srgbClr val="C00000"/>
                </a:solidFill>
                <a:latin typeface="OGLKKT+Calibri Bold"/>
                <a:cs typeface="OGLKKT+Calibri Bold"/>
              </a:rPr>
              <a:t>Коллективный</a:t>
            </a:r>
            <a:r>
              <a:rPr sz="3600" b="1" dirty="0" smtClean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600" b="1" spc="-45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</a:t>
            </a:r>
            <a:r>
              <a:rPr sz="3600" b="1" spc="39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–</a:t>
            </a:r>
            <a:r>
              <a:rPr sz="36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наиболее</a:t>
            </a:r>
            <a:r>
              <a:rPr sz="3600" b="1" spc="63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сложная</a:t>
            </a:r>
            <a:r>
              <a:rPr sz="36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форма организации </a:t>
            </a:r>
            <a:r>
              <a:rPr sz="3600" b="1" spc="-33" dirty="0" err="1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36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6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3600" b="1" dirty="0" smtClean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  <a:endParaRPr lang="ru-RU" sz="3600" b="1" dirty="0" smtClean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3420"/>
              </a:lnSpc>
              <a:spcBef>
                <a:spcPts val="714"/>
              </a:spcBef>
              <a:spcAft>
                <a:spcPts val="0"/>
              </a:spcAft>
            </a:pPr>
            <a:endParaRPr lang="ru-RU" sz="3600" b="1" dirty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3420"/>
              </a:lnSpc>
              <a:spcBef>
                <a:spcPts val="714"/>
              </a:spcBef>
              <a:spcAft>
                <a:spcPts val="0"/>
              </a:spcAft>
            </a:pPr>
            <a:r>
              <a:rPr sz="3600" b="1" spc="-10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Используется</a:t>
            </a:r>
            <a:r>
              <a:rPr sz="3600" b="1" spc="28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6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только</a:t>
            </a:r>
            <a:r>
              <a:rPr sz="3600" b="1" spc="65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старшем </a:t>
            </a:r>
            <a:r>
              <a:rPr sz="36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дошкольном</a:t>
            </a: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возрасте</a:t>
            </a:r>
            <a:r>
              <a:rPr sz="36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5048" y="4063380"/>
            <a:ext cx="17142908" cy="3770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  </a:t>
            </a:r>
            <a:r>
              <a:rPr sz="32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3200" b="1" spc="1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старшем возрасте педагог</a:t>
            </a:r>
            <a:r>
              <a:rPr sz="3200" b="1" spc="63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использует</a:t>
            </a:r>
            <a:r>
              <a:rPr sz="3200" b="1" spc="65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«</a:t>
            </a:r>
            <a:r>
              <a:rPr sz="3200" dirty="0">
                <a:solidFill>
                  <a:srgbClr val="C00000"/>
                </a:solidFill>
                <a:latin typeface="OGLKKT+Calibri Bold"/>
                <a:cs typeface="OGLKKT+Calibri Bold"/>
              </a:rPr>
              <a:t>общий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spc="-33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труд»</a:t>
            </a:r>
            <a:r>
              <a:rPr sz="3200" b="1" spc="66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3200" b="1" spc="10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форма</a:t>
            </a:r>
            <a:r>
              <a:rPr sz="3200" b="1" spc="6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объединения</a:t>
            </a:r>
            <a:r>
              <a:rPr sz="3200" b="1" spc="6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3200" b="1" spc="-36" dirty="0">
                <a:solidFill>
                  <a:srgbClr val="002060"/>
                </a:solidFill>
                <a:latin typeface="OGLKKT+Calibri Bold"/>
                <a:cs typeface="OGLKKT+Calibri Bold"/>
              </a:rPr>
              <a:t>когда</a:t>
            </a:r>
            <a:r>
              <a:rPr sz="3200" b="1" spc="2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 err="1">
                <a:solidFill>
                  <a:srgbClr val="002060"/>
                </a:solidFill>
                <a:latin typeface="OGLKKT+Calibri Bold"/>
                <a:cs typeface="OGLKKT+Calibri Bold"/>
              </a:rPr>
              <a:t>они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получают</a:t>
            </a:r>
            <a:r>
              <a:rPr lang="ru-RU" sz="32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общее</a:t>
            </a:r>
            <a:r>
              <a:rPr sz="32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для всех</a:t>
            </a:r>
            <a:r>
              <a:rPr sz="3200" b="1" spc="66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задание, а</a:t>
            </a:r>
            <a:r>
              <a:rPr sz="32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 окончании работы</a:t>
            </a:r>
            <a:r>
              <a:rPr sz="3200" b="1" spc="-3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7" dirty="0">
                <a:solidFill>
                  <a:srgbClr val="002060"/>
                </a:solidFill>
                <a:latin typeface="OGLKKT+Calibri Bold"/>
                <a:cs typeface="OGLKKT+Calibri Bold"/>
              </a:rPr>
              <a:t>подводится</a:t>
            </a:r>
            <a:r>
              <a:rPr sz="3200" b="1" spc="65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общий </a:t>
            </a:r>
            <a:r>
              <a:rPr sz="3200" b="1" spc="-34" dirty="0" err="1">
                <a:solidFill>
                  <a:srgbClr val="002060"/>
                </a:solidFill>
                <a:latin typeface="OGLKKT+Calibri Bold"/>
                <a:cs typeface="OGLKKT+Calibri Bold"/>
              </a:rPr>
              <a:t>итог</a:t>
            </a:r>
            <a:r>
              <a:rPr sz="3200" b="1" dirty="0" smtClean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  <a:endParaRPr lang="ru-RU" sz="3200" b="1" dirty="0" smtClean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3422"/>
              </a:lnSpc>
              <a:spcBef>
                <a:spcPts val="0"/>
              </a:spcBef>
              <a:spcAft>
                <a:spcPts val="0"/>
              </a:spcAft>
            </a:pPr>
            <a:endParaRPr sz="3200" b="1" dirty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     </a:t>
            </a:r>
            <a:r>
              <a:rPr sz="32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Особое</a:t>
            </a:r>
            <a:r>
              <a:rPr sz="3200" b="1" spc="-15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место</a:t>
            </a:r>
            <a:r>
              <a:rPr sz="32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32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воспитании</a:t>
            </a:r>
            <a:r>
              <a:rPr sz="3200" b="1" spc="64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нравственных</a:t>
            </a:r>
            <a:r>
              <a:rPr sz="32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качеств</a:t>
            </a:r>
            <a:r>
              <a:rPr sz="32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личности </a:t>
            </a:r>
            <a:r>
              <a:rPr sz="32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дошкольника</a:t>
            </a:r>
            <a:r>
              <a:rPr sz="32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приобретает</a:t>
            </a:r>
            <a:r>
              <a:rPr sz="32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«совместный </a:t>
            </a:r>
            <a:r>
              <a:rPr sz="3200" b="1" spc="-33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труд»</a:t>
            </a:r>
            <a:r>
              <a:rPr sz="3200" b="1" spc="28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–</a:t>
            </a:r>
            <a:r>
              <a:rPr lang="ru-RU" sz="32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форма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3200" b="1" spc="-35" dirty="0">
                <a:solidFill>
                  <a:srgbClr val="002060"/>
                </a:solidFill>
                <a:latin typeface="OGLKKT+Calibri Bold"/>
                <a:cs typeface="OGLKKT+Calibri Bold"/>
              </a:rPr>
              <a:t>когда</a:t>
            </a:r>
            <a:r>
              <a:rPr sz="3200" b="1" spc="2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дети оказываются</a:t>
            </a:r>
            <a:r>
              <a:rPr sz="3200" b="1" spc="2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зависимости</a:t>
            </a:r>
            <a:r>
              <a:rPr sz="32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друг </a:t>
            </a:r>
            <a:r>
              <a:rPr sz="32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от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друга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в процессе</a:t>
            </a:r>
            <a:r>
              <a:rPr sz="3200" b="1" spc="2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32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u="sng" dirty="0">
                <a:solidFill>
                  <a:srgbClr val="002060"/>
                </a:solidFill>
                <a:latin typeface="OGLKKT+Calibri Bold"/>
                <a:cs typeface="OGLKKT+Calibri Bold"/>
              </a:rPr>
              <a:t>Позволяет</a:t>
            </a:r>
            <a:r>
              <a:rPr sz="3200" b="1" u="sng" spc="63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воспитывать</a:t>
            </a:r>
            <a:r>
              <a:rPr sz="3200" b="1" u="sng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002060"/>
                </a:solidFill>
                <a:latin typeface="OGLKKT+Calibri Bold"/>
                <a:cs typeface="OGLKKT+Calibri Bold"/>
              </a:rPr>
              <a:t>в детях</a:t>
            </a:r>
            <a:r>
              <a:rPr sz="3200" b="1" u="sng" spc="64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положительные</a:t>
            </a:r>
            <a:r>
              <a:rPr sz="3200" b="1" u="sng" dirty="0">
                <a:solidFill>
                  <a:srgbClr val="002060"/>
                </a:solidFill>
                <a:latin typeface="OGLKKT+Calibri Bold"/>
                <a:cs typeface="OGLKKT+Calibri Bold"/>
              </a:rPr>
              <a:t> формы</a:t>
            </a:r>
            <a:r>
              <a:rPr sz="3200" b="1" u="sng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002060"/>
                </a:solidFill>
                <a:latin typeface="OGLKKT+Calibri Bold"/>
                <a:cs typeface="OGLKKT+Calibri Bold"/>
              </a:rPr>
              <a:t>взаимодействия</a:t>
            </a:r>
            <a:r>
              <a:rPr sz="3200" b="1" u="sng" spc="2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002060"/>
                </a:solidFill>
                <a:latin typeface="OGLKKT+Calibri Bold"/>
                <a:cs typeface="OGLKKT+Calibri Bold"/>
              </a:rPr>
              <a:t>со </a:t>
            </a:r>
            <a:r>
              <a:rPr sz="3200" b="1" u="sng" dirty="0" err="1">
                <a:solidFill>
                  <a:srgbClr val="002060"/>
                </a:solidFill>
                <a:latin typeface="OGLKKT+Calibri Bold"/>
                <a:cs typeface="OGLKKT+Calibri Bold"/>
              </a:rPr>
              <a:t>сверстниками</a:t>
            </a:r>
            <a:r>
              <a:rPr sz="3200" b="1" u="sng" dirty="0" smtClean="0">
                <a:solidFill>
                  <a:srgbClr val="002060"/>
                </a:solidFill>
                <a:latin typeface="SCQUJU+Calibri Bold"/>
                <a:cs typeface="SCQUJU+Calibri Bold"/>
              </a:rPr>
              <a:t>:</a:t>
            </a:r>
            <a:endParaRPr lang="ru-RU" sz="3200" b="1" u="sng" dirty="0" smtClean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endParaRPr sz="3200" b="1" u="sng" dirty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37719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2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Умение</a:t>
            </a:r>
            <a:r>
              <a:rPr sz="3200" b="1" spc="67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вежливо</a:t>
            </a:r>
            <a:r>
              <a:rPr sz="32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обращаться</a:t>
            </a:r>
            <a:r>
              <a:rPr sz="32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друг к другу</a:t>
            </a:r>
            <a:r>
              <a:rPr sz="32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просьбой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5088" y="7807105"/>
            <a:ext cx="8928992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spc="12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Договариваться</a:t>
            </a:r>
            <a:r>
              <a:rPr sz="3200" b="1" spc="63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</a:t>
            </a:r>
            <a:r>
              <a:rPr sz="3200" b="1" spc="64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совместных действиях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2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Помогать</a:t>
            </a:r>
            <a:r>
              <a:rPr sz="32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друг </a:t>
            </a:r>
            <a:r>
              <a:rPr sz="3200" b="1" spc="-22" dirty="0">
                <a:solidFill>
                  <a:srgbClr val="002060"/>
                </a:solidFill>
                <a:latin typeface="OGLKKT+Calibri Bold"/>
                <a:cs typeface="OGLKKT+Calibri Bold"/>
              </a:rPr>
              <a:t>другу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0504" y="189935"/>
            <a:ext cx="4337248" cy="381344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-24013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5066" y="468579"/>
            <a:ext cx="4432046" cy="668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MCAJSC+15 Bold"/>
                <a:cs typeface="MCAJSC+15 Bold"/>
              </a:rPr>
              <a:t>Трудовые</a:t>
            </a:r>
            <a:r>
              <a:rPr sz="3600" b="1" spc="1021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MCAJSC+15 Bold"/>
                <a:cs typeface="MCAJSC+15 Bold"/>
              </a:rPr>
              <a:t>акции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5048" y="1232205"/>
            <a:ext cx="10020504" cy="458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К особенностям </a:t>
            </a: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планирования</a:t>
            </a:r>
            <a:r>
              <a:rPr sz="2400" b="1" spc="-12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трудовых акций</a:t>
            </a:r>
            <a:r>
              <a:rPr sz="2400" b="1" spc="661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относятся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5048" y="1638350"/>
            <a:ext cx="12310771" cy="1271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преобладание трудовых поручений</a:t>
            </a:r>
            <a:r>
              <a:rPr sz="24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  <a:r>
              <a:rPr sz="2400" b="1" spc="-24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включение</a:t>
            </a:r>
            <a:r>
              <a:rPr sz="2400" b="1" spc="-28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разных по организации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форм</a:t>
            </a:r>
            <a:r>
              <a:rPr sz="2400" b="1" spc="-14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труда на</a:t>
            </a:r>
            <a:r>
              <a:rPr sz="2400" b="1" spc="-13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улице</a:t>
            </a:r>
            <a:r>
              <a:rPr sz="2400" b="1" spc="-1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в</a:t>
            </a:r>
            <a:r>
              <a:rPr sz="2400" b="1" spc="-1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соответствии с сезоном и погодными условиями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при сохранении</a:t>
            </a:r>
            <a:r>
              <a:rPr sz="2400" b="1" spc="-1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общей</a:t>
            </a:r>
            <a:r>
              <a:rPr sz="2400" b="1" spc="-16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двигательной активности детей</a:t>
            </a:r>
            <a:r>
              <a:rPr sz="24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65048" y="3264458"/>
            <a:ext cx="11797335" cy="1270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Цель</a:t>
            </a:r>
            <a:r>
              <a:rPr sz="2400" b="1" spc="68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и</a:t>
            </a:r>
            <a:r>
              <a:rPr sz="2400" b="1" spc="66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задачи</a:t>
            </a:r>
            <a:r>
              <a:rPr sz="2400" b="1" spc="80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spc="-678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таких трудовых акций</a:t>
            </a:r>
            <a:r>
              <a:rPr sz="2400" b="1" spc="659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определяются</a:t>
            </a:r>
            <a:r>
              <a:rPr sz="2400" b="1" spc="14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педагогом</a:t>
            </a:r>
            <a:r>
              <a:rPr sz="2400" b="1" spc="67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исхо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из приобретенных</a:t>
            </a:r>
            <a:r>
              <a:rPr sz="2400" b="1" spc="-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навыков</a:t>
            </a:r>
            <a:r>
              <a:rPr sz="2400" b="1" spc="-24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и трудовых умений</a:t>
            </a:r>
            <a:r>
              <a:rPr sz="2400" b="1" spc="-26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воспитанников,</a:t>
            </a:r>
            <a:r>
              <a:rPr sz="2400" b="1" spc="-25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а так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их физических</a:t>
            </a:r>
            <a:r>
              <a:rPr sz="2400" b="1" spc="-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возможностей</a:t>
            </a:r>
            <a:r>
              <a:rPr sz="24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65048" y="4890059"/>
            <a:ext cx="11819586" cy="12714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Трудовые</a:t>
            </a:r>
            <a:r>
              <a:rPr sz="2400" b="1" spc="661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акции</a:t>
            </a:r>
            <a:r>
              <a:rPr sz="2400" b="1" spc="659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следует проводить регулярно</a:t>
            </a:r>
            <a:r>
              <a:rPr sz="24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  <a:r>
              <a:rPr sz="2400" b="1" spc="-18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но не</a:t>
            </a:r>
            <a:r>
              <a:rPr sz="2400" b="1" spc="-1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чаще</a:t>
            </a:r>
            <a:r>
              <a:rPr sz="2400" b="1" spc="-1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двух – тр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раз</a:t>
            </a:r>
            <a:r>
              <a:rPr sz="2400" b="1" spc="-1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в месяц</a:t>
            </a:r>
            <a:r>
              <a:rPr sz="24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  <a:r>
              <a:rPr sz="2400" b="1" spc="-18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поскольку значительное</a:t>
            </a:r>
            <a:r>
              <a:rPr sz="2400" b="1" spc="-18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количество времени</a:t>
            </a:r>
            <a:r>
              <a:rPr sz="2400" b="1" spc="-3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должно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отводиться</a:t>
            </a:r>
            <a:r>
              <a:rPr sz="2400" b="1" spc="16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занятиям трудовой деятельностью</a:t>
            </a:r>
            <a:r>
              <a:rPr sz="2400" b="1" spc="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с определенной</a:t>
            </a:r>
            <a:r>
              <a:rPr sz="2400" b="1" spc="-10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цель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7316" y="6299505"/>
            <a:ext cx="12292686" cy="37101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Трудовые</a:t>
            </a:r>
            <a:r>
              <a:rPr sz="2400" b="1" spc="659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акции</a:t>
            </a:r>
            <a:r>
              <a:rPr sz="2400" b="1" spc="659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могут содержать сюрпризные</a:t>
            </a:r>
            <a:r>
              <a:rPr sz="2400" b="1" spc="-23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моменты</a:t>
            </a:r>
            <a:r>
              <a:rPr sz="2400" b="1" dirty="0">
                <a:solidFill>
                  <a:srgbClr val="002060"/>
                </a:solidFill>
                <a:latin typeface="JRRVIQ+15 Bold"/>
                <a:cs typeface="JRRVIQ+15 Bold"/>
              </a:rPr>
              <a:t>:</a:t>
            </a:r>
            <a:r>
              <a:rPr sz="2400" b="1" spc="-24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неожиданное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задание</a:t>
            </a:r>
            <a:r>
              <a:rPr sz="2400" i="1" spc="-12" dirty="0">
                <a:solidFill>
                  <a:srgbClr val="002060"/>
                </a:solidFill>
                <a:latin typeface="VEMWIM+11 Italic"/>
                <a:cs typeface="VEMWIM+11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детям</a:t>
            </a:r>
            <a:r>
              <a:rPr sz="2400" i="1" dirty="0">
                <a:solidFill>
                  <a:srgbClr val="002060"/>
                </a:solidFill>
                <a:latin typeface="LJEVWL+11 Italic"/>
                <a:cs typeface="LJEVWL+11 Italic"/>
              </a:rPr>
              <a:t>,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встреча</a:t>
            </a:r>
            <a:r>
              <a:rPr sz="2400" i="1" spc="11" dirty="0">
                <a:solidFill>
                  <a:srgbClr val="002060"/>
                </a:solidFill>
                <a:latin typeface="VEMWIM+11 Italic"/>
                <a:cs typeface="VEMWIM+11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с персонажем сказки или</a:t>
            </a:r>
            <a:r>
              <a:rPr sz="2400" i="1" spc="-12" dirty="0">
                <a:solidFill>
                  <a:srgbClr val="002060"/>
                </a:solidFill>
                <a:latin typeface="VEMWIM+11 Italic"/>
                <a:cs typeface="VEMWIM+11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любимым героем</a:t>
            </a:r>
            <a:r>
              <a:rPr sz="2400" i="1" dirty="0">
                <a:solidFill>
                  <a:srgbClr val="002060"/>
                </a:solidFill>
                <a:latin typeface="LJEVWL+11 Italic"/>
                <a:cs typeface="LJEVWL+11 Italic"/>
              </a:rPr>
              <a:t>,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наблюдение за работой дворника</a:t>
            </a:r>
            <a:r>
              <a:rPr sz="2400" i="1" dirty="0">
                <a:solidFill>
                  <a:srgbClr val="002060"/>
                </a:solidFill>
                <a:latin typeface="LJEVWL+11 Italic"/>
                <a:cs typeface="LJEVWL+11 Italic"/>
              </a:rPr>
              <a:t>.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Такие</a:t>
            </a:r>
            <a:r>
              <a:rPr sz="2400" b="1" spc="-2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мероприятия организуются на</a:t>
            </a:r>
            <a:r>
              <a:rPr sz="2400" b="1" spc="-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территории</a:t>
            </a:r>
            <a:r>
              <a:rPr sz="2400" b="1" spc="-2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детского</a:t>
            </a:r>
            <a:r>
              <a:rPr sz="2400" b="1" spc="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сада и носят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четко выраженный</a:t>
            </a:r>
            <a:r>
              <a:rPr sz="2400" b="1" spc="-2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сезонный</a:t>
            </a:r>
            <a:r>
              <a:rPr sz="2400" b="1" spc="-16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характер</a:t>
            </a:r>
            <a:r>
              <a:rPr sz="24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Трудовые</a:t>
            </a:r>
            <a:r>
              <a:rPr sz="2400" b="1" spc="-22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C00000"/>
                </a:solidFill>
                <a:latin typeface="MCAJSC+15 Bold"/>
                <a:cs typeface="MCAJSC+15 Bold"/>
              </a:rPr>
              <a:t>акции</a:t>
            </a:r>
            <a:r>
              <a:rPr sz="2400" b="1" spc="658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сочетают</a:t>
            </a:r>
            <a:r>
              <a:rPr sz="2400" b="1" spc="-1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в себе</a:t>
            </a:r>
            <a:r>
              <a:rPr sz="2400" b="1" spc="-2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наблюдения</a:t>
            </a:r>
            <a:r>
              <a:rPr sz="2400" b="1" spc="-1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i="1" dirty="0">
                <a:solidFill>
                  <a:srgbClr val="002060"/>
                </a:solidFill>
                <a:latin typeface="LJEVWL+11 Italic"/>
                <a:cs typeface="LJEVWL+11 Italic"/>
              </a:rPr>
              <a:t>(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за сезонными</a:t>
            </a:r>
          </a:p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изменениями</a:t>
            </a:r>
            <a:r>
              <a:rPr sz="2400" i="1" spc="-12" dirty="0">
                <a:solidFill>
                  <a:srgbClr val="002060"/>
                </a:solidFill>
                <a:latin typeface="VEMWIM+11 Italic"/>
                <a:cs typeface="VEMWIM+11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в природе</a:t>
            </a:r>
            <a:r>
              <a:rPr sz="2400" i="1" dirty="0">
                <a:solidFill>
                  <a:srgbClr val="002060"/>
                </a:solidFill>
                <a:latin typeface="LJEVWL+11 Italic"/>
                <a:cs typeface="LJEVWL+11 Italic"/>
              </a:rPr>
              <a:t>,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ростом и развитием растений</a:t>
            </a:r>
            <a:r>
              <a:rPr sz="2400" i="1" dirty="0">
                <a:solidFill>
                  <a:srgbClr val="002060"/>
                </a:solidFill>
                <a:latin typeface="LJEVWL+11 Italic"/>
                <a:cs typeface="LJEVWL+11 Italic"/>
              </a:rPr>
              <a:t>,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прилетом</a:t>
            </a:r>
            <a:r>
              <a:rPr sz="2400" i="1" spc="-10" dirty="0">
                <a:solidFill>
                  <a:srgbClr val="002060"/>
                </a:solidFill>
                <a:latin typeface="VEMWIM+11 Italic"/>
                <a:cs typeface="VEMWIM+11 Italic"/>
              </a:rPr>
              <a:t>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и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кочеванием птиц</a:t>
            </a:r>
            <a:r>
              <a:rPr sz="2400" i="1" dirty="0">
                <a:solidFill>
                  <a:srgbClr val="002060"/>
                </a:solidFill>
                <a:latin typeface="LJEVWL+11 Italic"/>
                <a:cs typeface="LJEVWL+11 Italic"/>
              </a:rPr>
              <a:t>, </a:t>
            </a:r>
            <a:r>
              <a:rPr sz="2400" i="1" dirty="0">
                <a:solidFill>
                  <a:srgbClr val="002060"/>
                </a:solidFill>
                <a:latin typeface="VEMWIM+11 Italic"/>
                <a:cs typeface="VEMWIM+11 Italic"/>
              </a:rPr>
              <a:t>трудом человека в природе</a:t>
            </a:r>
            <a:r>
              <a:rPr sz="2400" i="1" dirty="0">
                <a:solidFill>
                  <a:srgbClr val="002060"/>
                </a:solidFill>
                <a:latin typeface="LJEVWL+11 Italic"/>
                <a:cs typeface="LJEVWL+11 Italic"/>
              </a:rPr>
              <a:t>)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и совместную</a:t>
            </a:r>
            <a:r>
              <a:rPr sz="2400" b="1" spc="-19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трудовую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деятельность</a:t>
            </a:r>
            <a:r>
              <a:rPr sz="2400" b="1" spc="16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детей</a:t>
            </a:r>
            <a:r>
              <a:rPr sz="2400" b="1" spc="-1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MCAJSC+15 Bold"/>
                <a:cs typeface="MCAJSC+15 Bold"/>
              </a:rPr>
              <a:t>и взрослых</a:t>
            </a:r>
            <a:r>
              <a:rPr sz="24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87978" y="13749"/>
            <a:ext cx="10405049" cy="59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Представления</a:t>
            </a: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о </a:t>
            </a:r>
            <a:r>
              <a:rPr sz="3600" b="1" spc="-29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3600" b="1" spc="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6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взрослых</a:t>
            </a:r>
            <a:r>
              <a:rPr sz="36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169" y="636225"/>
            <a:ext cx="17341748" cy="1722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4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30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дошкольном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возрасте</a:t>
            </a:r>
            <a:r>
              <a:rPr sz="3000" b="1" spc="67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происходит</a:t>
            </a:r>
            <a:r>
              <a:rPr sz="30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первое знакомство и формируются</a:t>
            </a:r>
            <a:r>
              <a:rPr sz="3000" b="1" spc="1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первые представления</a:t>
            </a:r>
            <a:r>
              <a:rPr sz="30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 </a:t>
            </a:r>
            <a:r>
              <a:rPr sz="30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роли</a:t>
            </a:r>
          </a:p>
          <a:p>
            <a:pPr marL="0" marR="0">
              <a:lnSpc>
                <a:spcPts val="320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3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3000" b="1" spc="4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жизни </a:t>
            </a:r>
            <a:r>
              <a:rPr sz="30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человека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и общества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Знакомство с </a:t>
            </a:r>
            <a:r>
              <a:rPr sz="3000" b="1" u="sng" spc="-35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трудом</a:t>
            </a:r>
            <a:r>
              <a:rPr sz="3000" b="1" u="sng" spc="720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взрослых </a:t>
            </a:r>
            <a:r>
              <a:rPr sz="3000" b="1" u="sng" spc="-19" dirty="0">
                <a:solidFill>
                  <a:srgbClr val="C00000"/>
                </a:solidFill>
                <a:latin typeface="OGLKKT+Calibri Bold"/>
                <a:cs typeface="OGLKKT+Calibri Bold"/>
              </a:rPr>
              <a:t>необходимо</a:t>
            </a:r>
            <a:r>
              <a:rPr sz="3000" b="1" u="sng" spc="20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проводить</a:t>
            </a:r>
            <a:r>
              <a:rPr sz="3000" b="1" u="sng" spc="2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с учетом</a:t>
            </a:r>
            <a:r>
              <a:rPr sz="30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  <a:p>
            <a:pPr marL="37719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000" spc="1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Возраста детей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48360" y="2262829"/>
            <a:ext cx="10665621" cy="131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000" spc="1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Специфики</a:t>
            </a:r>
            <a:r>
              <a:rPr sz="30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протекания</a:t>
            </a:r>
            <a:r>
              <a:rPr sz="30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психических процессов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000" spc="1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Условий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имеющихся</a:t>
            </a:r>
            <a:r>
              <a:rPr sz="30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30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ближайшем</a:t>
            </a:r>
            <a:r>
              <a:rPr sz="30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социальном</a:t>
            </a:r>
            <a:r>
              <a:rPr sz="30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окружении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C00000"/>
                </a:solidFill>
                <a:latin typeface="JUPWOP+Arial"/>
                <a:cs typeface="JUPWOP+Arial"/>
              </a:rPr>
              <a:t>•</a:t>
            </a:r>
            <a:r>
              <a:rPr sz="3000" spc="11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3000" b="1" u="sng" spc="-12" dirty="0">
                <a:solidFill>
                  <a:srgbClr val="C00000"/>
                </a:solidFill>
                <a:latin typeface="OGLKKT+Calibri Bold"/>
                <a:cs typeface="OGLKKT+Calibri Bold"/>
              </a:rPr>
              <a:t>Показатели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 знаний о </a:t>
            </a:r>
            <a:r>
              <a:rPr sz="3000" b="1" u="sng" spc="-42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труде</a:t>
            </a:r>
            <a:r>
              <a:rPr sz="3000" b="1" u="sng" spc="57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взрослых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8360" y="3482029"/>
            <a:ext cx="4812238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6600"/>
                </a:solidFill>
                <a:latin typeface="OGLKKT+Calibri Bold"/>
                <a:cs typeface="OGLKKT+Calibri Bold"/>
              </a:rPr>
              <a:t>—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знания о </a:t>
            </a:r>
            <a:r>
              <a:rPr sz="3000" b="1" spc="-42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труде</a:t>
            </a:r>
            <a:r>
              <a:rPr sz="3000" b="1" spc="5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8360" y="3888175"/>
            <a:ext cx="11296165" cy="1316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— выделение</a:t>
            </a:r>
            <a:r>
              <a:rPr sz="30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25" dirty="0">
                <a:solidFill>
                  <a:srgbClr val="002060"/>
                </a:solidFill>
                <a:latin typeface="OGLKKT+Calibri Bold"/>
                <a:cs typeface="OGLKKT+Calibri Bold"/>
              </a:rPr>
              <a:t>результата</a:t>
            </a:r>
            <a:r>
              <a:rPr sz="30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3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3000" b="1" spc="4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30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каждом</a:t>
            </a:r>
            <a:r>
              <a:rPr sz="3000" b="1" spc="1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трудовом</a:t>
            </a:r>
            <a:r>
              <a:rPr sz="3000" b="1" spc="2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процессе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— </a:t>
            </a:r>
            <a:r>
              <a:rPr sz="30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определение</a:t>
            </a:r>
            <a:r>
              <a:rPr sz="3000" b="1" spc="68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связи и зависимости </a:t>
            </a:r>
            <a:r>
              <a:rPr sz="3000" b="1" spc="-21" dirty="0">
                <a:solidFill>
                  <a:srgbClr val="002060"/>
                </a:solidFill>
                <a:latin typeface="OGLKKT+Calibri Bold"/>
                <a:cs typeface="OGLKKT+Calibri Bold"/>
              </a:rPr>
              <a:t>между</a:t>
            </a:r>
            <a:r>
              <a:rPr sz="30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компонентами </a:t>
            </a:r>
            <a:r>
              <a:rPr sz="3000" b="1" spc="-29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5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—анализ</a:t>
            </a:r>
            <a:r>
              <a:rPr sz="3000" b="1" spc="-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собственной</a:t>
            </a:r>
            <a:r>
              <a:rPr sz="3000" b="1" spc="68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3000" b="1" spc="4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693926" y="5681884"/>
            <a:ext cx="7207416" cy="1171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21"/>
              </a:lnSpc>
              <a:spcBef>
                <a:spcPts val="0"/>
              </a:spcBef>
              <a:spcAft>
                <a:spcPts val="0"/>
              </a:spcAft>
            </a:pPr>
            <a:r>
              <a:rPr sz="3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Наиболее действенные</a:t>
            </a:r>
            <a:r>
              <a:rPr sz="3700" b="1" spc="-1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700" b="1" spc="-25" dirty="0">
                <a:solidFill>
                  <a:srgbClr val="C00000"/>
                </a:solidFill>
                <a:latin typeface="OGLKKT+Calibri Bold"/>
                <a:cs typeface="OGLKKT+Calibri Bold"/>
              </a:rPr>
              <a:t>методы</a:t>
            </a:r>
          </a:p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3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ознакомления</a:t>
            </a:r>
            <a:r>
              <a:rPr sz="3700" b="1" spc="-27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 </a:t>
            </a:r>
            <a:r>
              <a:rPr sz="3700" b="1" spc="-36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трудом</a:t>
            </a:r>
            <a:r>
              <a:rPr sz="3700" b="1" spc="3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взрослых</a:t>
            </a:r>
            <a:r>
              <a:rPr sz="37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210562" y="7219334"/>
            <a:ext cx="8456333" cy="6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9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700" spc="18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700" b="1" spc="-20" dirty="0">
                <a:solidFill>
                  <a:srgbClr val="002060"/>
                </a:solidFill>
                <a:latin typeface="OGLKKT+Calibri Bold"/>
                <a:cs typeface="OGLKKT+Calibri Bold"/>
              </a:rPr>
              <a:t>Наблюдения</a:t>
            </a:r>
            <a:r>
              <a:rPr sz="3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за </a:t>
            </a:r>
            <a:r>
              <a:rPr sz="37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трудовым</a:t>
            </a:r>
            <a:r>
              <a:rPr sz="37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процессом</a:t>
            </a:r>
            <a:r>
              <a:rPr sz="3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10562" y="7612526"/>
            <a:ext cx="2901099" cy="6120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9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700" spc="18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Экскурсии</a:t>
            </a:r>
            <a:r>
              <a:rPr sz="3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210562" y="8006479"/>
            <a:ext cx="8755036" cy="1399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19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700" spc="18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Беседы</a:t>
            </a:r>
            <a:r>
              <a:rPr sz="3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02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700" spc="18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Встречи с </a:t>
            </a:r>
            <a:r>
              <a:rPr sz="37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представителями</a:t>
            </a:r>
            <a:r>
              <a:rPr sz="3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профессии</a:t>
            </a:r>
            <a:r>
              <a:rPr sz="3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37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700" spc="185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7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Сюжетно</a:t>
            </a:r>
            <a:r>
              <a:rPr sz="3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3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ролевые игры</a:t>
            </a:r>
            <a:r>
              <a:rPr sz="3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30940" y="52271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588" y="117941"/>
            <a:ext cx="16227732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29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сюжетно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ролевой</a:t>
            </a:r>
            <a:r>
              <a:rPr sz="2900" b="1" spc="3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игре</a:t>
            </a:r>
            <a:r>
              <a:rPr sz="2900" b="1" spc="63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осуществляются</a:t>
            </a:r>
            <a:r>
              <a:rPr sz="2900" b="1" spc="67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первые </a:t>
            </a:r>
            <a:r>
              <a:rPr sz="29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манипуляторные</a:t>
            </a:r>
            <a:r>
              <a:rPr sz="2900" b="1" spc="68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действия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9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которые</a:t>
            </a:r>
            <a:r>
              <a:rPr sz="2900" b="1" spc="66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spc="-17" dirty="0">
                <a:solidFill>
                  <a:srgbClr val="002060"/>
                </a:solidFill>
                <a:latin typeface="OGLKKT+Calibri Bold"/>
                <a:cs typeface="OGLKKT+Calibri Bold"/>
              </a:rPr>
              <a:t>дублируют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воображаемые</a:t>
            </a:r>
            <a:r>
              <a:rPr sz="2900" b="1" spc="3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spc="-25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трудовые</a:t>
            </a:r>
            <a:r>
              <a:rPr sz="2900" b="1" spc="2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операции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9588" y="929992"/>
            <a:ext cx="15982615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0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Принимая</a:t>
            </a:r>
            <a:r>
              <a:rPr sz="29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</a:t>
            </a:r>
            <a:r>
              <a:rPr sz="29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себя </a:t>
            </a:r>
            <a:r>
              <a:rPr sz="2900" b="1" spc="-17" dirty="0">
                <a:solidFill>
                  <a:srgbClr val="002060"/>
                </a:solidFill>
                <a:latin typeface="OGLKKT+Calibri Bold"/>
                <a:cs typeface="OGLKKT+Calibri Bold"/>
              </a:rPr>
              <a:t>роль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взрослого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он проникается</a:t>
            </a:r>
            <a:r>
              <a:rPr sz="29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эмоциональным</a:t>
            </a:r>
            <a:r>
              <a:rPr sz="2900" b="1" spc="3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отношением</a:t>
            </a:r>
            <a:r>
              <a:rPr sz="2900" b="1" spc="3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 выполняемым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действиям</a:t>
            </a:r>
            <a:r>
              <a:rPr sz="2900" b="1" u="sng" dirty="0">
                <a:solidFill>
                  <a:srgbClr val="002060"/>
                </a:solidFill>
                <a:latin typeface="SCQUJU+Calibri Bold"/>
                <a:cs typeface="SCQUJU+Calibri Bol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6778" y="1743299"/>
            <a:ext cx="4473338" cy="487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40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900" spc="12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тревожится за </a:t>
            </a:r>
            <a:r>
              <a:rPr sz="29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больного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6778" y="2149687"/>
            <a:ext cx="5974578" cy="487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900" spc="12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оказывает</a:t>
            </a:r>
            <a:r>
              <a:rPr sz="29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внимание</a:t>
            </a:r>
            <a:r>
              <a:rPr sz="29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пассажирам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6778" y="2556596"/>
            <a:ext cx="5038346" cy="487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29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900" spc="123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заботиться о младших</a:t>
            </a:r>
            <a:r>
              <a:rPr sz="29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</a:t>
            </a:r>
            <a:r>
              <a:rPr sz="2900" b="1" spc="-37" dirty="0">
                <a:solidFill>
                  <a:srgbClr val="002060"/>
                </a:solidFill>
                <a:latin typeface="OGLKKT+Calibri Bold"/>
                <a:cs typeface="OGLKKT+Calibri Bold"/>
              </a:rPr>
              <a:t>т.п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8886" y="2962741"/>
            <a:ext cx="17283222" cy="1300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37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процессе</a:t>
            </a:r>
            <a:r>
              <a:rPr sz="29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сюжетно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ролевой</a:t>
            </a:r>
            <a:r>
              <a:rPr sz="2900" b="1" spc="3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игры</a:t>
            </a:r>
            <a:r>
              <a:rPr sz="2900" b="1" spc="63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ребенок испытывает</a:t>
            </a:r>
            <a:r>
              <a:rPr sz="2900" b="1" spc="65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эмоциональный</a:t>
            </a:r>
            <a:r>
              <a:rPr sz="2900" b="1" spc="2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spc="-25" dirty="0">
                <a:solidFill>
                  <a:srgbClr val="002060"/>
                </a:solidFill>
                <a:latin typeface="OGLKKT+Calibri Bold"/>
                <a:cs typeface="OGLKKT+Calibri Bold"/>
              </a:rPr>
              <a:t>подъем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900" b="1" spc="13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волнение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900" b="1" spc="25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радость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900" b="1" spc="13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9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его</a:t>
            </a:r>
          </a:p>
          <a:p>
            <a:pPr marL="4312158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искренние</a:t>
            </a:r>
            <a:r>
              <a:rPr sz="29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чувства соответствуют</a:t>
            </a:r>
            <a:r>
              <a:rPr sz="2900" b="1" spc="64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чувствам </a:t>
            </a:r>
            <a:r>
              <a:rPr sz="29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труженика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3697986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не</a:t>
            </a:r>
            <a:r>
              <a:rPr sz="29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смотря на</a:t>
            </a:r>
            <a:r>
              <a:rPr sz="29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то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9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что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они</a:t>
            </a:r>
            <a:r>
              <a:rPr sz="2900" b="1" spc="65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не связаны</a:t>
            </a:r>
            <a:r>
              <a:rPr sz="2900" b="1" spc="2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</a:t>
            </a:r>
            <a:r>
              <a:rPr sz="2900" b="1" spc="-22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трудовыми</a:t>
            </a:r>
            <a:r>
              <a:rPr sz="2900" b="1" spc="2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9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усилиями</a:t>
            </a:r>
            <a:r>
              <a:rPr sz="29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42894" y="4583328"/>
            <a:ext cx="11697860" cy="1268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Ребенок </a:t>
            </a:r>
            <a:r>
              <a:rPr sz="27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желает</a:t>
            </a:r>
            <a:r>
              <a:rPr sz="2700" b="1" spc="2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включится в эту взрослую жизнь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активно в ней участвовать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271653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Ребенок стремится к самостоятельности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3433572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НО РЕБЕНКУ</a:t>
            </a:r>
            <a:r>
              <a:rPr sz="2700" b="1" u="sng" spc="-2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u="sng" spc="-58" dirty="0">
                <a:solidFill>
                  <a:srgbClr val="C00000"/>
                </a:solidFill>
                <a:latin typeface="OGLKKT+Calibri Bold"/>
                <a:cs typeface="OGLKKT+Calibri Bold"/>
              </a:rPr>
              <a:t>ЭТО</a:t>
            </a:r>
            <a:r>
              <a:rPr sz="2700" b="1" u="sng" spc="57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НЕ ДОСТУПНО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308598" y="5802528"/>
            <a:ext cx="5767319" cy="1269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4414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3300"/>
                </a:solidFill>
                <a:latin typeface="OGLKKT+Calibri Bold"/>
                <a:cs typeface="OGLKKT+Calibri Bold"/>
              </a:rPr>
              <a:t>Из </a:t>
            </a:r>
            <a:r>
              <a:rPr sz="27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этого</a:t>
            </a:r>
            <a:r>
              <a:rPr sz="27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противоречия рождается</a:t>
            </a:r>
          </a:p>
          <a:p>
            <a:pPr marL="87630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СЮЖЕТНО</a:t>
            </a:r>
            <a:r>
              <a:rPr sz="27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-</a:t>
            </a:r>
            <a:r>
              <a:rPr sz="2700" b="1" spc="-17" dirty="0">
                <a:solidFill>
                  <a:srgbClr val="C00000"/>
                </a:solidFill>
                <a:latin typeface="OGLKKT+Calibri Bold"/>
                <a:cs typeface="OGLKKT+Calibri Bold"/>
              </a:rPr>
              <a:t>РОЛЕВАЯ</a:t>
            </a: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spc="-37" dirty="0">
                <a:solidFill>
                  <a:srgbClr val="C00000"/>
                </a:solidFill>
                <a:latin typeface="OGLKKT+Calibri Bold"/>
                <a:cs typeface="OGLKKT+Calibri Bold"/>
              </a:rPr>
              <a:t>ИГРА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Самостоятельная</a:t>
            </a:r>
            <a:r>
              <a:rPr sz="2700" b="1" spc="2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деятельность</a:t>
            </a:r>
            <a:r>
              <a:rPr sz="2700" b="1" spc="2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55564" y="7021982"/>
            <a:ext cx="7072521" cy="45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МОДЕРИРУЮЩАЯ</a:t>
            </a:r>
            <a:r>
              <a:rPr sz="2700" b="1" spc="60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spc="-25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трудовую</a:t>
            </a:r>
            <a:r>
              <a:rPr sz="2700" b="1" spc="2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жизнь взрослых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26816" y="464698"/>
            <a:ext cx="11933602" cy="540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55"/>
              </a:lnSpc>
              <a:spcBef>
                <a:spcPts val="0"/>
              </a:spcBef>
              <a:spcAft>
                <a:spcPts val="0"/>
              </a:spcAft>
            </a:pPr>
            <a:r>
              <a:rPr sz="325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Составляющие </a:t>
            </a:r>
            <a:r>
              <a:rPr sz="3250" b="1" spc="-18" dirty="0">
                <a:solidFill>
                  <a:srgbClr val="C00000"/>
                </a:solidFill>
                <a:latin typeface="OGLKKT+Calibri Bold"/>
                <a:cs typeface="OGLKKT+Calibri Bold"/>
              </a:rPr>
              <a:t>элементы</a:t>
            </a:r>
            <a:r>
              <a:rPr sz="3250" b="1" spc="73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50" b="1" spc="-32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трудовой</a:t>
            </a:r>
            <a:r>
              <a:rPr sz="3250" b="1" spc="19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50" b="1" spc="-15" dirty="0">
                <a:solidFill>
                  <a:srgbClr val="C0000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325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50" b="1" spc="-24" dirty="0">
                <a:solidFill>
                  <a:srgbClr val="C00000"/>
                </a:solidFill>
                <a:latin typeface="OGLKKT+Calibri Bold"/>
                <a:cs typeface="OGLKKT+Calibri Bold"/>
              </a:rPr>
              <a:t>дошкольников</a:t>
            </a:r>
            <a:r>
              <a:rPr sz="325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23932" y="1755016"/>
            <a:ext cx="6989902" cy="533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45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Трудовая</a:t>
            </a:r>
            <a:r>
              <a:rPr sz="3200" b="1" spc="58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деятельность</a:t>
            </a:r>
            <a:r>
              <a:rPr sz="3200" b="1" spc="5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7" dirty="0">
                <a:solidFill>
                  <a:srgbClr val="C00000"/>
                </a:solidFill>
                <a:latin typeface="OGLKKT+Calibri Bold"/>
                <a:cs typeface="OGLKKT+Calibri Bold"/>
              </a:rPr>
              <a:t>дошкольников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123932" y="2161162"/>
            <a:ext cx="5455954" cy="94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включает</a:t>
            </a:r>
            <a:r>
              <a:rPr sz="3200" b="1" spc="3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в себя</a:t>
            </a:r>
            <a:r>
              <a:rPr sz="3200" b="1" spc="1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компоненты</a:t>
            </a:r>
            <a:r>
              <a:rPr sz="32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  <a:p>
            <a:pPr marL="163068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6600"/>
                </a:solidFill>
                <a:latin typeface="JUPWOP+Arial"/>
                <a:cs typeface="JUPWOP+Arial"/>
              </a:rPr>
              <a:t>•</a:t>
            </a:r>
            <a:r>
              <a:rPr sz="3200" spc="9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мотив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87000" y="2974217"/>
            <a:ext cx="1244992" cy="533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spc="-27" dirty="0">
                <a:solidFill>
                  <a:srgbClr val="002060"/>
                </a:solidFill>
                <a:latin typeface="OGLKKT+Calibri Bold"/>
                <a:cs typeface="OGLKKT+Calibri Bold"/>
              </a:rPr>
              <a:t>цель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287000" y="3380362"/>
            <a:ext cx="3816675" cy="1347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spc="-28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трудовые</a:t>
            </a:r>
            <a:r>
              <a:rPr sz="3200" b="1" spc="3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действия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планирование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9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spc="-32" dirty="0">
                <a:solidFill>
                  <a:srgbClr val="002060"/>
                </a:solidFill>
                <a:latin typeface="OGLKKT+Calibri Bold"/>
                <a:cs typeface="OGLKKT+Calibri Bold"/>
              </a:rPr>
              <a:t>результат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7928" y="5519042"/>
            <a:ext cx="9179340" cy="1346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2362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Какие бывают</a:t>
            </a:r>
            <a:r>
              <a:rPr sz="3200" b="1" spc="1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мотивы</a:t>
            </a:r>
            <a:r>
              <a:rPr sz="3200" b="1" spc="2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у </a:t>
            </a:r>
            <a:r>
              <a:rPr sz="3200" b="1" spc="-11" dirty="0">
                <a:solidFill>
                  <a:srgbClr val="C00000"/>
                </a:solidFill>
                <a:latin typeface="OGLKKT+Calibri Bold"/>
                <a:cs typeface="OGLKKT+Calibri Bold"/>
              </a:rPr>
              <a:t>детей</a:t>
            </a:r>
            <a:r>
              <a:rPr sz="32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?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потребность</a:t>
            </a:r>
            <a:r>
              <a:rPr sz="32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32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положительной</a:t>
            </a:r>
            <a:r>
              <a:rPr sz="3200" b="1" spc="5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оценке</a:t>
            </a:r>
            <a:r>
              <a:rPr sz="3200" b="1" spc="2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самоутверждение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7928" y="6738243"/>
            <a:ext cx="7209570" cy="9407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потребность</a:t>
            </a:r>
            <a:r>
              <a:rPr sz="32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32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общении</a:t>
            </a:r>
            <a:r>
              <a:rPr sz="32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 взрослым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желание</a:t>
            </a:r>
            <a:r>
              <a:rPr sz="3200" b="1" spc="4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чему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32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то</a:t>
            </a:r>
            <a:r>
              <a:rPr sz="3200" b="1" spc="3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научиться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47928" y="7551296"/>
            <a:ext cx="9645159" cy="533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200" spc="105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общественные</a:t>
            </a:r>
            <a:r>
              <a:rPr sz="32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мотивы</a:t>
            </a:r>
            <a:r>
              <a:rPr sz="3200" b="1" spc="2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(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приносить</a:t>
            </a:r>
            <a:r>
              <a:rPr sz="3200" b="1" spc="3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пользу</a:t>
            </a:r>
            <a:r>
              <a:rPr sz="3200" b="1" spc="3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другим</a:t>
            </a:r>
            <a:r>
              <a:rPr sz="32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84702" y="1190387"/>
            <a:ext cx="9104047" cy="917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i="1" dirty="0">
                <a:solidFill>
                  <a:srgbClr val="C00000"/>
                </a:solidFill>
                <a:latin typeface="RRGIJL+12 Bold Italic"/>
                <a:cs typeface="RRGIJL+12 Bold Italic"/>
              </a:rPr>
              <a:t>Трудовые</a:t>
            </a:r>
            <a:r>
              <a:rPr sz="2700" i="1" spc="95" dirty="0">
                <a:solidFill>
                  <a:srgbClr val="C00000"/>
                </a:solidFill>
                <a:latin typeface="RRGIJL+12 Bold Italic"/>
                <a:cs typeface="RRGIJL+12 Bold Italic"/>
              </a:rPr>
              <a:t> </a:t>
            </a:r>
            <a:r>
              <a:rPr sz="2700" i="1" dirty="0">
                <a:solidFill>
                  <a:srgbClr val="C00000"/>
                </a:solidFill>
                <a:latin typeface="RRGIJL+12 Bold Italic"/>
                <a:cs typeface="RRGIJL+12 Bold Italic"/>
              </a:rPr>
              <a:t>действия</a:t>
            </a:r>
            <a:r>
              <a:rPr sz="2700" i="1" spc="96" dirty="0">
                <a:solidFill>
                  <a:srgbClr val="C00000"/>
                </a:solidFill>
                <a:latin typeface="RRGIJL+12 Bold Italic"/>
                <a:cs typeface="RRGIJL+12 Bold Italic"/>
              </a:rPr>
              <a:t> </a:t>
            </a:r>
            <a:r>
              <a:rPr sz="2700" i="1" spc="-763" dirty="0">
                <a:solidFill>
                  <a:srgbClr val="C00000"/>
                </a:solidFill>
                <a:latin typeface="RRGIJL+12 Bold Italic"/>
                <a:cs typeface="RRGIJL+12 Bold Italic"/>
              </a:rPr>
              <a:t> </a:t>
            </a:r>
            <a:r>
              <a:rPr sz="2700" b="1" dirty="0">
                <a:solidFill>
                  <a:srgbClr val="003300"/>
                </a:solidFill>
                <a:latin typeface="JRRVIQ+15 Bold"/>
                <a:cs typeface="JRRVIQ+15 Bold"/>
              </a:rPr>
              <a:t>-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это то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при помощи</a:t>
            </a:r>
            <a:r>
              <a:rPr sz="2700" b="1" spc="-14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чего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осуществляется</a:t>
            </a:r>
            <a:r>
              <a:rPr sz="2700" b="1" spc="3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цель и достигается результат</a:t>
            </a:r>
            <a:r>
              <a:rPr sz="2700" b="1" spc="2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5836" y="2387534"/>
            <a:ext cx="10663694" cy="918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6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Дошкольник овладевает трудовыми навыками</a:t>
            </a:r>
            <a:r>
              <a:rPr sz="2700" b="1" spc="-20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 мере</a:t>
            </a:r>
          </a:p>
          <a:p>
            <a:pPr marL="0" marR="0">
              <a:lnSpc>
                <a:spcPts val="320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усвоения</a:t>
            </a:r>
            <a:r>
              <a:rPr sz="2700" b="1" spc="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более простых</a:t>
            </a:r>
            <a:r>
              <a:rPr sz="2700" b="1" spc="10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трудовых действий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5836" y="3607270"/>
            <a:ext cx="11166983" cy="917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В</a:t>
            </a:r>
            <a:r>
              <a:rPr sz="2700" b="1" spc="91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младшем</a:t>
            </a:r>
            <a:r>
              <a:rPr sz="2700" b="1" spc="77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spc="-763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дошкольном</a:t>
            </a:r>
            <a:r>
              <a:rPr sz="2700" b="1" spc="99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spc="-763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возрасте под непосредственным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руководством взрослых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5836" y="4826470"/>
            <a:ext cx="11628170" cy="1730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В</a:t>
            </a:r>
            <a:r>
              <a:rPr sz="2700" b="1" spc="91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старшем</a:t>
            </a:r>
            <a:r>
              <a:rPr sz="2700" b="1" spc="93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дошкольном</a:t>
            </a:r>
            <a:r>
              <a:rPr sz="2700" b="1" spc="93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spc="-763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возрасте ребенок владеет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некоторыми трудовыми действиями</a:t>
            </a:r>
            <a:r>
              <a:rPr sz="2700" b="1" spc="-1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i="1" dirty="0">
                <a:solidFill>
                  <a:srgbClr val="002060"/>
                </a:solidFill>
                <a:latin typeface="LJEVWL+11 Italic"/>
                <a:cs typeface="LJEVWL+11 Italic"/>
              </a:rPr>
              <a:t>(</a:t>
            </a:r>
            <a:r>
              <a:rPr sz="2700" i="1" dirty="0">
                <a:solidFill>
                  <a:srgbClr val="002060"/>
                </a:solidFill>
                <a:latin typeface="VEMWIM+11 Italic"/>
                <a:cs typeface="VEMWIM+11 Italic"/>
              </a:rPr>
              <a:t>способен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i="1" dirty="0">
                <a:solidFill>
                  <a:srgbClr val="002060"/>
                </a:solidFill>
                <a:latin typeface="VEMWIM+11 Italic"/>
                <a:cs typeface="VEMWIM+11 Italic"/>
              </a:rPr>
              <a:t>самостоятельно</a:t>
            </a:r>
            <a:r>
              <a:rPr sz="2700" i="1" spc="10" dirty="0">
                <a:solidFill>
                  <a:srgbClr val="002060"/>
                </a:solidFill>
                <a:latin typeface="VEMWIM+11 Italic"/>
                <a:cs typeface="VEMWIM+11 Italic"/>
              </a:rPr>
              <a:t> </a:t>
            </a:r>
            <a:r>
              <a:rPr sz="2700" i="1" dirty="0">
                <a:solidFill>
                  <a:srgbClr val="002060"/>
                </a:solidFill>
                <a:latin typeface="VEMWIM+11 Italic"/>
                <a:cs typeface="VEMWIM+11 Italic"/>
              </a:rPr>
              <a:t>убрать игрушки</a:t>
            </a:r>
            <a:r>
              <a:rPr sz="2700" i="1" dirty="0">
                <a:solidFill>
                  <a:srgbClr val="002060"/>
                </a:solidFill>
                <a:latin typeface="LJEVWL+11 Italic"/>
                <a:cs typeface="LJEVWL+11 Italic"/>
              </a:rPr>
              <a:t>, </a:t>
            </a:r>
            <a:r>
              <a:rPr sz="2700" i="1" dirty="0">
                <a:solidFill>
                  <a:srgbClr val="002060"/>
                </a:solidFill>
                <a:latin typeface="VEMWIM+11 Italic"/>
                <a:cs typeface="VEMWIM+11 Italic"/>
              </a:rPr>
              <a:t>постирать кукольную</a:t>
            </a:r>
            <a:r>
              <a:rPr sz="2700" i="1" spc="19" dirty="0">
                <a:solidFill>
                  <a:srgbClr val="002060"/>
                </a:solidFill>
                <a:latin typeface="VEMWIM+11 Italic"/>
                <a:cs typeface="VEMWIM+11 Italic"/>
              </a:rPr>
              <a:t> </a:t>
            </a:r>
            <a:r>
              <a:rPr sz="2700" i="1" dirty="0">
                <a:solidFill>
                  <a:srgbClr val="002060"/>
                </a:solidFill>
                <a:latin typeface="VEMWIM+11 Italic"/>
                <a:cs typeface="VEMWIM+11 Italic"/>
              </a:rPr>
              <a:t>одежду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i="1" dirty="0">
                <a:solidFill>
                  <a:srgbClr val="002060"/>
                </a:solidFill>
                <a:latin typeface="VEMWIM+11 Italic"/>
                <a:cs typeface="VEMWIM+11 Italic"/>
              </a:rPr>
              <a:t>или</a:t>
            </a:r>
            <a:r>
              <a:rPr sz="2700" i="1" spc="17" dirty="0">
                <a:solidFill>
                  <a:srgbClr val="002060"/>
                </a:solidFill>
                <a:latin typeface="VEMWIM+11 Italic"/>
                <a:cs typeface="VEMWIM+11 Italic"/>
              </a:rPr>
              <a:t> </a:t>
            </a:r>
            <a:r>
              <a:rPr sz="2700" i="1" dirty="0">
                <a:solidFill>
                  <a:srgbClr val="002060"/>
                </a:solidFill>
                <a:latin typeface="VEMWIM+11 Italic"/>
                <a:cs typeface="VEMWIM+11 Italic"/>
              </a:rPr>
              <a:t>посуду</a:t>
            </a:r>
            <a:r>
              <a:rPr sz="2700" i="1" dirty="0">
                <a:solidFill>
                  <a:srgbClr val="002060"/>
                </a:solidFill>
                <a:latin typeface="LJEVWL+11 Italic"/>
                <a:cs typeface="LJEVWL+11 Italic"/>
              </a:rPr>
              <a:t>, </a:t>
            </a:r>
            <a:r>
              <a:rPr sz="2700" i="1" dirty="0" err="1">
                <a:solidFill>
                  <a:srgbClr val="002060"/>
                </a:solidFill>
                <a:latin typeface="VEMWIM+11 Italic"/>
                <a:cs typeface="VEMWIM+11 Italic"/>
              </a:rPr>
              <a:t>протереть</a:t>
            </a:r>
            <a:r>
              <a:rPr sz="2700" i="1" spc="-10" dirty="0">
                <a:solidFill>
                  <a:srgbClr val="002060"/>
                </a:solidFill>
                <a:latin typeface="VEMWIM+11 Italic"/>
                <a:cs typeface="VEMWIM+11 Italic"/>
              </a:rPr>
              <a:t> </a:t>
            </a:r>
            <a:r>
              <a:rPr sz="2700" i="1" dirty="0" err="1" smtClean="0">
                <a:solidFill>
                  <a:srgbClr val="002060"/>
                </a:solidFill>
                <a:latin typeface="VEMWIM+11 Italic"/>
                <a:cs typeface="VEMWIM+11 Italic"/>
              </a:rPr>
              <a:t>пыль</a:t>
            </a:r>
            <a:r>
              <a:rPr lang="ru-RU" sz="2700" i="1" dirty="0">
                <a:solidFill>
                  <a:srgbClr val="002060"/>
                </a:solidFill>
                <a:latin typeface="LJEVWL+11 Italic"/>
                <a:cs typeface="VEMWIM+11 Italic"/>
              </a:rPr>
              <a:t> </a:t>
            </a:r>
            <a:r>
              <a:rPr sz="2700" i="1" dirty="0" smtClean="0">
                <a:solidFill>
                  <a:srgbClr val="002060"/>
                </a:solidFill>
                <a:latin typeface="VEMWIM+11 Italic"/>
                <a:cs typeface="VEMWIM+11 Italic"/>
              </a:rPr>
              <a:t>и </a:t>
            </a:r>
            <a:r>
              <a:rPr sz="2700" i="1" dirty="0">
                <a:solidFill>
                  <a:srgbClr val="002060"/>
                </a:solidFill>
                <a:latin typeface="VEMWIM+11 Italic"/>
                <a:cs typeface="VEMWIM+11 Italic"/>
              </a:rPr>
              <a:t>т.п</a:t>
            </a:r>
            <a:r>
              <a:rPr sz="2700" i="1" dirty="0">
                <a:solidFill>
                  <a:srgbClr val="002060"/>
                </a:solidFill>
                <a:latin typeface="LJEVWL+11 Italic"/>
                <a:cs typeface="LJEVWL+11 Italic"/>
              </a:rPr>
              <a:t>.).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5836" y="6858978"/>
            <a:ext cx="11129442" cy="13240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Старший дошкольник уже способен выполнить трудовые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действия</a:t>
            </a:r>
            <a:r>
              <a:rPr sz="2700" b="1" spc="759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 словесному объяснению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без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непосредственного</a:t>
            </a:r>
            <a:r>
              <a:rPr sz="2700" b="1" spc="2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показа действий</a:t>
            </a:r>
            <a:r>
              <a:rPr sz="2700" b="1" spc="-16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взрослым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81910" y="39567"/>
            <a:ext cx="13299092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20" dirty="0">
                <a:solidFill>
                  <a:srgbClr val="C00000"/>
                </a:solidFill>
                <a:latin typeface="OGLKKT+Calibri Bold"/>
                <a:cs typeface="OGLKKT+Calibri Bold"/>
              </a:rPr>
              <a:t>Методы</a:t>
            </a:r>
            <a:r>
              <a:rPr sz="3000" b="1" spc="2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и приемы</a:t>
            </a:r>
            <a:r>
              <a:rPr sz="30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,</a:t>
            </a:r>
            <a:r>
              <a:rPr sz="3000" b="1" spc="684" dirty="0">
                <a:solidFill>
                  <a:srgbClr val="C00000"/>
                </a:solidFill>
                <a:latin typeface="SCQUJU+Calibri Bold"/>
                <a:cs typeface="SCQUJU+Calibri Bold"/>
              </a:rPr>
              <a:t> </a:t>
            </a:r>
            <a:r>
              <a:rPr sz="3000" b="1" spc="-12" dirty="0">
                <a:solidFill>
                  <a:srgbClr val="C00000"/>
                </a:solidFill>
                <a:latin typeface="OGLKKT+Calibri Bold"/>
                <a:cs typeface="OGLKKT+Calibri Bold"/>
              </a:rPr>
              <a:t>используемые</a:t>
            </a:r>
            <a:r>
              <a:rPr sz="3000" b="1" spc="1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в развитии</a:t>
            </a:r>
            <a:r>
              <a:rPr sz="3000" b="1" spc="18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spc="-24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трудовой</a:t>
            </a:r>
            <a:r>
              <a:rPr sz="3000" b="1" spc="37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сферы </a:t>
            </a:r>
            <a:r>
              <a:rPr sz="3000" b="1" spc="-16" dirty="0">
                <a:solidFill>
                  <a:srgbClr val="C00000"/>
                </a:solidFill>
                <a:latin typeface="OGLKKT+Calibri Bold"/>
                <a:cs typeface="OGLKKT+Calibri Bold"/>
              </a:rPr>
              <a:t>дошкольников</a:t>
            </a:r>
            <a:r>
              <a:rPr sz="30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172" y="621436"/>
            <a:ext cx="8791050" cy="4114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spc="-13" dirty="0">
                <a:solidFill>
                  <a:srgbClr val="C00000"/>
                </a:solidFill>
                <a:latin typeface="OGLKKT+Calibri Bold"/>
                <a:cs typeface="OGLKKT+Calibri Bold"/>
              </a:rPr>
              <a:t>Наглядные</a:t>
            </a:r>
            <a:r>
              <a:rPr sz="2700" b="1" spc="48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6" dirty="0">
                <a:solidFill>
                  <a:srgbClr val="C00000"/>
                </a:solidFill>
                <a:latin typeface="OGLKKT+Calibri Bold"/>
                <a:cs typeface="OGLKKT+Calibri Bold"/>
              </a:rPr>
              <a:t>методы</a:t>
            </a:r>
            <a:r>
              <a:rPr sz="27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экскурсии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7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целевые</a:t>
            </a:r>
            <a:r>
              <a:rPr sz="27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прогулки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</a:t>
            </a:r>
            <a:r>
              <a:rPr sz="27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наблюдения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рассматривание</a:t>
            </a:r>
            <a:r>
              <a:rPr sz="2700" b="1" spc="3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книжных иллюстраций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700" b="1" spc="14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7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репродукций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применение</a:t>
            </a:r>
            <a:r>
              <a:rPr sz="27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настольных</a:t>
            </a:r>
            <a:r>
              <a:rPr sz="2700" b="1" spc="2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</a:t>
            </a:r>
            <a:r>
              <a:rPr sz="27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сюжетные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картинки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</a:t>
            </a:r>
            <a:r>
              <a:rPr sz="27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мультимедийные</a:t>
            </a:r>
            <a:r>
              <a:rPr sz="2700" b="1" spc="2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презентации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отрывки из </a:t>
            </a:r>
            <a:r>
              <a:rPr sz="27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художественных</a:t>
            </a:r>
            <a:r>
              <a:rPr sz="27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фильмов и </a:t>
            </a:r>
            <a:r>
              <a:rPr sz="27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мультфильмов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</a:t>
            </a:r>
            <a:r>
              <a:rPr sz="27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фото</a:t>
            </a:r>
            <a:r>
              <a:rPr sz="27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почетных </a:t>
            </a:r>
            <a:r>
              <a:rPr sz="2700" b="1" spc="-22" dirty="0">
                <a:solidFill>
                  <a:srgbClr val="002060"/>
                </a:solidFill>
                <a:latin typeface="OGLKKT+Calibri Bold"/>
                <a:cs typeface="OGLKKT+Calibri Bold"/>
              </a:rPr>
              <a:t>людей</a:t>
            </a:r>
            <a:r>
              <a:rPr sz="2700" b="1" spc="3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разных</a:t>
            </a:r>
            <a:r>
              <a:rPr sz="27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профессий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рассматривание</a:t>
            </a:r>
            <a:r>
              <a:rPr sz="2700" b="1" spc="2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картин</a:t>
            </a:r>
            <a:r>
              <a:rPr sz="27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известных </a:t>
            </a:r>
            <a:r>
              <a:rPr sz="27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художников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3172" y="4874932"/>
            <a:ext cx="17213594" cy="24886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Словесные </a:t>
            </a:r>
            <a:r>
              <a:rPr sz="2700" b="1" spc="-19" dirty="0">
                <a:solidFill>
                  <a:srgbClr val="C00000"/>
                </a:solidFill>
                <a:latin typeface="OGLKKT+Calibri Bold"/>
                <a:cs typeface="OGLKKT+Calibri Bold"/>
              </a:rPr>
              <a:t>методы</a:t>
            </a:r>
          </a:p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чтение и обсуждение литературных</a:t>
            </a:r>
            <a:r>
              <a:rPr sz="2700" b="1" spc="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произведений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этические</a:t>
            </a:r>
            <a:r>
              <a:rPr sz="27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беседы</a:t>
            </a:r>
            <a:r>
              <a:rPr sz="27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элементами</a:t>
            </a:r>
            <a:r>
              <a:rPr sz="27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диалога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700" b="1" spc="1227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заучивание стихотворений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использование </a:t>
            </a:r>
            <a:r>
              <a:rPr sz="27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народного</a:t>
            </a:r>
            <a:r>
              <a:rPr sz="2700" b="1" spc="3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фольклора</a:t>
            </a:r>
            <a:r>
              <a:rPr sz="2700" b="1" spc="124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(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заучивание </a:t>
            </a:r>
            <a:r>
              <a:rPr sz="27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народных</a:t>
            </a:r>
            <a:r>
              <a:rPr sz="2700" b="1" spc="3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пословиц</a:t>
            </a:r>
            <a:r>
              <a:rPr sz="27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поговорок 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7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народных</a:t>
            </a:r>
            <a:r>
              <a:rPr sz="2700" b="1" spc="2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9" dirty="0">
                <a:solidFill>
                  <a:srgbClr val="002060"/>
                </a:solidFill>
                <a:latin typeface="OGLKKT+Calibri Bold"/>
                <a:cs typeface="OGLKKT+Calibri Bold"/>
              </a:rPr>
              <a:t>примет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сказок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песен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закличек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00990" y="7570622"/>
            <a:ext cx="9412168" cy="2488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Практические </a:t>
            </a:r>
            <a:r>
              <a:rPr sz="2700" b="1" spc="-19" dirty="0">
                <a:solidFill>
                  <a:srgbClr val="C00000"/>
                </a:solidFill>
                <a:latin typeface="OGLKKT+Calibri Bold"/>
                <a:cs typeface="OGLKKT+Calibri Bold"/>
              </a:rPr>
              <a:t>методы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организация</a:t>
            </a:r>
            <a:r>
              <a:rPr sz="27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продуктивной</a:t>
            </a:r>
            <a:r>
              <a:rPr sz="27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2700" b="1" spc="1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проектная</a:t>
            </a:r>
            <a:r>
              <a:rPr sz="27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деятельность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экспериментальная</a:t>
            </a:r>
            <a:r>
              <a:rPr sz="27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деятельность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чтение литературных</a:t>
            </a:r>
            <a:r>
              <a:rPr sz="2700" b="1" spc="2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произведений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изготовление</a:t>
            </a:r>
            <a:r>
              <a:rPr sz="27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детьми</a:t>
            </a:r>
            <a:r>
              <a:rPr sz="27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поделок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дидактического</a:t>
            </a:r>
            <a:r>
              <a:rPr sz="27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материала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2826" y="689807"/>
            <a:ext cx="2980149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Игровые </a:t>
            </a:r>
            <a:r>
              <a:rPr sz="3000" b="1" spc="-19" dirty="0">
                <a:solidFill>
                  <a:srgbClr val="C00000"/>
                </a:solidFill>
                <a:latin typeface="OGLKKT+Calibri Bold"/>
                <a:cs typeface="OGLKKT+Calibri Bold"/>
              </a:rPr>
              <a:t>методы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2826" y="1096715"/>
            <a:ext cx="17620164" cy="131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проведение</a:t>
            </a:r>
            <a:r>
              <a:rPr sz="3000" b="1" spc="2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разнообразных</a:t>
            </a:r>
            <a:r>
              <a:rPr sz="30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 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(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малоподвижная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30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сюжетно</a:t>
            </a:r>
            <a:r>
              <a:rPr sz="3000" b="1" spc="2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– ролевая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дидактическая</a:t>
            </a:r>
            <a:r>
              <a:rPr sz="30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игра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викторина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квест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игра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3000" b="1" spc="12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интелектуально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познавательная игра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);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загадывание</a:t>
            </a:r>
            <a:r>
              <a:rPr sz="30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загадок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2826" y="2315915"/>
            <a:ext cx="4726131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− воображаемые ситуации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1442" y="3363366"/>
            <a:ext cx="6208481" cy="6146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Формы работы с детьми</a:t>
            </a:r>
            <a:r>
              <a:rPr sz="27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детские</a:t>
            </a:r>
            <a:r>
              <a:rPr sz="27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мастерские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лаборатории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творческие</a:t>
            </a:r>
            <a:r>
              <a:rPr sz="27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группы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выставки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игровая деятельность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20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конкурсы и викторины</a:t>
            </a:r>
            <a:r>
              <a:rPr sz="27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др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Форма работы с семьей</a:t>
            </a:r>
            <a:r>
              <a:rPr sz="27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встречи с интересными</a:t>
            </a:r>
            <a:r>
              <a:rPr sz="27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людьми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 </a:t>
            </a:r>
            <a:r>
              <a:rPr sz="27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детско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7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родительские</a:t>
            </a:r>
            <a:r>
              <a:rPr sz="27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проекты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досуговая деятельность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 </a:t>
            </a:r>
            <a:r>
              <a:rPr sz="27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трудовые</a:t>
            </a:r>
            <a:r>
              <a:rPr sz="2700" b="1" spc="3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акции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Форма работы с социумом</a:t>
            </a:r>
            <a:r>
              <a:rPr sz="27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заочные и очные экскурсии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встречи с представителями</a:t>
            </a:r>
            <a:r>
              <a:rPr sz="2700" b="1" spc="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профессий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0992" y="-259872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66085" y="1355388"/>
            <a:ext cx="3240230" cy="93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84"/>
              </a:lnSpc>
              <a:spcBef>
                <a:spcPts val="0"/>
              </a:spcBef>
              <a:spcAft>
                <a:spcPts val="0"/>
              </a:spcAft>
            </a:pPr>
            <a:r>
              <a:rPr sz="5200" b="1" dirty="0">
                <a:solidFill>
                  <a:srgbClr val="FFFFFF"/>
                </a:solidFill>
                <a:latin typeface="TBHHOA+14 Bold"/>
                <a:cs typeface="TBHHOA+14 Bold"/>
              </a:rPr>
              <a:t>ФГОС ДО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024320" y="1381558"/>
            <a:ext cx="2940953" cy="93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7084"/>
              </a:lnSpc>
              <a:spcBef>
                <a:spcPts val="0"/>
              </a:spcBef>
              <a:spcAft>
                <a:spcPts val="0"/>
              </a:spcAft>
            </a:pPr>
            <a:r>
              <a:rPr sz="5200" b="1" dirty="0">
                <a:solidFill>
                  <a:srgbClr val="FFFFFF"/>
                </a:solidFill>
                <a:latin typeface="TBHHOA+14 Bold"/>
                <a:cs typeface="TBHHOA+14 Bold"/>
              </a:rPr>
              <a:t>ФОП ДО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60374" y="2733667"/>
            <a:ext cx="6888383" cy="1017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3653" marR="0">
              <a:lnSpc>
                <a:spcPts val="3808"/>
              </a:lnSpc>
              <a:spcBef>
                <a:spcPts val="0"/>
              </a:spcBef>
              <a:spcAft>
                <a:spcPts val="0"/>
              </a:spcAft>
            </a:pP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Согласно</a:t>
            </a:r>
            <a:r>
              <a:rPr sz="2750" b="1" spc="-28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50" b="1" spc="10" dirty="0">
                <a:solidFill>
                  <a:srgbClr val="002060"/>
                </a:solidFill>
                <a:latin typeface="MCAJSC+15 Bold"/>
                <a:cs typeface="MCAJSC+15 Bold"/>
              </a:rPr>
              <a:t>ФГОС</a:t>
            </a:r>
            <a:r>
              <a:rPr sz="2750" b="1" spc="-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дошкольного</a:t>
            </a:r>
          </a:p>
          <a:p>
            <a:pPr marL="0" marR="0">
              <a:lnSpc>
                <a:spcPts val="3806"/>
              </a:lnSpc>
              <a:spcBef>
                <a:spcPts val="95"/>
              </a:spcBef>
              <a:spcAft>
                <a:spcPts val="0"/>
              </a:spcAft>
            </a:pP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образования</a:t>
            </a:r>
            <a:r>
              <a:rPr sz="2750" b="1" spc="-1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трудовое</a:t>
            </a:r>
            <a:r>
              <a:rPr sz="2750" b="1" spc="-15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воспитание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57802" y="2715497"/>
            <a:ext cx="7091022" cy="2603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3671" marR="0" algn="ctr">
              <a:lnSpc>
                <a:spcPts val="3797"/>
              </a:lnSpc>
              <a:spcBef>
                <a:spcPts val="0"/>
              </a:spcBef>
              <a:spcAft>
                <a:spcPts val="0"/>
              </a:spcAft>
            </a:pP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«Содержание</a:t>
            </a:r>
            <a:r>
              <a:rPr sz="2750" b="1" spc="1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образовательной</a:t>
            </a:r>
          </a:p>
          <a:p>
            <a:pPr marL="294893" marR="0" algn="ctr">
              <a:lnSpc>
                <a:spcPts val="3299"/>
              </a:lnSpc>
              <a:spcBef>
                <a:spcPts val="0"/>
              </a:spcBef>
              <a:spcAft>
                <a:spcPts val="0"/>
              </a:spcAft>
            </a:pP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деятельности</a:t>
            </a:r>
            <a:r>
              <a:rPr sz="2750" b="1" spc="18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в сфере</a:t>
            </a:r>
            <a:r>
              <a:rPr sz="2750" b="1" spc="1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трудового</a:t>
            </a:r>
          </a:p>
          <a:p>
            <a:pPr marL="0" marR="0" algn="ctr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воспитания»</a:t>
            </a:r>
            <a:r>
              <a:rPr sz="2750" b="1" spc="-3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endParaRPr lang="ru-RU" sz="2750" b="1" spc="-37" dirty="0" smtClean="0">
              <a:solidFill>
                <a:srgbClr val="002060"/>
              </a:solidFill>
              <a:latin typeface="MCAJSC+15 Bold"/>
              <a:cs typeface="MCAJSC+15 Bold"/>
            </a:endParaRPr>
          </a:p>
          <a:p>
            <a:pPr>
              <a:lnSpc>
                <a:spcPts val="3300"/>
              </a:lnSpc>
            </a:pPr>
            <a:r>
              <a:rPr sz="2750" dirty="0" err="1" smtClean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прописаны</a:t>
            </a:r>
            <a:r>
              <a:rPr sz="2750" spc="27" dirty="0" smtClean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 </a:t>
            </a:r>
            <a:r>
              <a:rPr sz="2750" dirty="0" err="1" smtClean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конкретные</a:t>
            </a:r>
            <a:r>
              <a:rPr lang="ru-RU" sz="2750" dirty="0" smtClean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 </a:t>
            </a:r>
            <a:r>
              <a:rPr sz="2750" dirty="0" err="1" smtClean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задачи</a:t>
            </a:r>
            <a:r>
              <a:rPr sz="2750" spc="37" dirty="0" smtClean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 </a:t>
            </a:r>
            <a:r>
              <a:rPr sz="2750" dirty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и содержание</a:t>
            </a:r>
            <a:r>
              <a:rPr sz="2750" spc="21" dirty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 </a:t>
            </a:r>
            <a:r>
              <a:rPr sz="2750" dirty="0" err="1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на</a:t>
            </a:r>
            <a:r>
              <a:rPr sz="2750" spc="13" dirty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 </a:t>
            </a:r>
            <a:r>
              <a:rPr sz="2750" dirty="0" err="1" smtClean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каждый</a:t>
            </a:r>
            <a:r>
              <a:rPr lang="ru-RU" sz="2750" dirty="0" smtClean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 дошкольный </a:t>
            </a:r>
            <a:r>
              <a:rPr lang="ru-RU" sz="2750" dirty="0">
                <a:solidFill>
                  <a:srgbClr val="002060"/>
                </a:solidFill>
                <a:latin typeface="GFFTBK+Times New Roman" panose="020B0604020202020204" charset="0"/>
                <a:cs typeface="GFFTBK+Times New Roman" panose="020B0604020202020204" charset="0"/>
              </a:rPr>
              <a:t>возраст.</a:t>
            </a:r>
          </a:p>
          <a:p>
            <a:pPr marL="0" marR="0">
              <a:lnSpc>
                <a:spcPts val="3300"/>
              </a:lnSpc>
              <a:spcBef>
                <a:spcPts val="0"/>
              </a:spcBef>
              <a:spcAft>
                <a:spcPts val="0"/>
              </a:spcAft>
            </a:pPr>
            <a:endParaRPr sz="2750" dirty="0">
              <a:solidFill>
                <a:srgbClr val="002060"/>
              </a:solidFill>
              <a:latin typeface="GFFTBK+Times New Roman" panose="020B0604020202020204" charset="0"/>
              <a:cs typeface="GFFTBK+Times New Roman" panose="020B060402020202020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8122" y="3832165"/>
            <a:ext cx="7629306" cy="21029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1634" marR="0">
              <a:lnSpc>
                <a:spcPts val="3056"/>
              </a:lnSpc>
              <a:spcBef>
                <a:spcPts val="0"/>
              </a:spcBef>
              <a:spcAft>
                <a:spcPts val="0"/>
              </a:spcAft>
            </a:pPr>
            <a:r>
              <a:rPr sz="2750" dirty="0">
                <a:solidFill>
                  <a:srgbClr val="002060"/>
                </a:solidFill>
                <a:latin typeface="SLSTRK+Times New Roman"/>
                <a:cs typeface="SLSTRK+Times New Roman"/>
              </a:rPr>
              <a:t>-</a:t>
            </a:r>
            <a:r>
              <a:rPr sz="2750" spc="11" dirty="0">
                <a:solidFill>
                  <a:srgbClr val="002060"/>
                </a:solidFill>
                <a:latin typeface="SLSTRK+Times New Roman"/>
                <a:cs typeface="SLSTRK+Times New Roman"/>
              </a:rPr>
              <a:t> </a:t>
            </a:r>
            <a:r>
              <a:rPr sz="2750" spc="-21" dirty="0">
                <a:solidFill>
                  <a:srgbClr val="002060"/>
                </a:solidFill>
                <a:latin typeface="GFFTBK+Times New Roman"/>
                <a:cs typeface="GFFTBK+Times New Roman"/>
              </a:rPr>
              <a:t>одно</a:t>
            </a:r>
            <a:r>
              <a:rPr sz="2750" dirty="0">
                <a:solidFill>
                  <a:srgbClr val="002060"/>
                </a:solidFill>
                <a:latin typeface="GFFTBK+Times New Roman"/>
                <a:cs typeface="GFFTBK+Times New Roman"/>
              </a:rPr>
              <a:t> из важных направлений в работе</a:t>
            </a:r>
          </a:p>
          <a:p>
            <a:pPr marL="660653" marR="0">
              <a:lnSpc>
                <a:spcPts val="3056"/>
              </a:lnSpc>
              <a:spcBef>
                <a:spcPts val="243"/>
              </a:spcBef>
              <a:spcAft>
                <a:spcPts val="0"/>
              </a:spcAft>
            </a:pPr>
            <a:r>
              <a:rPr sz="2750" spc="-14" dirty="0">
                <a:solidFill>
                  <a:srgbClr val="002060"/>
                </a:solidFill>
                <a:latin typeface="GFFTBK+Times New Roman"/>
                <a:cs typeface="GFFTBK+Times New Roman"/>
              </a:rPr>
              <a:t>дошкольных</a:t>
            </a:r>
            <a:r>
              <a:rPr sz="2750" dirty="0">
                <a:solidFill>
                  <a:srgbClr val="002060"/>
                </a:solidFill>
                <a:latin typeface="GFFTBK+Times New Roman"/>
                <a:cs typeface="GFFTBK+Times New Roman"/>
              </a:rPr>
              <a:t> учреждений</a:t>
            </a:r>
            <a:r>
              <a:rPr sz="2750" dirty="0">
                <a:solidFill>
                  <a:srgbClr val="002060"/>
                </a:solidFill>
                <a:latin typeface="SLSTRK+Times New Roman"/>
                <a:cs typeface="SLSTRK+Times New Roman"/>
              </a:rPr>
              <a:t>, </a:t>
            </a:r>
            <a:r>
              <a:rPr sz="2750" spc="-15" dirty="0">
                <a:solidFill>
                  <a:srgbClr val="002060"/>
                </a:solidFill>
                <a:latin typeface="GFFTBK+Times New Roman"/>
                <a:cs typeface="GFFTBK+Times New Roman"/>
              </a:rPr>
              <a:t>главной</a:t>
            </a:r>
            <a:r>
              <a:rPr sz="2750" dirty="0">
                <a:solidFill>
                  <a:srgbClr val="002060"/>
                </a:solidFill>
                <a:latin typeface="GFFTBK+Times New Roman"/>
                <a:cs typeface="GFFTBK+Times New Roman"/>
              </a:rPr>
              <a:t> целью</a:t>
            </a:r>
          </a:p>
          <a:p>
            <a:pPr marL="0" marR="0">
              <a:lnSpc>
                <a:spcPts val="3056"/>
              </a:lnSpc>
              <a:spcBef>
                <a:spcPts val="243"/>
              </a:spcBef>
              <a:spcAft>
                <a:spcPts val="0"/>
              </a:spcAft>
            </a:pPr>
            <a:r>
              <a:rPr sz="2750" spc="-36" dirty="0">
                <a:solidFill>
                  <a:srgbClr val="002060"/>
                </a:solidFill>
                <a:latin typeface="GFFTBK+Times New Roman"/>
                <a:cs typeface="GFFTBK+Times New Roman"/>
              </a:rPr>
              <a:t>которого</a:t>
            </a:r>
            <a:r>
              <a:rPr sz="2750" spc="18" dirty="0">
                <a:solidFill>
                  <a:srgbClr val="002060"/>
                </a:solidFill>
                <a:latin typeface="GFFTBK+Times New Roman"/>
                <a:cs typeface="GFFTBK+Times New Roman"/>
              </a:rPr>
              <a:t> </a:t>
            </a:r>
            <a:r>
              <a:rPr sz="2750" dirty="0">
                <a:solidFill>
                  <a:srgbClr val="002060"/>
                </a:solidFill>
                <a:latin typeface="GFFTBK+Times New Roman"/>
                <a:cs typeface="GFFTBK+Times New Roman"/>
              </a:rPr>
              <a:t>является формирование</a:t>
            </a:r>
            <a:r>
              <a:rPr sz="2750" spc="-11" dirty="0">
                <a:solidFill>
                  <a:srgbClr val="002060"/>
                </a:solidFill>
                <a:latin typeface="GFFTBK+Times New Roman"/>
                <a:cs typeface="GFFTBK+Times New Roman"/>
              </a:rPr>
              <a:t> </a:t>
            </a:r>
            <a:r>
              <a:rPr sz="2750" dirty="0">
                <a:solidFill>
                  <a:srgbClr val="002060"/>
                </a:solidFill>
                <a:latin typeface="GFFTBK+Times New Roman"/>
                <a:cs typeface="GFFTBK+Times New Roman"/>
              </a:rPr>
              <a:t>положительного</a:t>
            </a:r>
          </a:p>
          <a:p>
            <a:pPr marL="286511" marR="0">
              <a:lnSpc>
                <a:spcPts val="3058"/>
              </a:lnSpc>
              <a:spcBef>
                <a:spcPts val="241"/>
              </a:spcBef>
              <a:spcAft>
                <a:spcPts val="0"/>
              </a:spcAft>
            </a:pPr>
            <a:r>
              <a:rPr sz="2750" dirty="0">
                <a:solidFill>
                  <a:srgbClr val="002060"/>
                </a:solidFill>
                <a:latin typeface="GFFTBK+Times New Roman"/>
                <a:cs typeface="GFFTBK+Times New Roman"/>
              </a:rPr>
              <a:t>отношения</a:t>
            </a:r>
            <a:r>
              <a:rPr sz="2750" spc="-14" dirty="0">
                <a:solidFill>
                  <a:srgbClr val="002060"/>
                </a:solidFill>
                <a:latin typeface="GFFTBK+Times New Roman"/>
                <a:cs typeface="GFFTBK+Times New Roman"/>
              </a:rPr>
              <a:t> </a:t>
            </a:r>
            <a:r>
              <a:rPr sz="2750" dirty="0">
                <a:solidFill>
                  <a:srgbClr val="002060"/>
                </a:solidFill>
                <a:latin typeface="GFFTBK+Times New Roman"/>
                <a:cs typeface="GFFTBK+Times New Roman"/>
              </a:rPr>
              <a:t>к </a:t>
            </a:r>
            <a:r>
              <a:rPr sz="2750" spc="-31" dirty="0">
                <a:solidFill>
                  <a:srgbClr val="002060"/>
                </a:solidFill>
                <a:latin typeface="GFFTBK+Times New Roman"/>
                <a:cs typeface="GFFTBK+Times New Roman"/>
              </a:rPr>
              <a:t>труду</a:t>
            </a:r>
            <a:r>
              <a:rPr sz="2750" dirty="0">
                <a:solidFill>
                  <a:srgbClr val="002060"/>
                </a:solidFill>
                <a:latin typeface="GFFTBK+Times New Roman"/>
                <a:cs typeface="GFFTBK+Times New Roman"/>
              </a:rPr>
              <a:t> </a:t>
            </a:r>
            <a:r>
              <a:rPr sz="2750" spc="12" dirty="0">
                <a:solidFill>
                  <a:srgbClr val="002060"/>
                </a:solidFill>
                <a:latin typeface="GFFTBK+Times New Roman"/>
                <a:cs typeface="GFFTBK+Times New Roman"/>
              </a:rPr>
              <a:t>через</a:t>
            </a:r>
            <a:r>
              <a:rPr sz="2750" spc="-14" dirty="0">
                <a:solidFill>
                  <a:srgbClr val="002060"/>
                </a:solidFill>
                <a:latin typeface="GFFTBK+Times New Roman"/>
                <a:cs typeface="GFFTBK+Times New Roman"/>
              </a:rPr>
              <a:t> </a:t>
            </a:r>
            <a:r>
              <a:rPr sz="2750" dirty="0">
                <a:solidFill>
                  <a:srgbClr val="002060"/>
                </a:solidFill>
                <a:latin typeface="GFFTBK+Times New Roman"/>
                <a:cs typeface="GFFTBK+Times New Roman"/>
              </a:rPr>
              <a:t>решение следующих</a:t>
            </a:r>
          </a:p>
          <a:p>
            <a:pPr marL="3294888" marR="0">
              <a:lnSpc>
                <a:spcPts val="3056"/>
              </a:lnSpc>
              <a:spcBef>
                <a:spcPts val="245"/>
              </a:spcBef>
              <a:spcAft>
                <a:spcPts val="0"/>
              </a:spcAft>
            </a:pPr>
            <a:r>
              <a:rPr sz="2750" spc="-18" dirty="0">
                <a:solidFill>
                  <a:srgbClr val="002060"/>
                </a:solidFill>
                <a:latin typeface="GFFTBK+Times New Roman"/>
                <a:cs typeface="GFFTBK+Times New Roman"/>
              </a:rPr>
              <a:t>задач</a:t>
            </a:r>
            <a:r>
              <a:rPr sz="2750" dirty="0">
                <a:solidFill>
                  <a:srgbClr val="002060"/>
                </a:solidFill>
                <a:latin typeface="SLSTRK+Times New Roman"/>
                <a:cs typeface="SLSTRK+Times New Roman"/>
              </a:rPr>
              <a:t>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69424" y="5318774"/>
            <a:ext cx="5894779" cy="40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8"/>
              </a:lnSpc>
              <a:spcBef>
                <a:spcPts val="0"/>
              </a:spcBef>
              <a:spcAft>
                <a:spcPts val="0"/>
              </a:spcAft>
            </a:pPr>
            <a:r>
              <a:rPr sz="2600" spc="-23" dirty="0">
                <a:solidFill>
                  <a:srgbClr val="11467E"/>
                </a:solidFill>
                <a:latin typeface="PLTELS+20"/>
                <a:cs typeface="PLTELS+20"/>
              </a:rPr>
              <a:t>поддержка</a:t>
            </a:r>
            <a:r>
              <a:rPr sz="2600" spc="29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трудового усилия, привычки 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69424" y="5814074"/>
            <a:ext cx="6387717" cy="1393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доступному дошкольнику</a:t>
            </a:r>
            <a:r>
              <a:rPr sz="2600" spc="20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напряжению</a:t>
            </a:r>
          </a:p>
          <a:p>
            <a:pPr marL="0" marR="0">
              <a:lnSpc>
                <a:spcPts val="2868"/>
              </a:lnSpc>
              <a:spcBef>
                <a:spcPts val="1033"/>
              </a:spcBef>
              <a:spcAft>
                <a:spcPts val="0"/>
              </a:spcAft>
            </a:pP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физических, </a:t>
            </a:r>
            <a:r>
              <a:rPr sz="2600" spc="-13" dirty="0">
                <a:solidFill>
                  <a:srgbClr val="11467E"/>
                </a:solidFill>
                <a:latin typeface="PLTELS+20"/>
                <a:cs typeface="PLTELS+20"/>
              </a:rPr>
              <a:t>умственных</a:t>
            </a: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 и </a:t>
            </a:r>
            <a:r>
              <a:rPr sz="2600" spc="-10" dirty="0">
                <a:solidFill>
                  <a:srgbClr val="11467E"/>
                </a:solidFill>
                <a:latin typeface="PLTELS+20"/>
                <a:cs typeface="PLTELS+20"/>
              </a:rPr>
              <a:t>нравственных</a:t>
            </a: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 сил</a:t>
            </a:r>
          </a:p>
          <a:p>
            <a:pPr marL="0" marR="0">
              <a:lnSpc>
                <a:spcPts val="2868"/>
              </a:lnSpc>
              <a:spcBef>
                <a:spcPts val="1031"/>
              </a:spcBef>
              <a:spcAft>
                <a:spcPts val="0"/>
              </a:spcAft>
            </a:pP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для решения трудовой задачи;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798830" y="5982157"/>
            <a:ext cx="7383779" cy="806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формировать позитивные установки</a:t>
            </a:r>
            <a:r>
              <a:rPr sz="2400" spc="14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к различным видам</a:t>
            </a:r>
          </a:p>
          <a:p>
            <a:pPr marL="0" marR="0">
              <a:lnSpc>
                <a:spcPts val="2649"/>
              </a:lnSpc>
              <a:spcBef>
                <a:spcPts val="802"/>
              </a:spcBef>
              <a:spcAft>
                <a:spcPts val="0"/>
              </a:spcAft>
            </a:pP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труда и творчества;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98830" y="6845503"/>
            <a:ext cx="6957365" cy="2102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4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воспитывать ценностное отношение к</a:t>
            </a:r>
            <a:r>
              <a:rPr sz="2400" spc="10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собственному</a:t>
            </a:r>
          </a:p>
          <a:p>
            <a:pPr marL="0" marR="0">
              <a:lnSpc>
                <a:spcPts val="2649"/>
              </a:lnSpc>
              <a:spcBef>
                <a:spcPts val="802"/>
              </a:spcBef>
              <a:spcAft>
                <a:spcPts val="0"/>
              </a:spcAft>
            </a:pP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труду, труду других людей</a:t>
            </a:r>
            <a:r>
              <a:rPr sz="2400" spc="14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и его результатам;</a:t>
            </a:r>
          </a:p>
          <a:p>
            <a:pPr marL="0" marR="0">
              <a:lnSpc>
                <a:spcPts val="2649"/>
              </a:lnSpc>
              <a:spcBef>
                <a:spcPts val="752"/>
              </a:spcBef>
              <a:spcAft>
                <a:spcPts val="0"/>
              </a:spcAft>
            </a:pP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развивать творческую инициативу, способности</a:t>
            </a:r>
          </a:p>
          <a:p>
            <a:pPr marL="0" marR="0">
              <a:lnSpc>
                <a:spcPts val="2649"/>
              </a:lnSpc>
              <a:spcBef>
                <a:spcPts val="746"/>
              </a:spcBef>
              <a:spcAft>
                <a:spcPts val="0"/>
              </a:spcAft>
            </a:pP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самостоятельно себя реализовать в различных видах</a:t>
            </a:r>
          </a:p>
          <a:p>
            <a:pPr marL="0" marR="0">
              <a:lnSpc>
                <a:spcPts val="2649"/>
              </a:lnSpc>
              <a:spcBef>
                <a:spcPts val="802"/>
              </a:spcBef>
              <a:spcAft>
                <a:spcPts val="0"/>
              </a:spcAft>
            </a:pP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труда и творчества;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869424" y="7300228"/>
            <a:ext cx="6565230" cy="139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68"/>
              </a:lnSpc>
              <a:spcBef>
                <a:spcPts val="0"/>
              </a:spcBef>
              <a:spcAft>
                <a:spcPts val="0"/>
              </a:spcAft>
            </a:pP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формирование способности</a:t>
            </a:r>
            <a:r>
              <a:rPr sz="2600" spc="28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бережно и</a:t>
            </a:r>
          </a:p>
          <a:p>
            <a:pPr marL="0" marR="0">
              <a:lnSpc>
                <a:spcPts val="2868"/>
              </a:lnSpc>
              <a:spcBef>
                <a:spcPts val="1031"/>
              </a:spcBef>
              <a:spcAft>
                <a:spcPts val="0"/>
              </a:spcAft>
            </a:pP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уважительно относиться</a:t>
            </a:r>
            <a:r>
              <a:rPr sz="2600" spc="10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к результатам</a:t>
            </a:r>
            <a:r>
              <a:rPr sz="2600" spc="-22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своего</a:t>
            </a:r>
          </a:p>
          <a:p>
            <a:pPr marL="0" marR="0">
              <a:lnSpc>
                <a:spcPts val="2868"/>
              </a:lnSpc>
              <a:spcBef>
                <a:spcPts val="1031"/>
              </a:spcBef>
              <a:spcAft>
                <a:spcPts val="0"/>
              </a:spcAft>
            </a:pPr>
            <a:r>
              <a:rPr sz="2600" dirty="0">
                <a:solidFill>
                  <a:srgbClr val="11467E"/>
                </a:solidFill>
                <a:latin typeface="PLTELS+20"/>
                <a:cs typeface="PLTELS+20"/>
              </a:rPr>
              <a:t>труда и труда других людей.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98830" y="9004794"/>
            <a:ext cx="6440782" cy="8063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5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воспитывать личность</a:t>
            </a:r>
            <a:r>
              <a:rPr sz="2400" spc="11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ребёнка</a:t>
            </a:r>
            <a:r>
              <a:rPr sz="2400" spc="10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в аспекте</a:t>
            </a:r>
            <a:r>
              <a:rPr sz="2400" spc="20" dirty="0">
                <a:solidFill>
                  <a:srgbClr val="11467E"/>
                </a:solidFill>
                <a:latin typeface="PLTELS+20"/>
                <a:cs typeface="PLTELS+20"/>
              </a:rPr>
              <a:t> </a:t>
            </a: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труда и</a:t>
            </a:r>
          </a:p>
          <a:p>
            <a:pPr marL="0" marR="0">
              <a:lnSpc>
                <a:spcPts val="2649"/>
              </a:lnSpc>
              <a:spcBef>
                <a:spcPts val="747"/>
              </a:spcBef>
              <a:spcAft>
                <a:spcPts val="0"/>
              </a:spcAft>
            </a:pPr>
            <a:r>
              <a:rPr sz="2400" dirty="0">
                <a:solidFill>
                  <a:srgbClr val="11467E"/>
                </a:solidFill>
                <a:latin typeface="PLTELS+20"/>
                <a:cs typeface="PLTELS+20"/>
              </a:rPr>
              <a:t>творчества.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9072" y="223469"/>
            <a:ext cx="11809628" cy="589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u="sng" dirty="0">
                <a:solidFill>
                  <a:srgbClr val="C00000"/>
                </a:solidFill>
                <a:latin typeface="MCAJSC+15 Bold"/>
                <a:cs typeface="MCAJSC+15 Bold"/>
              </a:rPr>
              <a:t>Использование</a:t>
            </a:r>
            <a:r>
              <a:rPr sz="3600" b="1" u="sng" spc="119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3600" b="1" u="sng" dirty="0">
                <a:solidFill>
                  <a:srgbClr val="C00000"/>
                </a:solidFill>
                <a:latin typeface="MCAJSC+15 Bold"/>
                <a:cs typeface="MCAJSC+15 Bold"/>
              </a:rPr>
              <a:t>иллюстраций,</a:t>
            </a:r>
            <a:r>
              <a:rPr sz="3600" b="1" u="sng" spc="119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3600" b="1" u="sng" dirty="0">
                <a:solidFill>
                  <a:srgbClr val="C00000"/>
                </a:solidFill>
                <a:latin typeface="MCAJSC+15 Bold"/>
                <a:cs typeface="MCAJSC+15 Bold"/>
              </a:rPr>
              <a:t>картинок,</a:t>
            </a:r>
            <a:r>
              <a:rPr sz="3600" b="1" u="sng" spc="109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3600" b="1" u="sng" dirty="0">
                <a:solidFill>
                  <a:srgbClr val="C00000"/>
                </a:solidFill>
                <a:latin typeface="MCAJSC+15 Bold"/>
                <a:cs typeface="MCAJSC+15 Bold"/>
              </a:rPr>
              <a:t>фото,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2475" y="770077"/>
            <a:ext cx="9998811" cy="1072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2942" marR="0">
              <a:lnSpc>
                <a:spcPts val="49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MCAJSC+15 Bold"/>
                <a:cs typeface="MCAJSC+15 Bold"/>
              </a:rPr>
              <a:t>схем,</a:t>
            </a:r>
            <a:r>
              <a:rPr sz="3600" b="1" spc="104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MCAJSC+15 Bold"/>
                <a:cs typeface="MCAJSC+15 Bold"/>
              </a:rPr>
              <a:t>мнемосхем,</a:t>
            </a:r>
            <a:r>
              <a:rPr sz="3600" b="1" spc="118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3600" b="1" dirty="0">
                <a:solidFill>
                  <a:srgbClr val="C00000"/>
                </a:solidFill>
                <a:latin typeface="MCAJSC+15 Bold"/>
                <a:cs typeface="MCAJSC+15 Bold"/>
              </a:rPr>
              <a:t>алгоритмов.</a:t>
            </a:r>
          </a:p>
          <a:p>
            <a:pPr marL="0" marR="0">
              <a:lnSpc>
                <a:spcPts val="3426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Младший</a:t>
            </a:r>
            <a:r>
              <a:rPr sz="2700" b="1" spc="73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дошкольный</a:t>
            </a:r>
            <a:r>
              <a:rPr sz="2700" b="1" spc="89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возраст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2475" y="1738083"/>
            <a:ext cx="10351618" cy="1324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При рассматривании</a:t>
            </a:r>
            <a:r>
              <a:rPr sz="2700" b="1" spc="-27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уточняется</a:t>
            </a:r>
            <a:r>
              <a:rPr sz="2700" b="1" spc="2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последовательность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действий,</a:t>
            </a:r>
            <a:r>
              <a:rPr sz="2700" b="1" spc="-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оценивается их правильность.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Старший</a:t>
            </a:r>
            <a:r>
              <a:rPr sz="2700" b="1" spc="81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дошкольный</a:t>
            </a:r>
            <a:r>
              <a:rPr sz="2700" b="1" spc="89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возраст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2475" y="2957283"/>
            <a:ext cx="10725379" cy="917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Предложить разложить картинки по порядку,</a:t>
            </a:r>
            <a:r>
              <a:rPr sz="2700" b="1" spc="1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находить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ошибки в</a:t>
            </a:r>
            <a:r>
              <a:rPr sz="2700" b="1" spc="-16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картинках.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13252" y="125345"/>
            <a:ext cx="11020413" cy="689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5126"/>
              </a:lnSpc>
              <a:spcBef>
                <a:spcPts val="0"/>
              </a:spcBef>
              <a:spcAft>
                <a:spcPts val="0"/>
              </a:spcAft>
            </a:pPr>
            <a:r>
              <a:rPr sz="4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Приемы </a:t>
            </a:r>
            <a:r>
              <a:rPr sz="4200" b="1" spc="-27" dirty="0">
                <a:solidFill>
                  <a:srgbClr val="C00000"/>
                </a:solidFill>
                <a:latin typeface="OGLKKT+Calibri Bold"/>
                <a:cs typeface="OGLKKT+Calibri Bold"/>
              </a:rPr>
              <a:t>руководства</a:t>
            </a:r>
            <a:r>
              <a:rPr sz="4200" b="1" spc="45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4200" b="1" spc="-30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трудовой</a:t>
            </a:r>
            <a:r>
              <a:rPr sz="4200" b="1" spc="33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4200" b="1" spc="-10" dirty="0">
                <a:solidFill>
                  <a:srgbClr val="C00000"/>
                </a:solidFill>
                <a:latin typeface="OGLKKT+Calibri Bold"/>
                <a:cs typeface="OGLKKT+Calibri Bold"/>
              </a:rPr>
              <a:t>деятельностью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6674" y="993845"/>
            <a:ext cx="12033203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Основными приемами </a:t>
            </a:r>
            <a:r>
              <a:rPr sz="3000" b="1" spc="-25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трудового</a:t>
            </a:r>
            <a:r>
              <a:rPr sz="3000" b="1" spc="3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воспитания</a:t>
            </a:r>
            <a:r>
              <a:rPr sz="3000" b="1" spc="1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spc="-17" dirty="0">
                <a:solidFill>
                  <a:srgbClr val="C00000"/>
                </a:solidFill>
                <a:latin typeface="OGLKKT+Calibri Bold"/>
                <a:cs typeface="OGLKKT+Calibri Bold"/>
              </a:rPr>
              <a:t>дошкольников</a:t>
            </a:r>
            <a:r>
              <a:rPr sz="3000" b="1" spc="4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являются</a:t>
            </a:r>
            <a:r>
              <a:rPr sz="30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13864" y="1400753"/>
            <a:ext cx="2616154" cy="9093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000" spc="1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показ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000" spc="1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объяснение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13864" y="2213045"/>
            <a:ext cx="8276543" cy="910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000" spc="1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обсуждение</a:t>
            </a:r>
            <a:r>
              <a:rPr sz="3000" b="1" spc="1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процесса </a:t>
            </a:r>
            <a:r>
              <a:rPr sz="3000" b="1" spc="-3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3000" b="1" spc="4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</a:t>
            </a:r>
            <a:r>
              <a:rPr sz="30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его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результатов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000" spc="1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оценка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213864" y="3026099"/>
            <a:ext cx="11387488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3000" spc="1170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обучение</a:t>
            </a:r>
            <a:r>
              <a:rPr sz="30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отдельным</a:t>
            </a:r>
            <a:r>
              <a:rPr sz="3000" b="1" spc="2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способам</a:t>
            </a:r>
            <a:r>
              <a:rPr sz="3000" b="1" spc="-2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выполнения</a:t>
            </a:r>
            <a:r>
              <a:rPr sz="3000" b="1" spc="2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трудовых</a:t>
            </a:r>
            <a:r>
              <a:rPr sz="3000" b="1" spc="4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операций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623052" y="4741869"/>
            <a:ext cx="10835802" cy="1758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7524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spc="-14" dirty="0">
                <a:solidFill>
                  <a:srgbClr val="C00000"/>
                </a:solidFill>
                <a:latin typeface="OGLKKT+Calibri Bold"/>
                <a:cs typeface="OGLKKT+Calibri Bold"/>
              </a:rPr>
              <a:t>Упражнения</a:t>
            </a:r>
          </a:p>
          <a:p>
            <a:pPr marL="0" marR="0">
              <a:lnSpc>
                <a:spcPts val="3479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Младший </a:t>
            </a:r>
            <a:r>
              <a:rPr sz="3000" b="1" u="sng" spc="-15" dirty="0">
                <a:solidFill>
                  <a:srgbClr val="C00000"/>
                </a:solidFill>
                <a:latin typeface="OGLKKT+Calibri Bold"/>
                <a:cs typeface="OGLKKT+Calibri Bold"/>
              </a:rPr>
              <a:t>дошкольный</a:t>
            </a:r>
            <a:r>
              <a:rPr sz="3000" b="1" u="sng" spc="23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возраст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Это</a:t>
            </a:r>
            <a:r>
              <a:rPr sz="3000" b="1" spc="203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многократно повторяющиеся</a:t>
            </a:r>
            <a:r>
              <a:rPr sz="30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действия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3000" b="1" spc="24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способствуют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выработке</a:t>
            </a:r>
            <a:r>
              <a:rPr sz="3000" b="1" spc="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прочного навыка и </a:t>
            </a:r>
            <a:r>
              <a:rPr sz="3000" b="1" spc="-17" dirty="0">
                <a:solidFill>
                  <a:srgbClr val="002060"/>
                </a:solidFill>
                <a:latin typeface="OGLKKT+Calibri Bold"/>
                <a:cs typeface="OGLKKT+Calibri Bold"/>
              </a:rPr>
              <a:t>должны</a:t>
            </a:r>
            <a:r>
              <a:rPr sz="30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быть</a:t>
            </a:r>
            <a:r>
              <a:rPr sz="30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систематическими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623052" y="6809175"/>
            <a:ext cx="5214486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Старший </a:t>
            </a:r>
            <a:r>
              <a:rPr sz="3000" b="1" u="sng" spc="-15" dirty="0">
                <a:solidFill>
                  <a:srgbClr val="C00000"/>
                </a:solidFill>
                <a:latin typeface="OGLKKT+Calibri Bold"/>
                <a:cs typeface="OGLKKT+Calibri Bold"/>
              </a:rPr>
              <a:t>дошкольный</a:t>
            </a:r>
            <a:r>
              <a:rPr sz="3000" b="1" u="sng" spc="29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возраст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623052" y="7216083"/>
            <a:ext cx="10599858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Через упражнения</a:t>
            </a:r>
            <a:r>
              <a:rPr sz="3000" b="1" spc="2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дети</a:t>
            </a:r>
            <a:r>
              <a:rPr sz="30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научаются </a:t>
            </a:r>
            <a:r>
              <a:rPr sz="30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делать</a:t>
            </a:r>
            <a:r>
              <a:rPr sz="30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что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либо аккуратно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23052" y="7621987"/>
            <a:ext cx="1523276" cy="503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4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быстрее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04438" y="526739"/>
            <a:ext cx="10217565" cy="1758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3324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spc="-13" dirty="0">
                <a:solidFill>
                  <a:srgbClr val="C00000"/>
                </a:solidFill>
                <a:latin typeface="OGLKKT+Calibri Bold"/>
                <a:cs typeface="OGLKKT+Calibri Bold"/>
              </a:rPr>
              <a:t>Положительный</a:t>
            </a:r>
            <a:r>
              <a:rPr sz="3000" b="1" u="sng" spc="29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пример</a:t>
            </a:r>
          </a:p>
          <a:p>
            <a:pPr marL="3461766" marR="0">
              <a:lnSpc>
                <a:spcPts val="3480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для всех возрастов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Дети </a:t>
            </a:r>
            <a:r>
              <a:rPr sz="3000" b="1" spc="-17" dirty="0">
                <a:solidFill>
                  <a:srgbClr val="002060"/>
                </a:solidFill>
                <a:latin typeface="OGLKKT+Calibri Bold"/>
                <a:cs typeface="OGLKKT+Calibri Bold"/>
              </a:rPr>
              <a:t>подражают</a:t>
            </a:r>
            <a:r>
              <a:rPr sz="3000" b="1" spc="1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воспитателям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30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родителям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3000" b="1" spc="12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старшим детям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3225545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Они для них образец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19470" y="6865817"/>
            <a:ext cx="7029572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Обсуждение</a:t>
            </a:r>
            <a:r>
              <a:rPr sz="3000" b="1" u="sng" spc="20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процесса и </a:t>
            </a:r>
            <a:r>
              <a:rPr sz="3000" b="1" u="sng" spc="-25" dirty="0">
                <a:solidFill>
                  <a:srgbClr val="C00000"/>
                </a:solidFill>
                <a:latin typeface="OGLKKT+Calibri Bold"/>
                <a:cs typeface="OGLKKT+Calibri Bold"/>
              </a:rPr>
              <a:t>результата</a:t>
            </a:r>
            <a:r>
              <a:rPr sz="3000" b="1" u="sng" spc="2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spc="-36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36802" y="7307777"/>
            <a:ext cx="5414331" cy="503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Младший </a:t>
            </a:r>
            <a:r>
              <a:rPr sz="3000" b="1" u="sng" spc="-14" dirty="0">
                <a:solidFill>
                  <a:srgbClr val="C00000"/>
                </a:solidFill>
                <a:latin typeface="OGLKKT+Calibri Bold"/>
                <a:cs typeface="OGLKKT+Calibri Bold"/>
              </a:rPr>
              <a:t>дошкольный</a:t>
            </a:r>
            <a:r>
              <a:rPr sz="3000" b="1" u="sng" spc="17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возраст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36802" y="7714177"/>
            <a:ext cx="14496786" cy="910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Это</a:t>
            </a:r>
            <a:r>
              <a:rPr sz="30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делает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сам</a:t>
            </a:r>
            <a:r>
              <a:rPr sz="30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воспитатель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вовлекая</a:t>
            </a:r>
            <a:r>
              <a:rPr sz="30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30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3000" b="1" spc="-19" dirty="0">
                <a:solidFill>
                  <a:srgbClr val="002060"/>
                </a:solidFill>
                <a:latin typeface="OGLKKT+Calibri Bold"/>
                <a:cs typeface="OGLKKT+Calibri Bold"/>
              </a:rPr>
              <a:t>диалог,</a:t>
            </a:r>
            <a:r>
              <a:rPr sz="3000" b="1" spc="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через повторение</a:t>
            </a:r>
            <a:r>
              <a:rPr sz="30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инструкции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Старший </a:t>
            </a:r>
            <a:r>
              <a:rPr sz="3000" b="1" u="sng" spc="-15" dirty="0">
                <a:solidFill>
                  <a:srgbClr val="C00000"/>
                </a:solidFill>
                <a:latin typeface="OGLKKT+Calibri Bold"/>
                <a:cs typeface="OGLKKT+Calibri Bold"/>
              </a:rPr>
              <a:t>дошкольный</a:t>
            </a:r>
            <a:r>
              <a:rPr sz="3000" b="1" u="sng" spc="31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0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возраст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36802" y="8527231"/>
            <a:ext cx="10832499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3000" b="1" spc="-19" dirty="0">
                <a:solidFill>
                  <a:srgbClr val="002060"/>
                </a:solidFill>
                <a:latin typeface="OGLKKT+Calibri Bold"/>
                <a:cs typeface="OGLKKT+Calibri Bold"/>
              </a:rPr>
              <a:t>конце</a:t>
            </a:r>
            <a:r>
              <a:rPr sz="30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spc="-3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3000" b="1" spc="4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полезно </a:t>
            </a:r>
            <a:r>
              <a:rPr sz="30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обсудить</a:t>
            </a:r>
            <a:r>
              <a:rPr sz="3000" b="1" spc="3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качество выполненной</a:t>
            </a:r>
            <a:r>
              <a:rPr sz="30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работы</a:t>
            </a:r>
            <a:r>
              <a:rPr sz="30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7688" y="262331"/>
            <a:ext cx="2546757" cy="5893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u="sng" dirty="0">
                <a:solidFill>
                  <a:srgbClr val="C00000"/>
                </a:solidFill>
                <a:latin typeface="MCAJSC+15 Bold"/>
                <a:cs typeface="MCAJSC+15 Bold"/>
              </a:rPr>
              <a:t>Контроль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7924" y="824192"/>
            <a:ext cx="6086958" cy="437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Младший</a:t>
            </a:r>
            <a:r>
              <a:rPr sz="2700" b="1" spc="73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дошкольный</a:t>
            </a:r>
            <a:r>
              <a:rPr sz="2700" b="1" spc="94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возраст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7924" y="1230338"/>
            <a:ext cx="16852252" cy="917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Открытый</a:t>
            </a:r>
            <a:r>
              <a:rPr sz="2700" b="1" spc="2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контроль</a:t>
            </a:r>
            <a:r>
              <a:rPr sz="2700" b="1" spc="13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необходим систематически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особенно на первых стадиях обучения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трудовым действиям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7924" y="2043645"/>
            <a:ext cx="10351439" cy="13240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Старший</a:t>
            </a:r>
            <a:r>
              <a:rPr sz="2700" b="1" spc="84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дошкольный</a:t>
            </a:r>
            <a:r>
              <a:rPr sz="2700" b="1" spc="94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возраст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Используется</a:t>
            </a:r>
            <a:r>
              <a:rPr sz="2700" b="1" spc="30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как открытый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  <a:r>
              <a:rPr sz="2700" b="1" spc="16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так и скрытый</a:t>
            </a:r>
            <a:r>
              <a:rPr sz="2700" b="1" spc="16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контроль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Необходимо</a:t>
            </a:r>
            <a:r>
              <a:rPr sz="2700" b="1" spc="-3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учить</a:t>
            </a:r>
            <a:r>
              <a:rPr sz="2700" b="1" spc="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детей самоконтролю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5176" y="3905961"/>
            <a:ext cx="6724955" cy="10728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84776" marR="0">
              <a:lnSpc>
                <a:spcPts val="496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C00000"/>
                </a:solidFill>
                <a:latin typeface="MCAJSC+15 Bold"/>
                <a:cs typeface="MCAJSC+15 Bold"/>
              </a:rPr>
              <a:t>Оценка</a:t>
            </a:r>
          </a:p>
          <a:p>
            <a:pPr marL="0" marR="0">
              <a:lnSpc>
                <a:spcPts val="342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Младший</a:t>
            </a:r>
            <a:r>
              <a:rPr sz="2700" b="1" spc="73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дошкольный</a:t>
            </a:r>
            <a:r>
              <a:rPr sz="2700" b="1" spc="92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возраст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5176" y="4873968"/>
            <a:ext cx="10857154" cy="1324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Используется</a:t>
            </a:r>
            <a:r>
              <a:rPr sz="2700" b="1" spc="30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положительная оценка в виде</a:t>
            </a:r>
            <a:r>
              <a:rPr sz="2700" b="1" spc="-15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одобрения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похвалы 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поощрения 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Показать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за что хвалим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Рекомендуется</a:t>
            </a:r>
            <a:r>
              <a:rPr sz="2700" b="1" spc="19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оценка</a:t>
            </a:r>
            <a:r>
              <a:rPr sz="2700" b="1" spc="762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авансом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5176" y="6093422"/>
            <a:ext cx="5959450" cy="4372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Старший</a:t>
            </a:r>
            <a:r>
              <a:rPr sz="2700" b="1" spc="84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дошкольный</a:t>
            </a:r>
            <a:r>
              <a:rPr sz="2700" b="1" spc="92" dirty="0">
                <a:solidFill>
                  <a:srgbClr val="C0000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MCAJSC+15 Bold"/>
                <a:cs typeface="MCAJSC+15 Bold"/>
              </a:rPr>
              <a:t>возраст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5176" y="6500330"/>
            <a:ext cx="11247184" cy="2136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723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Используются</a:t>
            </a:r>
            <a:r>
              <a:rPr sz="2700" b="1" spc="30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все виды</a:t>
            </a:r>
            <a:r>
              <a:rPr sz="2700" b="1" spc="-10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оценок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:</a:t>
            </a:r>
            <a:r>
              <a:rPr sz="2700" b="1" spc="11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положительная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отрицательная, в виде</a:t>
            </a:r>
            <a:r>
              <a:rPr sz="2700" b="1" spc="-15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замечания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порицания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  <a:r>
              <a:rPr sz="2700" b="1" spc="-13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осуждения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Оценивается качество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  <a:r>
              <a:rPr sz="2700" b="1" spc="11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ловкость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  <a:r>
              <a:rPr sz="2700" b="1" spc="11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быстрота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</a:p>
          <a:p>
            <a:pPr marL="0" marR="0">
              <a:lnSpc>
                <a:spcPts val="3204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самостоятельность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,</a:t>
            </a:r>
            <a:r>
              <a:rPr sz="2700" b="1" spc="28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проявление творчества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  <a:r>
              <a:rPr sz="2700" b="1" spc="11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Используется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оценка товарищей</a:t>
            </a:r>
            <a:r>
              <a:rPr sz="2700" b="1" spc="-10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и</a:t>
            </a:r>
            <a:r>
              <a:rPr sz="2700" b="1" spc="-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MCAJSC+15 Bold"/>
                <a:cs typeface="MCAJSC+15 Bold"/>
              </a:rPr>
              <a:t>самооценка</a:t>
            </a:r>
            <a:r>
              <a:rPr sz="2700" b="1" dirty="0">
                <a:solidFill>
                  <a:srgbClr val="002060"/>
                </a:solidFill>
                <a:latin typeface="JRRVIQ+15 Bold"/>
                <a:cs typeface="JRRVIQ+15 Bold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38602" y="759149"/>
            <a:ext cx="11843818" cy="503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662"/>
              </a:lnSpc>
              <a:spcBef>
                <a:spcPts val="0"/>
              </a:spcBef>
              <a:spcAft>
                <a:spcPts val="0"/>
              </a:spcAft>
            </a:pPr>
            <a:r>
              <a:rPr sz="30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Проблемы</a:t>
            </a:r>
            <a:r>
              <a:rPr sz="30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30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трудовом</a:t>
            </a:r>
            <a:r>
              <a:rPr sz="3000" b="1" spc="2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воспитании </a:t>
            </a:r>
            <a:r>
              <a:rPr sz="30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3000" b="1" spc="2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30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дошкольных</a:t>
            </a:r>
            <a:r>
              <a:rPr sz="30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0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организациях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9154" y="1726955"/>
            <a:ext cx="15849651" cy="4015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Отсутствие</a:t>
            </a:r>
            <a:r>
              <a:rPr sz="2800" b="1" spc="223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личностно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ориентированного</a:t>
            </a:r>
            <a:r>
              <a:rPr sz="2800" b="1" spc="79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взаимодействия</a:t>
            </a:r>
            <a:r>
              <a:rPr sz="2800" b="1" spc="224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взрослого</a:t>
            </a:r>
            <a:r>
              <a:rPr sz="2800" b="1" spc="80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79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ребенка</a:t>
            </a:r>
            <a:r>
              <a:rPr sz="2800" b="1" spc="80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2800" b="1" spc="79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дошкольных</a:t>
            </a:r>
          </a:p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организациях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  <a:r>
              <a:rPr sz="2800" b="1" spc="1031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(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отсутствие</a:t>
            </a:r>
            <a:r>
              <a:rPr sz="2800" b="1" spc="270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взаимодействия</a:t>
            </a:r>
            <a:r>
              <a:rPr sz="2800" b="1" spc="104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я</a:t>
            </a:r>
            <a:r>
              <a:rPr sz="2800" b="1" spc="103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</a:t>
            </a:r>
            <a:r>
              <a:rPr sz="2800" b="1" spc="10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уровне</a:t>
            </a:r>
            <a:r>
              <a:rPr sz="2800" b="1" spc="103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сотворчества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039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содействия</a:t>
            </a:r>
            <a:r>
              <a:rPr sz="2800" b="1" spc="104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2800" b="1" spc="103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игровой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10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познавательной</a:t>
            </a:r>
            <a:r>
              <a:rPr sz="2800" b="1" spc="65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соответственно</a:t>
            </a:r>
            <a:r>
              <a:rPr sz="28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)</a:t>
            </a:r>
          </a:p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31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Трудности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28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подборе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объектов</a:t>
            </a:r>
            <a:r>
              <a:rPr sz="28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деятельности 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ограничение</a:t>
            </a:r>
            <a:r>
              <a:rPr sz="2800" b="1" spc="62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сферы </a:t>
            </a:r>
            <a:r>
              <a:rPr sz="2800" b="1" spc="-33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8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дошкольников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09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Отсутствие</a:t>
            </a:r>
            <a:r>
              <a:rPr sz="2800" b="1" spc="24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полного</a:t>
            </a:r>
            <a:r>
              <a:rPr sz="2800" b="1" spc="24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представления</a:t>
            </a:r>
            <a:r>
              <a:rPr sz="2800" b="1" spc="11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</a:t>
            </a:r>
            <a:r>
              <a:rPr sz="2800" b="1" spc="23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сущности</a:t>
            </a:r>
            <a:r>
              <a:rPr sz="2800" b="1" spc="23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трудолюбия</a:t>
            </a:r>
            <a:r>
              <a:rPr sz="2800" b="1" spc="25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</a:t>
            </a:r>
            <a:r>
              <a:rPr sz="2800" b="1" spc="23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воспитателей</a:t>
            </a:r>
            <a:r>
              <a:rPr sz="2800" b="1" spc="25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110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</a:t>
            </a:r>
            <a:r>
              <a:rPr sz="2800" b="1" spc="24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родителей</a:t>
            </a:r>
            <a:r>
              <a:rPr sz="2800" b="1" spc="26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(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лиц</a:t>
            </a:r>
            <a:r>
              <a:rPr sz="2800" b="1" spc="24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их</a:t>
            </a:r>
          </a:p>
          <a:p>
            <a:pPr marL="0" marR="0">
              <a:lnSpc>
                <a:spcPts val="310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заменяющих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)</a:t>
            </a:r>
          </a:p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38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Трудовое</a:t>
            </a:r>
            <a:r>
              <a:rPr sz="2800" b="1" spc="2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воспитание</a:t>
            </a:r>
            <a:r>
              <a:rPr sz="2800" b="1" spc="64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не является</a:t>
            </a:r>
            <a:r>
              <a:rPr sz="2800" b="1" spc="65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ведущим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направлением в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образовательном</a:t>
            </a:r>
            <a:r>
              <a:rPr sz="2800" b="1" spc="126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процессе</a:t>
            </a:r>
            <a:r>
              <a:rPr sz="28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38" dirty="0">
                <a:solidFill>
                  <a:srgbClr val="002060"/>
                </a:solidFill>
                <a:latin typeface="OGLKKT+Calibri Bold"/>
                <a:cs typeface="OGLKKT+Calibri Bold"/>
              </a:rPr>
              <a:t>ДОО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095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При</a:t>
            </a:r>
            <a:r>
              <a:rPr sz="2800" b="1" spc="44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организации</a:t>
            </a:r>
            <a:r>
              <a:rPr sz="2800" b="1" spc="154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трудового</a:t>
            </a:r>
            <a:r>
              <a:rPr sz="2800" b="1" spc="47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процесса</a:t>
            </a:r>
            <a:r>
              <a:rPr sz="2800" b="1" spc="47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взрослые</a:t>
            </a:r>
            <a:r>
              <a:rPr sz="2800" b="1" spc="45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стараются</a:t>
            </a:r>
            <a:r>
              <a:rPr sz="2800" b="1" spc="154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выполнить</a:t>
            </a:r>
            <a:r>
              <a:rPr sz="2800" b="1" spc="45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большую</a:t>
            </a:r>
            <a:r>
              <a:rPr sz="2800" b="1" spc="46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часть</a:t>
            </a:r>
            <a:r>
              <a:rPr sz="2800" b="1" spc="153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трудовых</a:t>
            </a:r>
          </a:p>
          <a:p>
            <a:pPr marL="0" marR="0">
              <a:lnSpc>
                <a:spcPts val="310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действий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3103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оставляя</a:t>
            </a:r>
            <a:r>
              <a:rPr sz="2800" b="1" spc="124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детям</a:t>
            </a:r>
            <a:r>
              <a:rPr sz="2800" b="1" spc="125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7" dirty="0">
                <a:solidFill>
                  <a:srgbClr val="002060"/>
                </a:solidFill>
                <a:latin typeface="OGLKKT+Calibri Bold"/>
                <a:cs typeface="OGLKKT+Calibri Bold"/>
              </a:rPr>
              <a:t>отдельные</a:t>
            </a:r>
            <a:r>
              <a:rPr sz="2800" b="1" spc="126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поручения</a:t>
            </a:r>
            <a:r>
              <a:rPr sz="2800" b="1" spc="123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(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принеси</a:t>
            </a:r>
            <a:r>
              <a:rPr sz="2800" b="1" spc="123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237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подай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231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помоги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237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spc="-17" dirty="0">
                <a:solidFill>
                  <a:srgbClr val="002060"/>
                </a:solidFill>
                <a:latin typeface="OGLKKT+Calibri Bold"/>
                <a:cs typeface="OGLKKT+Calibri Bold"/>
              </a:rPr>
              <a:t>подержи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),</a:t>
            </a:r>
            <a:r>
              <a:rPr sz="2800" b="1" spc="1233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что</a:t>
            </a:r>
          </a:p>
          <a:p>
            <a:pPr marL="0" marR="0">
              <a:lnSpc>
                <a:spcPts val="310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естественно не вызывает интереса к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развитию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0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трудолюбия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90930" y="1469266"/>
            <a:ext cx="10990604" cy="1346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Стремление</a:t>
            </a:r>
            <a:r>
              <a:rPr sz="3200" spc="16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ребенка</a:t>
            </a:r>
            <a:r>
              <a:rPr sz="3200" spc="20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8" dirty="0">
                <a:solidFill>
                  <a:srgbClr val="002060"/>
                </a:solidFill>
                <a:latin typeface="TCJIDH+Calibri"/>
                <a:cs typeface="TCJIDH+Calibri"/>
              </a:rPr>
              <a:t>сделать</a:t>
            </a:r>
            <a:r>
              <a:rPr sz="3200" spc="33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0" dirty="0">
                <a:solidFill>
                  <a:srgbClr val="002060"/>
                </a:solidFill>
                <a:latin typeface="TCJIDH+Calibri"/>
                <a:cs typeface="TCJIDH+Calibri"/>
              </a:rPr>
              <a:t>что</a:t>
            </a:r>
            <a:r>
              <a:rPr sz="3200" spc="28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- </a:t>
            </a:r>
            <a:r>
              <a:rPr sz="3200" spc="-39" dirty="0">
                <a:solidFill>
                  <a:srgbClr val="002060"/>
                </a:solidFill>
                <a:latin typeface="TCJIDH+Calibri"/>
                <a:cs typeface="TCJIDH+Calibri"/>
              </a:rPr>
              <a:t>то</a:t>
            </a:r>
            <a:r>
              <a:rPr sz="3200" spc="40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1" dirty="0">
                <a:solidFill>
                  <a:srgbClr val="002060"/>
                </a:solidFill>
                <a:latin typeface="TCJIDH+Calibri"/>
                <a:cs typeface="TCJIDH+Calibri"/>
              </a:rPr>
              <a:t>самостоятельно</a:t>
            </a:r>
            <a:r>
              <a:rPr sz="3200" spc="33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1" dirty="0">
                <a:solidFill>
                  <a:srgbClr val="002060"/>
                </a:solidFill>
                <a:latin typeface="TCJIDH+Calibri"/>
                <a:cs typeface="TCJIDH+Calibri"/>
              </a:rPr>
              <a:t>является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важным</a:t>
            </a:r>
            <a:r>
              <a:rPr sz="3200" spc="31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фактором</a:t>
            </a:r>
            <a:r>
              <a:rPr sz="3200" spc="31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в становлении</a:t>
            </a:r>
            <a:r>
              <a:rPr sz="3200" spc="27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0" dirty="0">
                <a:solidFill>
                  <a:srgbClr val="002060"/>
                </a:solidFill>
                <a:latin typeface="TCJIDH+Calibri"/>
                <a:cs typeface="TCJIDH+Calibri"/>
              </a:rPr>
              <a:t>его</a:t>
            </a:r>
            <a:r>
              <a:rPr sz="3200" spc="28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социально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-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личностных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качеств</a:t>
            </a:r>
            <a:r>
              <a:rPr sz="3200" spc="19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личности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90930" y="2688467"/>
            <a:ext cx="10535916" cy="9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При</a:t>
            </a:r>
            <a:r>
              <a:rPr sz="3200" spc="73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организации</a:t>
            </a:r>
            <a:r>
              <a:rPr sz="3200" spc="2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1" dirty="0">
                <a:solidFill>
                  <a:srgbClr val="002060"/>
                </a:solidFill>
                <a:latin typeface="TCJIDH+Calibri"/>
                <a:cs typeface="TCJIDH+Calibri"/>
              </a:rPr>
              <a:t>следует</a:t>
            </a:r>
            <a:r>
              <a:rPr sz="3200" spc="753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избегать</a:t>
            </a:r>
            <a:r>
              <a:rPr sz="3200" spc="14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непосильной для</a:t>
            </a:r>
            <a:r>
              <a:rPr sz="3200" spc="10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1" dirty="0">
                <a:solidFill>
                  <a:srgbClr val="002060"/>
                </a:solidFill>
                <a:latin typeface="TCJIDH+Calibri"/>
                <a:cs typeface="TCJIDH+Calibri"/>
              </a:rPr>
              <a:t>детей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работы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90930" y="3501520"/>
            <a:ext cx="10378710" cy="13462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Не </a:t>
            </a:r>
            <a:r>
              <a:rPr sz="3200" spc="-21" dirty="0">
                <a:solidFill>
                  <a:srgbClr val="002060"/>
                </a:solidFill>
                <a:latin typeface="TCJIDH+Calibri"/>
                <a:cs typeface="TCJIDH+Calibri"/>
              </a:rPr>
              <a:t>следует</a:t>
            </a:r>
            <a:r>
              <a:rPr sz="3200" spc="25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1" dirty="0">
                <a:solidFill>
                  <a:srgbClr val="002060"/>
                </a:solidFill>
                <a:latin typeface="TCJIDH+Calibri"/>
                <a:cs typeface="TCJIDH+Calibri"/>
              </a:rPr>
              <a:t>привлекать</a:t>
            </a:r>
            <a:r>
              <a:rPr sz="3200" spc="41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к </a:t>
            </a:r>
            <a:r>
              <a:rPr sz="3200" spc="-28" dirty="0">
                <a:solidFill>
                  <a:srgbClr val="002060"/>
                </a:solidFill>
                <a:latin typeface="TCJIDH+Calibri"/>
                <a:cs typeface="TCJIDH+Calibri"/>
              </a:rPr>
              <a:t>трудовой</a:t>
            </a:r>
            <a:r>
              <a:rPr sz="3200" spc="5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2" dirty="0">
                <a:solidFill>
                  <a:srgbClr val="002060"/>
                </a:solidFill>
                <a:latin typeface="TCJIDH+Calibri"/>
                <a:cs typeface="TCJIDH+Calibri"/>
              </a:rPr>
              <a:t>деятельности</a:t>
            </a:r>
            <a:r>
              <a:rPr sz="3200" spc="1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31" dirty="0">
                <a:solidFill>
                  <a:srgbClr val="002060"/>
                </a:solidFill>
                <a:latin typeface="TCJIDH+Calibri"/>
                <a:cs typeface="TCJIDH+Calibri"/>
              </a:rPr>
              <a:t>только</a:t>
            </a:r>
            <a:r>
              <a:rPr sz="3200" spc="5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6" dirty="0">
                <a:solidFill>
                  <a:srgbClr val="002060"/>
                </a:solidFill>
                <a:latin typeface="TCJIDH+Calibri"/>
                <a:cs typeface="TCJIDH+Calibri"/>
              </a:rPr>
              <a:t>тех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7" dirty="0">
                <a:solidFill>
                  <a:srgbClr val="002060"/>
                </a:solidFill>
                <a:latin typeface="TCJIDH+Calibri"/>
                <a:cs typeface="TCJIDH+Calibri"/>
              </a:rPr>
              <a:t>детей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, </a:t>
            </a:r>
            <a:r>
              <a:rPr sz="3200" spc="-20" dirty="0">
                <a:solidFill>
                  <a:srgbClr val="002060"/>
                </a:solidFill>
                <a:latin typeface="TCJIDH+Calibri"/>
                <a:cs typeface="TCJIDH+Calibri"/>
              </a:rPr>
              <a:t>которые</a:t>
            </a:r>
            <a:r>
              <a:rPr sz="3200" spc="48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1" dirty="0">
                <a:solidFill>
                  <a:srgbClr val="002060"/>
                </a:solidFill>
                <a:latin typeface="TCJIDH+Calibri"/>
                <a:cs typeface="TCJIDH+Calibri"/>
              </a:rPr>
              <a:t>уже</a:t>
            </a:r>
            <a:r>
              <a:rPr sz="3200" spc="23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4" dirty="0">
                <a:solidFill>
                  <a:srgbClr val="002060"/>
                </a:solidFill>
                <a:latin typeface="TCJIDH+Calibri"/>
                <a:cs typeface="TCJIDH+Calibri"/>
              </a:rPr>
              <a:t>обладают</a:t>
            </a:r>
            <a:r>
              <a:rPr sz="3200" spc="47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5" dirty="0">
                <a:solidFill>
                  <a:srgbClr val="002060"/>
                </a:solidFill>
                <a:latin typeface="TCJIDH+Calibri"/>
                <a:cs typeface="TCJIDH+Calibri"/>
              </a:rPr>
              <a:t>трудовыми</a:t>
            </a:r>
            <a:r>
              <a:rPr sz="3200" spc="5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действиями и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навыками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0930" y="4720974"/>
            <a:ext cx="9807345" cy="9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4" dirty="0">
                <a:solidFill>
                  <a:srgbClr val="002060"/>
                </a:solidFill>
                <a:latin typeface="TCJIDH+Calibri"/>
                <a:cs typeface="TCJIDH+Calibri"/>
              </a:rPr>
              <a:t>Вовлекайте</a:t>
            </a:r>
            <a:r>
              <a:rPr sz="3200" spc="765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в </a:t>
            </a:r>
            <a:r>
              <a:rPr sz="3200" spc="-29" dirty="0">
                <a:solidFill>
                  <a:srgbClr val="002060"/>
                </a:solidFill>
                <a:latin typeface="TCJIDH+Calibri"/>
                <a:cs typeface="TCJIDH+Calibri"/>
              </a:rPr>
              <a:t>трудовую</a:t>
            </a:r>
            <a:r>
              <a:rPr sz="3200" spc="61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2" dirty="0">
                <a:solidFill>
                  <a:srgbClr val="002060"/>
                </a:solidFill>
                <a:latin typeface="TCJIDH+Calibri"/>
                <a:cs typeface="TCJIDH+Calibri"/>
              </a:rPr>
              <a:t>деятельность</a:t>
            </a:r>
            <a:r>
              <a:rPr sz="3200" spc="17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1" dirty="0">
                <a:solidFill>
                  <a:srgbClr val="002060"/>
                </a:solidFill>
                <a:latin typeface="TCJIDH+Calibri"/>
                <a:cs typeface="TCJIDH+Calibri"/>
              </a:rPr>
              <a:t>детей</a:t>
            </a:r>
            <a:r>
              <a:rPr sz="3200" spc="20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0" dirty="0">
                <a:solidFill>
                  <a:srgbClr val="002060"/>
                </a:solidFill>
                <a:latin typeface="TCJIDH+Calibri"/>
                <a:cs typeface="TCJIDH+Calibri"/>
              </a:rPr>
              <a:t>которые</a:t>
            </a:r>
            <a:r>
              <a:rPr sz="3200" spc="48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не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4" dirty="0">
                <a:solidFill>
                  <a:srgbClr val="002060"/>
                </a:solidFill>
                <a:latin typeface="TCJIDH+Calibri"/>
                <a:cs typeface="TCJIDH+Calibri"/>
              </a:rPr>
              <a:t>обладают</a:t>
            </a:r>
            <a:r>
              <a:rPr sz="3200" spc="45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5" dirty="0">
                <a:solidFill>
                  <a:srgbClr val="002060"/>
                </a:solidFill>
                <a:latin typeface="TCJIDH+Calibri"/>
                <a:cs typeface="TCJIDH+Calibri"/>
              </a:rPr>
              <a:t>трудовыми</a:t>
            </a:r>
            <a:r>
              <a:rPr sz="3200" spc="5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навыками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1786" y="5533267"/>
            <a:ext cx="10506403" cy="37855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В </a:t>
            </a:r>
            <a:r>
              <a:rPr sz="3200" spc="-28" dirty="0">
                <a:solidFill>
                  <a:srgbClr val="002060"/>
                </a:solidFill>
                <a:latin typeface="TCJIDH+Calibri"/>
                <a:cs typeface="TCJIDH+Calibri"/>
              </a:rPr>
              <a:t>трудовой</a:t>
            </a:r>
            <a:r>
              <a:rPr sz="3200" spc="58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2" dirty="0">
                <a:solidFill>
                  <a:srgbClr val="002060"/>
                </a:solidFill>
                <a:latin typeface="TCJIDH+Calibri"/>
                <a:cs typeface="TCJIDH+Calibri"/>
              </a:rPr>
              <a:t>деятельности</a:t>
            </a:r>
            <a:r>
              <a:rPr sz="3200" spc="740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крепнут</a:t>
            </a:r>
            <a:r>
              <a:rPr sz="3200" spc="21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дружеские</a:t>
            </a:r>
            <a:r>
              <a:rPr sz="3200" spc="14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связи </a:t>
            </a:r>
            <a:r>
              <a:rPr sz="3200" spc="-21" dirty="0">
                <a:solidFill>
                  <a:srgbClr val="002060"/>
                </a:solidFill>
                <a:latin typeface="TCJIDH+Calibri"/>
                <a:cs typeface="TCJIDH+Calibri"/>
              </a:rPr>
              <a:t>между</a:t>
            </a:r>
          </a:p>
          <a:p>
            <a:pPr marL="9144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002060"/>
                </a:solidFill>
                <a:latin typeface="TCJIDH+Calibri"/>
                <a:cs typeface="TCJIDH+Calibri"/>
              </a:rPr>
              <a:t>детьми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, </a:t>
            </a:r>
            <a:r>
              <a:rPr sz="3200" spc="-10" dirty="0">
                <a:solidFill>
                  <a:srgbClr val="002060"/>
                </a:solidFill>
                <a:latin typeface="TCJIDH+Calibri"/>
                <a:cs typeface="TCJIDH+Calibri"/>
              </a:rPr>
              <a:t>возникает</a:t>
            </a:r>
            <a:r>
              <a:rPr sz="3200" spc="27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7" dirty="0">
                <a:solidFill>
                  <a:srgbClr val="002060"/>
                </a:solidFill>
                <a:latin typeface="TCJIDH+Calibri"/>
                <a:cs typeface="TCJIDH+Calibri"/>
              </a:rPr>
              <a:t>желание</a:t>
            </a:r>
            <a:r>
              <a:rPr sz="3200" spc="23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помогать</a:t>
            </a:r>
            <a:r>
              <a:rPr sz="3200" spc="26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0" dirty="0">
                <a:solidFill>
                  <a:srgbClr val="002060"/>
                </a:solidFill>
                <a:latin typeface="TCJIDH+Calibri"/>
                <a:cs typeface="TCJIDH+Calibri"/>
              </a:rPr>
              <a:t>друг</a:t>
            </a:r>
            <a:r>
              <a:rPr sz="3200" spc="31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другу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;</a:t>
            </a:r>
          </a:p>
          <a:p>
            <a:pPr marL="9144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spc="-52" dirty="0">
                <a:solidFill>
                  <a:srgbClr val="002060"/>
                </a:solidFill>
                <a:latin typeface="TCJIDH+Calibri"/>
                <a:cs typeface="TCJIDH+Calibri"/>
              </a:rPr>
              <a:t>Трудовое</a:t>
            </a:r>
            <a:r>
              <a:rPr sz="3200" spc="73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воспитание </a:t>
            </a:r>
            <a:r>
              <a:rPr sz="3200" spc="-13" dirty="0">
                <a:solidFill>
                  <a:srgbClr val="002060"/>
                </a:solidFill>
                <a:latin typeface="TCJIDH+Calibri"/>
                <a:cs typeface="TCJIDH+Calibri"/>
              </a:rPr>
              <a:t>предупреждает</a:t>
            </a:r>
            <a:r>
              <a:rPr sz="3200" spc="761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развитие</a:t>
            </a:r>
            <a:r>
              <a:rPr sz="3200" spc="2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таких</a:t>
            </a:r>
          </a:p>
          <a:p>
            <a:pPr marL="9144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2" dirty="0">
                <a:solidFill>
                  <a:srgbClr val="002060"/>
                </a:solidFill>
                <a:latin typeface="TCJIDH+Calibri"/>
                <a:cs typeface="TCJIDH+Calibri"/>
              </a:rPr>
              <a:t>отрицательных</a:t>
            </a:r>
            <a:r>
              <a:rPr sz="3200" spc="54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качеств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,</a:t>
            </a:r>
            <a:r>
              <a:rPr sz="3200" spc="20" dirty="0">
                <a:solidFill>
                  <a:srgbClr val="002060"/>
                </a:solidFill>
                <a:latin typeface="LPJJWH+Calibri"/>
                <a:cs typeface="LPJJWH+Calibri"/>
              </a:rPr>
              <a:t> </a:t>
            </a:r>
            <a:r>
              <a:rPr sz="3200" spc="-26" dirty="0">
                <a:solidFill>
                  <a:srgbClr val="002060"/>
                </a:solidFill>
                <a:latin typeface="TCJIDH+Calibri"/>
                <a:cs typeface="TCJIDH+Calibri"/>
              </a:rPr>
              <a:t>как</a:t>
            </a:r>
            <a:r>
              <a:rPr sz="3200" spc="44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хвастовство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,</a:t>
            </a:r>
            <a:r>
              <a:rPr sz="3200" spc="32" dirty="0">
                <a:solidFill>
                  <a:srgbClr val="002060"/>
                </a:solidFill>
                <a:latin typeface="LPJJWH+Calibri"/>
                <a:cs typeface="LPJJW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лень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,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эгоизм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.</a:t>
            </a:r>
          </a:p>
          <a:p>
            <a:pPr marL="9144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В </a:t>
            </a:r>
            <a:r>
              <a:rPr sz="3200" spc="-48" dirty="0">
                <a:solidFill>
                  <a:srgbClr val="002060"/>
                </a:solidFill>
                <a:latin typeface="TCJIDH+Calibri"/>
                <a:cs typeface="TCJIDH+Calibri"/>
              </a:rPr>
              <a:t>труде</a:t>
            </a:r>
            <a:r>
              <a:rPr sz="3200" spc="7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складываются</a:t>
            </a:r>
            <a:r>
              <a:rPr sz="3200" spc="30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начальные</a:t>
            </a:r>
            <a:r>
              <a:rPr sz="3200" spc="26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чувства</a:t>
            </a:r>
            <a:r>
              <a:rPr sz="3200" spc="25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21" dirty="0">
                <a:solidFill>
                  <a:srgbClr val="002060"/>
                </a:solidFill>
                <a:latin typeface="TCJIDH+Calibri"/>
                <a:cs typeface="TCJIDH+Calibri"/>
              </a:rPr>
              <a:t>долга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,</a:t>
            </a:r>
          </a:p>
          <a:p>
            <a:pPr marL="9144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ответственности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,</a:t>
            </a:r>
            <a:r>
              <a:rPr sz="3200" spc="26" dirty="0">
                <a:solidFill>
                  <a:srgbClr val="002060"/>
                </a:solidFill>
                <a:latin typeface="LPJJWH+Calibri"/>
                <a:cs typeface="LPJJW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жизненно </a:t>
            </a:r>
            <a:r>
              <a:rPr sz="3200" spc="-19" dirty="0">
                <a:solidFill>
                  <a:srgbClr val="002060"/>
                </a:solidFill>
                <a:latin typeface="TCJIDH+Calibri"/>
                <a:cs typeface="TCJIDH+Calibri"/>
              </a:rPr>
              <a:t>необходимые</a:t>
            </a:r>
            <a:r>
              <a:rPr sz="3200" spc="28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навыки</a:t>
            </a:r>
            <a:r>
              <a:rPr sz="3200" spc="25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и умения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(</a:t>
            </a:r>
            <a:r>
              <a:rPr sz="3200" spc="-19" dirty="0">
                <a:solidFill>
                  <a:srgbClr val="002060"/>
                </a:solidFill>
                <a:latin typeface="TCJIDH+Calibri"/>
                <a:cs typeface="TCJIDH+Calibri"/>
              </a:rPr>
              <a:t>что</a:t>
            </a:r>
            <a:r>
              <a:rPr sz="3200" spc="25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очень важно</a:t>
            </a:r>
            <a:r>
              <a:rPr sz="3200" spc="20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для </a:t>
            </a:r>
            <a:r>
              <a:rPr sz="3200" spc="-23" dirty="0">
                <a:solidFill>
                  <a:srgbClr val="002060"/>
                </a:solidFill>
                <a:latin typeface="TCJIDH+Calibri"/>
                <a:cs typeface="TCJIDH+Calibri"/>
              </a:rPr>
              <a:t>подготовки</a:t>
            </a:r>
            <a:r>
              <a:rPr sz="3200" spc="50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ребенка</a:t>
            </a:r>
            <a:r>
              <a:rPr sz="3200" spc="26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к </a:t>
            </a:r>
            <a:r>
              <a:rPr sz="3200" spc="-24" dirty="0">
                <a:solidFill>
                  <a:srgbClr val="002060"/>
                </a:solidFill>
                <a:latin typeface="TCJIDH+Calibri"/>
                <a:cs typeface="TCJIDH+Calibri"/>
              </a:rPr>
              <a:t>школе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).</a:t>
            </a:r>
          </a:p>
          <a:p>
            <a:pPr marL="9144" marR="0">
              <a:lnSpc>
                <a:spcPts val="3205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Осознание</a:t>
            </a:r>
            <a:r>
              <a:rPr sz="3200" spc="14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1" dirty="0">
                <a:solidFill>
                  <a:srgbClr val="002060"/>
                </a:solidFill>
                <a:latin typeface="TCJIDH+Calibri"/>
                <a:cs typeface="TCJIDH+Calibri"/>
              </a:rPr>
              <a:t>детьми</a:t>
            </a:r>
            <a:r>
              <a:rPr sz="3200" spc="12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своих обязанностей создает</a:t>
            </a:r>
            <a:r>
              <a:rPr sz="3200" spc="15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в </a:t>
            </a:r>
            <a:r>
              <a:rPr sz="3200" spc="-13" dirty="0">
                <a:solidFill>
                  <a:srgbClr val="002060"/>
                </a:solidFill>
                <a:latin typeface="TCJIDH+Calibri"/>
                <a:cs typeface="TCJIDH+Calibri"/>
              </a:rPr>
              <a:t>детях</a:t>
            </a:r>
          </a:p>
          <a:p>
            <a:pPr marL="9144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уверенность</a:t>
            </a:r>
            <a:r>
              <a:rPr sz="3200" spc="20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dirty="0">
                <a:solidFill>
                  <a:srgbClr val="002060"/>
                </a:solidFill>
                <a:latin typeface="TCJIDH+Calibri"/>
                <a:cs typeface="TCJIDH+Calibri"/>
              </a:rPr>
              <a:t>в своих силах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,</a:t>
            </a:r>
            <a:r>
              <a:rPr sz="3200" spc="14" dirty="0">
                <a:solidFill>
                  <a:srgbClr val="002060"/>
                </a:solidFill>
                <a:latin typeface="LPJJWH+Calibri"/>
                <a:cs typeface="LPJJWH+Calibri"/>
              </a:rPr>
              <a:t> </a:t>
            </a:r>
            <a:r>
              <a:rPr sz="3200" spc="-12" dirty="0">
                <a:solidFill>
                  <a:srgbClr val="002060"/>
                </a:solidFill>
                <a:latin typeface="TCJIDH+Calibri"/>
                <a:cs typeface="TCJIDH+Calibri"/>
              </a:rPr>
              <a:t>готовность</a:t>
            </a:r>
            <a:r>
              <a:rPr sz="3200" spc="29" dirty="0">
                <a:solidFill>
                  <a:srgbClr val="002060"/>
                </a:solidFill>
                <a:latin typeface="TCJIDH+Calibri"/>
                <a:cs typeface="TCJIDH+Calibri"/>
              </a:rPr>
              <a:t> </a:t>
            </a:r>
            <a:r>
              <a:rPr sz="3200" spc="-19" dirty="0">
                <a:solidFill>
                  <a:srgbClr val="002060"/>
                </a:solidFill>
                <a:latin typeface="TCJIDH+Calibri"/>
                <a:cs typeface="TCJIDH+Calibri"/>
              </a:rPr>
              <a:t>трудиться</a:t>
            </a:r>
            <a:r>
              <a:rPr sz="3200" dirty="0">
                <a:solidFill>
                  <a:srgbClr val="002060"/>
                </a:solidFill>
                <a:latin typeface="LPJJWH+Calibri"/>
                <a:cs typeface="LPJJWH+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3220" y="332283"/>
            <a:ext cx="14876763" cy="929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9"/>
              </a:lnSpc>
              <a:spcBef>
                <a:spcPts val="0"/>
              </a:spcBef>
              <a:spcAft>
                <a:spcPts val="0"/>
              </a:spcAft>
            </a:pPr>
            <a:endParaRPr sz="2400" b="1" dirty="0">
              <a:solidFill>
                <a:srgbClr val="11467E"/>
              </a:solidFill>
              <a:latin typeface="MCAJSC+15 Bold"/>
              <a:cs typeface="MCAJSC+15 Bold"/>
            </a:endParaRPr>
          </a:p>
          <a:p>
            <a:pPr marL="0" marR="0">
              <a:lnSpc>
                <a:spcPts val="3312"/>
              </a:lnSpc>
              <a:spcBef>
                <a:spcPts val="394"/>
              </a:spcBef>
              <a:spcAft>
                <a:spcPts val="0"/>
              </a:spcAft>
            </a:pPr>
            <a:endParaRPr sz="2400" dirty="0">
              <a:solidFill>
                <a:srgbClr val="11467E"/>
              </a:solidFill>
              <a:latin typeface="IHCMFI+18 Medium"/>
              <a:cs typeface="IHCMFI+18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8522" y="1368045"/>
            <a:ext cx="14118152" cy="120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905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-143" dirty="0">
                <a:solidFill>
                  <a:srgbClr val="002060"/>
                </a:solidFill>
                <a:latin typeface="FEBAQK+17 Bold Italic"/>
                <a:cs typeface="FEBAQK+17 Bold Italic"/>
              </a:rPr>
              <a:t>Федеральный</a:t>
            </a:r>
            <a:r>
              <a:rPr sz="3600" b="1" i="1" spc="-154" dirty="0">
                <a:solidFill>
                  <a:srgbClr val="002060"/>
                </a:solidFill>
                <a:latin typeface="FEBAQK+17 Bold Italic"/>
                <a:cs typeface="FEBAQK+17 Bold Italic"/>
              </a:rPr>
              <a:t> </a:t>
            </a:r>
            <a:r>
              <a:rPr sz="3600" b="1" i="1" spc="-143" dirty="0">
                <a:solidFill>
                  <a:srgbClr val="002060"/>
                </a:solidFill>
                <a:latin typeface="FEBAQK+17 Bold Italic"/>
                <a:cs typeface="FEBAQK+17 Bold Italic"/>
              </a:rPr>
              <a:t>государственный</a:t>
            </a:r>
            <a:r>
              <a:rPr sz="3600" b="1" i="1" spc="-153" dirty="0">
                <a:solidFill>
                  <a:srgbClr val="002060"/>
                </a:solidFill>
                <a:latin typeface="FEBAQK+17 Bold Italic"/>
                <a:cs typeface="FEBAQK+17 Bold Italic"/>
              </a:rPr>
              <a:t> </a:t>
            </a:r>
            <a:r>
              <a:rPr sz="3600" b="1" i="1" spc="-143" dirty="0">
                <a:solidFill>
                  <a:srgbClr val="002060"/>
                </a:solidFill>
                <a:latin typeface="FEBAQK+17 Bold Italic"/>
                <a:cs typeface="FEBAQK+17 Bold Italic"/>
              </a:rPr>
              <a:t>образовательный</a:t>
            </a:r>
            <a:r>
              <a:rPr sz="3600" b="1" i="1" spc="-226" dirty="0">
                <a:solidFill>
                  <a:srgbClr val="002060"/>
                </a:solidFill>
                <a:latin typeface="FEBAQK+17 Bold Italic"/>
                <a:cs typeface="FEBAQK+17 Bold Italic"/>
              </a:rPr>
              <a:t> </a:t>
            </a:r>
            <a:r>
              <a:rPr sz="3600" b="1" i="1" spc="-142" dirty="0">
                <a:solidFill>
                  <a:srgbClr val="002060"/>
                </a:solidFill>
                <a:latin typeface="FEBAQK+17 Bold Italic"/>
                <a:cs typeface="FEBAQK+17 Bold Italic"/>
              </a:rPr>
              <a:t>стандарт</a:t>
            </a:r>
          </a:p>
          <a:p>
            <a:pPr marL="3878071" marR="0">
              <a:lnSpc>
                <a:spcPts val="430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i="1" spc="-144" dirty="0">
                <a:solidFill>
                  <a:srgbClr val="002060"/>
                </a:solidFill>
                <a:latin typeface="FEBAQK+17 Bold Italic"/>
                <a:cs typeface="FEBAQK+17 Bold Italic"/>
              </a:rPr>
              <a:t>дошкольного</a:t>
            </a:r>
            <a:r>
              <a:rPr sz="3600" b="1" i="1" spc="-154" dirty="0">
                <a:solidFill>
                  <a:srgbClr val="002060"/>
                </a:solidFill>
                <a:latin typeface="FEBAQK+17 Bold Italic"/>
                <a:cs typeface="FEBAQK+17 Bold Italic"/>
              </a:rPr>
              <a:t> </a:t>
            </a:r>
            <a:r>
              <a:rPr sz="3600" b="1" i="1" spc="-145" dirty="0">
                <a:solidFill>
                  <a:srgbClr val="002060"/>
                </a:solidFill>
                <a:latin typeface="FEBAQK+17 Bold Italic"/>
                <a:cs typeface="FEBAQK+17 Bold Italic"/>
              </a:rPr>
              <a:t>образования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5632" y="2680753"/>
            <a:ext cx="17877254" cy="2428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8"/>
              </a:lnSpc>
              <a:spcBef>
                <a:spcPts val="0"/>
              </a:spcBef>
              <a:spcAft>
                <a:spcPts val="0"/>
              </a:spcAft>
            </a:pPr>
            <a:r>
              <a:rPr sz="4000" spc="-159" dirty="0">
                <a:solidFill>
                  <a:srgbClr val="002060"/>
                </a:solidFill>
                <a:latin typeface="PLTELS+20"/>
                <a:cs typeface="PLTELS+20"/>
              </a:rPr>
              <a:t>На</a:t>
            </a:r>
            <a:r>
              <a:rPr sz="4000" spc="-164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0" dirty="0">
                <a:solidFill>
                  <a:srgbClr val="002060"/>
                </a:solidFill>
                <a:latin typeface="PLTELS+20"/>
                <a:cs typeface="PLTELS+20"/>
              </a:rPr>
              <a:t>этапе</a:t>
            </a:r>
            <a:r>
              <a:rPr sz="4000" spc="-150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1" dirty="0">
                <a:solidFill>
                  <a:srgbClr val="002060"/>
                </a:solidFill>
                <a:latin typeface="PLTELS+20"/>
                <a:cs typeface="PLTELS+20"/>
              </a:rPr>
              <a:t>завершения</a:t>
            </a:r>
            <a:r>
              <a:rPr sz="4000" spc="-149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6" dirty="0">
                <a:solidFill>
                  <a:srgbClr val="002060"/>
                </a:solidFill>
                <a:latin typeface="PLTELS+20"/>
                <a:cs typeface="PLTELS+20"/>
              </a:rPr>
              <a:t>дошкольного</a:t>
            </a:r>
            <a:r>
              <a:rPr sz="4000" spc="-169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0" dirty="0">
                <a:solidFill>
                  <a:srgbClr val="002060"/>
                </a:solidFill>
                <a:latin typeface="PLTELS+20"/>
                <a:cs typeface="PLTELS+20"/>
              </a:rPr>
              <a:t>образования</a:t>
            </a:r>
            <a:r>
              <a:rPr sz="4000" spc="-162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dirty="0">
                <a:solidFill>
                  <a:srgbClr val="002060"/>
                </a:solidFill>
                <a:latin typeface="PLTELS+20"/>
                <a:cs typeface="PLTELS+20"/>
              </a:rPr>
              <a:t>у</a:t>
            </a:r>
            <a:r>
              <a:rPr sz="4000" spc="-323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76" dirty="0">
                <a:solidFill>
                  <a:srgbClr val="002060"/>
                </a:solidFill>
                <a:latin typeface="PLTELS+20"/>
                <a:cs typeface="PLTELS+20"/>
              </a:rPr>
              <a:t>ребенка</a:t>
            </a:r>
            <a:r>
              <a:rPr sz="4000" spc="-147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78" dirty="0">
                <a:solidFill>
                  <a:srgbClr val="002060"/>
                </a:solidFill>
                <a:latin typeface="PLTELS+20"/>
                <a:cs typeface="PLTELS+20"/>
              </a:rPr>
              <a:t>должны</a:t>
            </a:r>
            <a:r>
              <a:rPr sz="4000" spc="-128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0" dirty="0">
                <a:solidFill>
                  <a:srgbClr val="002060"/>
                </a:solidFill>
                <a:latin typeface="PLTELS+20"/>
                <a:cs typeface="PLTELS+20"/>
              </a:rPr>
              <a:t>быть</a:t>
            </a:r>
            <a:r>
              <a:rPr sz="4000" spc="-162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7" dirty="0">
                <a:solidFill>
                  <a:srgbClr val="002060"/>
                </a:solidFill>
                <a:latin typeface="PLTELS+20"/>
                <a:cs typeface="PLTELS+20"/>
              </a:rPr>
              <a:t>сформированы</a:t>
            </a:r>
          </a:p>
          <a:p>
            <a:pPr marL="338328" marR="0">
              <a:lnSpc>
                <a:spcPts val="4418"/>
              </a:lnSpc>
              <a:spcBef>
                <a:spcPts val="381"/>
              </a:spcBef>
              <a:spcAft>
                <a:spcPts val="0"/>
              </a:spcAft>
            </a:pPr>
            <a:r>
              <a:rPr sz="4000" spc="-161" dirty="0">
                <a:solidFill>
                  <a:srgbClr val="002060"/>
                </a:solidFill>
                <a:latin typeface="PLTELS+20"/>
                <a:cs typeface="PLTELS+20"/>
              </a:rPr>
              <a:t>установки</a:t>
            </a:r>
            <a:r>
              <a:rPr sz="4000" spc="-145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5" dirty="0">
                <a:solidFill>
                  <a:srgbClr val="002060"/>
                </a:solidFill>
                <a:latin typeface="PLTELS+20"/>
                <a:cs typeface="PLTELS+20"/>
              </a:rPr>
              <a:t>положительного</a:t>
            </a:r>
            <a:r>
              <a:rPr sz="4000" spc="-142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1" dirty="0">
                <a:solidFill>
                  <a:srgbClr val="002060"/>
                </a:solidFill>
                <a:latin typeface="PLTELS+20"/>
                <a:cs typeface="PLTELS+20"/>
              </a:rPr>
              <a:t>отношения</a:t>
            </a:r>
            <a:r>
              <a:rPr sz="4000" spc="-174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dirty="0">
                <a:solidFill>
                  <a:srgbClr val="002060"/>
                </a:solidFill>
                <a:latin typeface="PLTELS+20"/>
                <a:cs typeface="PLTELS+20"/>
              </a:rPr>
              <a:t>к</a:t>
            </a:r>
            <a:r>
              <a:rPr sz="4000" spc="-323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3" dirty="0">
                <a:solidFill>
                  <a:srgbClr val="002060"/>
                </a:solidFill>
                <a:latin typeface="PLTELS+20"/>
                <a:cs typeface="PLTELS+20"/>
              </a:rPr>
              <a:t>окружающему</a:t>
            </a:r>
            <a:r>
              <a:rPr sz="4000" spc="-152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0" dirty="0">
                <a:solidFill>
                  <a:srgbClr val="002060"/>
                </a:solidFill>
                <a:latin typeface="PLTELS+20"/>
                <a:cs typeface="PLTELS+20"/>
              </a:rPr>
              <a:t>миру,</a:t>
            </a:r>
            <a:r>
              <a:rPr sz="4000" spc="-151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dirty="0">
                <a:solidFill>
                  <a:srgbClr val="002060"/>
                </a:solidFill>
                <a:latin typeface="PLTELS+20"/>
                <a:cs typeface="PLTELS+20"/>
              </a:rPr>
              <a:t>в</a:t>
            </a:r>
            <a:r>
              <a:rPr sz="4000" spc="-315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1" dirty="0">
                <a:solidFill>
                  <a:srgbClr val="002060"/>
                </a:solidFill>
                <a:latin typeface="PLTELS+20"/>
                <a:cs typeface="PLTELS+20"/>
              </a:rPr>
              <a:t>том</a:t>
            </a:r>
            <a:r>
              <a:rPr sz="4000" spc="-169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0" dirty="0">
                <a:solidFill>
                  <a:srgbClr val="002060"/>
                </a:solidFill>
                <a:latin typeface="PLTELS+20"/>
                <a:cs typeface="PLTELS+20"/>
              </a:rPr>
              <a:t>числе</a:t>
            </a:r>
            <a:r>
              <a:rPr sz="4000" spc="-155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dirty="0">
                <a:solidFill>
                  <a:srgbClr val="002060"/>
                </a:solidFill>
                <a:latin typeface="PLTELS+20"/>
                <a:cs typeface="PLTELS+20"/>
              </a:rPr>
              <a:t>и</a:t>
            </a:r>
            <a:r>
              <a:rPr sz="4000" spc="-323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dirty="0">
                <a:solidFill>
                  <a:srgbClr val="002060"/>
                </a:solidFill>
                <a:latin typeface="PLTELS+20"/>
                <a:cs typeface="PLTELS+20"/>
              </a:rPr>
              <a:t>к</a:t>
            </a:r>
            <a:r>
              <a:rPr sz="4000" spc="-323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71" dirty="0">
                <a:solidFill>
                  <a:srgbClr val="002060"/>
                </a:solidFill>
                <a:latin typeface="PLTELS+20"/>
                <a:cs typeface="PLTELS+20"/>
              </a:rPr>
              <a:t>разным</a:t>
            </a:r>
          </a:p>
          <a:p>
            <a:pPr marL="970788" marR="0">
              <a:lnSpc>
                <a:spcPts val="4420"/>
              </a:lnSpc>
              <a:spcBef>
                <a:spcPts val="380"/>
              </a:spcBef>
              <a:spcAft>
                <a:spcPts val="0"/>
              </a:spcAft>
            </a:pPr>
            <a:r>
              <a:rPr sz="4000" spc="-160" dirty="0">
                <a:solidFill>
                  <a:srgbClr val="002060"/>
                </a:solidFill>
                <a:latin typeface="PLTELS+20"/>
                <a:cs typeface="PLTELS+20"/>
              </a:rPr>
              <a:t>видам</a:t>
            </a:r>
            <a:r>
              <a:rPr sz="4000" spc="-165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1" dirty="0">
                <a:solidFill>
                  <a:srgbClr val="002060"/>
                </a:solidFill>
                <a:latin typeface="PLTELS+20"/>
                <a:cs typeface="PLTELS+20"/>
              </a:rPr>
              <a:t>труда</a:t>
            </a:r>
            <a:r>
              <a:rPr sz="4000" spc="-148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dirty="0">
                <a:solidFill>
                  <a:srgbClr val="002060"/>
                </a:solidFill>
                <a:latin typeface="PLTELS+20"/>
                <a:cs typeface="PLTELS+20"/>
              </a:rPr>
              <a:t>.</a:t>
            </a:r>
            <a:r>
              <a:rPr sz="4000" spc="-326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dirty="0">
                <a:solidFill>
                  <a:srgbClr val="002060"/>
                </a:solidFill>
                <a:latin typeface="PLTELS+20"/>
                <a:cs typeface="PLTELS+20"/>
              </a:rPr>
              <a:t>В</a:t>
            </a:r>
            <a:r>
              <a:rPr sz="4000" spc="-325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4" dirty="0">
                <a:solidFill>
                  <a:srgbClr val="002060"/>
                </a:solidFill>
                <a:latin typeface="PLTELS+20"/>
                <a:cs typeface="PLTELS+20"/>
              </a:rPr>
              <a:t>образовательном</a:t>
            </a:r>
            <a:r>
              <a:rPr sz="4000" spc="-157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59" dirty="0">
                <a:solidFill>
                  <a:srgbClr val="002060"/>
                </a:solidFill>
                <a:latin typeface="PLTELS+20"/>
                <a:cs typeface="PLTELS+20"/>
              </a:rPr>
              <a:t>процессе</a:t>
            </a:r>
            <a:r>
              <a:rPr sz="4000" spc="-142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90" dirty="0">
                <a:solidFill>
                  <a:srgbClr val="002060"/>
                </a:solidFill>
                <a:latin typeface="PLTELS+20"/>
                <a:cs typeface="PLTELS+20"/>
              </a:rPr>
              <a:t>ДОУ</a:t>
            </a:r>
            <a:r>
              <a:rPr sz="4000" spc="-119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1" dirty="0">
                <a:solidFill>
                  <a:srgbClr val="002060"/>
                </a:solidFill>
                <a:latin typeface="PLTELS+20"/>
                <a:cs typeface="PLTELS+20"/>
              </a:rPr>
              <a:t>это </a:t>
            </a:r>
            <a:r>
              <a:rPr sz="4000" spc="-159" dirty="0">
                <a:solidFill>
                  <a:srgbClr val="002060"/>
                </a:solidFill>
                <a:latin typeface="PLTELS+20"/>
                <a:cs typeface="PLTELS+20"/>
              </a:rPr>
              <a:t>проявляется</a:t>
            </a:r>
            <a:r>
              <a:rPr sz="4000" spc="-138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dirty="0">
                <a:solidFill>
                  <a:srgbClr val="002060"/>
                </a:solidFill>
                <a:latin typeface="PLTELS+20"/>
                <a:cs typeface="PLTELS+20"/>
              </a:rPr>
              <a:t>в</a:t>
            </a:r>
            <a:r>
              <a:rPr sz="4000" spc="-313" dirty="0">
                <a:solidFill>
                  <a:srgbClr val="002060"/>
                </a:solidFill>
                <a:latin typeface="PLTELS+20"/>
                <a:cs typeface="PLTELS+20"/>
              </a:rPr>
              <a:t> </a:t>
            </a:r>
            <a:r>
              <a:rPr sz="4000" spc="-160" dirty="0">
                <a:solidFill>
                  <a:srgbClr val="002060"/>
                </a:solidFill>
                <a:latin typeface="PLTELS+20"/>
                <a:cs typeface="PLTELS+20"/>
              </a:rPr>
              <a:t>следующих</a:t>
            </a:r>
          </a:p>
          <a:p>
            <a:pPr marL="7233158" marR="0">
              <a:lnSpc>
                <a:spcPts val="4418"/>
              </a:lnSpc>
              <a:spcBef>
                <a:spcPts val="383"/>
              </a:spcBef>
              <a:spcAft>
                <a:spcPts val="0"/>
              </a:spcAft>
            </a:pPr>
            <a:r>
              <a:rPr sz="4000" spc="-161" dirty="0">
                <a:solidFill>
                  <a:srgbClr val="002060"/>
                </a:solidFill>
                <a:latin typeface="PLTELS+20"/>
                <a:cs typeface="PLTELS+20"/>
              </a:rPr>
              <a:t>направлениях: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16230"/>
            <a:ext cx="18288000" cy="1028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59424" y="3343300"/>
            <a:ext cx="11269674" cy="1299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28"/>
              </a:lnSpc>
              <a:spcBef>
                <a:spcPts val="0"/>
              </a:spcBef>
              <a:spcAft>
                <a:spcPts val="0"/>
              </a:spcAft>
            </a:pPr>
            <a:r>
              <a:rPr sz="7200" b="1" dirty="0">
                <a:solidFill>
                  <a:srgbClr val="11467E"/>
                </a:solidFill>
                <a:latin typeface="MCAJSC+15 Bold"/>
                <a:cs typeface="MCAJSC+15 Bold"/>
              </a:rPr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820908" y="325883"/>
            <a:ext cx="3077085" cy="481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91"/>
              </a:lnSpc>
              <a:spcBef>
                <a:spcPts val="0"/>
              </a:spcBef>
              <a:spcAft>
                <a:spcPts val="0"/>
              </a:spcAft>
            </a:pPr>
            <a:r>
              <a:rPr sz="2550" b="1" spc="-17" dirty="0">
                <a:solidFill>
                  <a:srgbClr val="002060"/>
                </a:solidFill>
                <a:latin typeface="MCAJSC+15 Bold"/>
                <a:cs typeface="MCAJSC+15 Bold"/>
              </a:rPr>
              <a:t>От</a:t>
            </a:r>
            <a:r>
              <a:rPr sz="2550" b="1" spc="-1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550" b="1" dirty="0">
                <a:solidFill>
                  <a:srgbClr val="002060"/>
                </a:solidFill>
                <a:latin typeface="JRRVIQ+15 Bold"/>
                <a:cs typeface="JRRVIQ+15 Bold"/>
              </a:rPr>
              <a:t>4</a:t>
            </a:r>
            <a:r>
              <a:rPr sz="2550" b="1" spc="-31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550" b="1" spc="-12" dirty="0">
                <a:solidFill>
                  <a:srgbClr val="002060"/>
                </a:solidFill>
                <a:latin typeface="MCAJSC+15 Bold"/>
                <a:cs typeface="MCAJSC+15 Bold"/>
              </a:rPr>
              <a:t>лет</a:t>
            </a:r>
            <a:r>
              <a:rPr sz="2550" b="1" spc="-13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550" b="1" spc="-12" dirty="0">
                <a:solidFill>
                  <a:srgbClr val="002060"/>
                </a:solidFill>
                <a:latin typeface="MCAJSC+15 Bold"/>
                <a:cs typeface="MCAJSC+15 Bold"/>
              </a:rPr>
              <a:t>до</a:t>
            </a:r>
            <a:r>
              <a:rPr sz="2550" b="1" spc="-14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550" b="1" dirty="0">
                <a:solidFill>
                  <a:srgbClr val="002060"/>
                </a:solidFill>
                <a:latin typeface="JRRVIQ+15 Bold"/>
                <a:cs typeface="JRRVIQ+15 Bold"/>
              </a:rPr>
              <a:t>5</a:t>
            </a:r>
            <a:r>
              <a:rPr sz="2550" b="1" spc="-31" dirty="0">
                <a:solidFill>
                  <a:srgbClr val="002060"/>
                </a:solidFill>
                <a:latin typeface="JRRVIQ+15 Bold"/>
                <a:cs typeface="JRRVIQ+15 Bold"/>
              </a:rPr>
              <a:t> </a:t>
            </a:r>
            <a:r>
              <a:rPr sz="2550" b="1" spc="-12" dirty="0">
                <a:solidFill>
                  <a:srgbClr val="002060"/>
                </a:solidFill>
                <a:latin typeface="MCAJSC+15 Bold"/>
                <a:cs typeface="MCAJSC+15 Bold"/>
              </a:rPr>
              <a:t>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7098" y="360002"/>
            <a:ext cx="3075548" cy="480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83"/>
              </a:lnSpc>
              <a:spcBef>
                <a:spcPts val="0"/>
              </a:spcBef>
              <a:spcAft>
                <a:spcPts val="0"/>
              </a:spcAft>
            </a:pPr>
            <a:r>
              <a:rPr sz="2550" b="1" spc="-20" dirty="0">
                <a:solidFill>
                  <a:srgbClr val="002060"/>
                </a:solidFill>
                <a:latin typeface="MCAJSC+15 Bold"/>
                <a:cs typeface="MCAJSC+15 Bold"/>
              </a:rPr>
              <a:t>От</a:t>
            </a:r>
            <a:r>
              <a:rPr sz="2550" b="1" dirty="0">
                <a:solidFill>
                  <a:srgbClr val="002060"/>
                </a:solidFill>
                <a:latin typeface="MCAJSC+15 Bold"/>
                <a:cs typeface="MCAJSC+15 Bold"/>
              </a:rPr>
              <a:t> 3</a:t>
            </a:r>
            <a:r>
              <a:rPr sz="2550" b="1" spc="-2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550" b="1" spc="-16" dirty="0">
                <a:solidFill>
                  <a:srgbClr val="002060"/>
                </a:solidFill>
                <a:latin typeface="MCAJSC+15 Bold"/>
                <a:cs typeface="MCAJSC+15 Bold"/>
              </a:rPr>
              <a:t>лет</a:t>
            </a:r>
            <a:r>
              <a:rPr sz="2550" b="1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550" b="1" spc="-17" dirty="0">
                <a:solidFill>
                  <a:srgbClr val="002060"/>
                </a:solidFill>
                <a:latin typeface="MCAJSC+15 Bold"/>
                <a:cs typeface="MCAJSC+15 Bold"/>
              </a:rPr>
              <a:t>до</a:t>
            </a:r>
            <a:r>
              <a:rPr sz="2550" b="1" dirty="0">
                <a:solidFill>
                  <a:srgbClr val="002060"/>
                </a:solidFill>
                <a:latin typeface="MCAJSC+15 Bold"/>
                <a:cs typeface="MCAJSC+15 Bold"/>
              </a:rPr>
              <a:t> 4</a:t>
            </a:r>
            <a:r>
              <a:rPr sz="2550" b="1" spc="-33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2550" b="1" spc="-16" dirty="0">
                <a:solidFill>
                  <a:srgbClr val="002060"/>
                </a:solidFill>
                <a:latin typeface="MCAJSC+15 Bold"/>
                <a:cs typeface="MCAJSC+15 Bold"/>
              </a:rPr>
              <a:t>лет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557768" y="840230"/>
            <a:ext cx="8603460" cy="1325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u="sng" dirty="0">
                <a:solidFill>
                  <a:srgbClr val="002060"/>
                </a:solidFill>
                <a:latin typeface="BHKHKN+Calibri Bold Italic"/>
                <a:cs typeface="BHKHKN+Calibri Bold Italic"/>
              </a:rPr>
              <a:t>В</a:t>
            </a:r>
            <a:r>
              <a:rPr sz="2800" b="1" i="1" u="sng" spc="11" dirty="0">
                <a:solidFill>
                  <a:srgbClr val="002060"/>
                </a:solidFill>
                <a:latin typeface="BHKHKN+Calibri Bold Italic"/>
                <a:cs typeface="BHKHKN+Calibri Bold Italic"/>
              </a:rPr>
              <a:t> </a:t>
            </a:r>
            <a:r>
              <a:rPr sz="2800" b="1" i="1" u="sng" dirty="0">
                <a:solidFill>
                  <a:srgbClr val="002060"/>
                </a:solidFill>
                <a:latin typeface="BHKHKN+Calibri Bold Italic"/>
                <a:cs typeface="BHKHKN+Calibri Bold Italic"/>
              </a:rPr>
              <a:t>области</a:t>
            </a:r>
            <a:r>
              <a:rPr sz="2800" b="1" i="1" u="sng" spc="-12" dirty="0">
                <a:solidFill>
                  <a:srgbClr val="002060"/>
                </a:solidFill>
                <a:latin typeface="BHKHKN+Calibri Bold Italic"/>
                <a:cs typeface="BHKHKN+Calibri Bold Italic"/>
              </a:rPr>
              <a:t> </a:t>
            </a:r>
            <a:r>
              <a:rPr sz="2800" b="1" i="1" u="sng" dirty="0">
                <a:solidFill>
                  <a:srgbClr val="002060"/>
                </a:solidFill>
                <a:latin typeface="BHKHKN+Calibri Bold Italic"/>
                <a:cs typeface="BHKHKN+Calibri Bold Italic"/>
              </a:rPr>
              <a:t>социально</a:t>
            </a:r>
            <a:r>
              <a:rPr sz="2800" b="1" i="1" u="sng" dirty="0">
                <a:solidFill>
                  <a:srgbClr val="002060"/>
                </a:solidFill>
                <a:latin typeface="DDGETA+Calibri Bold Italic"/>
                <a:cs typeface="DDGETA+Calibri Bold Italic"/>
              </a:rPr>
              <a:t>-</a:t>
            </a:r>
            <a:r>
              <a:rPr sz="2800" b="1" i="1" u="sng" dirty="0">
                <a:solidFill>
                  <a:srgbClr val="002060"/>
                </a:solidFill>
                <a:latin typeface="BHKHKN+Calibri Bold Italic"/>
                <a:cs typeface="BHKHKN+Calibri Bold Italic"/>
              </a:rPr>
              <a:t>коммуникативного развития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u="sng" dirty="0">
                <a:solidFill>
                  <a:srgbClr val="002060"/>
                </a:solidFill>
                <a:latin typeface="BHKHKN+Calibri Bold Italic"/>
                <a:cs typeface="BHKHKN+Calibri Bold Italic"/>
              </a:rPr>
              <a:t>основными</a:t>
            </a:r>
            <a:r>
              <a:rPr sz="2800" b="1" i="1" u="sng" spc="-15" dirty="0">
                <a:solidFill>
                  <a:srgbClr val="002060"/>
                </a:solidFill>
                <a:latin typeface="BHKHKN+Calibri Bold Italic"/>
                <a:cs typeface="BHKHKN+Calibri Bold Italic"/>
              </a:rPr>
              <a:t> </a:t>
            </a:r>
            <a:r>
              <a:rPr sz="2800" b="1" i="1" spc="-629" dirty="0">
                <a:solidFill>
                  <a:srgbClr val="002060"/>
                </a:solidFill>
                <a:latin typeface="BHKHKN+Calibri Bold Italic"/>
                <a:cs typeface="BHKHKN+Calibri Bold Italic"/>
              </a:rPr>
              <a:t> </a:t>
            </a:r>
            <a:r>
              <a:rPr sz="2800" b="1" i="1" u="sng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задачами</a:t>
            </a:r>
            <a:r>
              <a:rPr sz="2800" b="1" i="1" u="sng" spc="-10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 </a:t>
            </a:r>
            <a:r>
              <a:rPr sz="2800" b="1" i="1" u="sng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в</a:t>
            </a:r>
            <a:r>
              <a:rPr sz="2800" b="1" i="1" u="sng" spc="10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 </a:t>
            </a:r>
            <a:r>
              <a:rPr sz="2800" b="1" i="1" u="sng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сфере</a:t>
            </a:r>
            <a:r>
              <a:rPr sz="2800" b="1" i="1" u="sng" spc="-12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 </a:t>
            </a:r>
            <a:r>
              <a:rPr sz="2800" b="1" i="1" u="sng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трудового</a:t>
            </a:r>
            <a:r>
              <a:rPr sz="2800" b="1" i="1" u="sng" spc="-15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 </a:t>
            </a:r>
            <a:r>
              <a:rPr sz="2800" b="1" i="1" u="sng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воспитания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i="1" u="sng" dirty="0">
                <a:solidFill>
                  <a:srgbClr val="C00000"/>
                </a:solidFill>
                <a:latin typeface="BHKHKN+Calibri Bold Italic"/>
                <a:cs typeface="BHKHKN+Calibri Bold Italic"/>
              </a:rPr>
              <a:t>являются</a:t>
            </a:r>
            <a:r>
              <a:rPr sz="2800" b="1" i="1" u="sng" dirty="0">
                <a:solidFill>
                  <a:srgbClr val="C00000"/>
                </a:solidFill>
                <a:latin typeface="DDGETA+Calibri Bold Italic"/>
                <a:cs typeface="DDGETA+Calibri Bold Italic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45008" y="840230"/>
            <a:ext cx="6431179" cy="118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68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dirty="0">
                <a:solidFill>
                  <a:srgbClr val="002060"/>
                </a:solidFill>
                <a:latin typeface="FEBAQK+17 Bold Italic"/>
                <a:cs typeface="FEBAQK+17 Bold Italic"/>
              </a:rPr>
              <a:t>В</a:t>
            </a:r>
            <a:r>
              <a:rPr sz="2400" b="1" i="1" spc="-102" dirty="0">
                <a:solidFill>
                  <a:srgbClr val="002060"/>
                </a:solidFill>
                <a:latin typeface="FEBAQK+17 Bold Italic"/>
                <a:cs typeface="FEBAQK+17 Bold Italic"/>
              </a:rPr>
              <a:t> </a:t>
            </a:r>
            <a:r>
              <a:rPr sz="2400" b="1" i="1" spc="-66" dirty="0">
                <a:solidFill>
                  <a:srgbClr val="002060"/>
                </a:solidFill>
                <a:latin typeface="FEBAQK+17 Bold Italic"/>
                <a:cs typeface="FEBAQK+17 Bold Italic"/>
              </a:rPr>
              <a:t>области</a:t>
            </a:r>
            <a:r>
              <a:rPr sz="2400" b="1" i="1" spc="-23" dirty="0">
                <a:solidFill>
                  <a:srgbClr val="002060"/>
                </a:solidFill>
                <a:latin typeface="FEBAQK+17 Bold Italic"/>
                <a:cs typeface="FEBAQK+17 Bold Italic"/>
              </a:rPr>
              <a:t> </a:t>
            </a:r>
            <a:r>
              <a:rPr sz="2400" b="1" i="1" spc="-66" dirty="0">
                <a:solidFill>
                  <a:srgbClr val="002060"/>
                </a:solidFill>
                <a:latin typeface="FEBAQK+17 Bold Italic"/>
                <a:cs typeface="FEBAQK+17 Bold Italic"/>
              </a:rPr>
              <a:t>социально</a:t>
            </a:r>
            <a:r>
              <a:rPr sz="2400" b="1" i="1" spc="-64" dirty="0">
                <a:solidFill>
                  <a:srgbClr val="002060"/>
                </a:solidFill>
                <a:latin typeface="SIVHOL+17 Bold Italic"/>
                <a:cs typeface="SIVHOL+17 Bold Italic"/>
              </a:rPr>
              <a:t>-</a:t>
            </a:r>
            <a:r>
              <a:rPr sz="2400" b="1" i="1" spc="-64" dirty="0">
                <a:solidFill>
                  <a:srgbClr val="002060"/>
                </a:solidFill>
                <a:latin typeface="FEBAQK+17 Bold Italic"/>
                <a:cs typeface="FEBAQK+17 Bold Italic"/>
              </a:rPr>
              <a:t>коммуникативного</a:t>
            </a:r>
          </a:p>
          <a:p>
            <a:pPr marL="0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spc="-64" dirty="0">
                <a:solidFill>
                  <a:srgbClr val="002060"/>
                </a:solidFill>
                <a:latin typeface="FEBAQK+17 Bold Italic"/>
                <a:cs typeface="FEBAQK+17 Bold Italic"/>
              </a:rPr>
              <a:t>развития</a:t>
            </a:r>
            <a:r>
              <a:rPr sz="2400" b="1" i="1" spc="-23" dirty="0">
                <a:solidFill>
                  <a:srgbClr val="002060"/>
                </a:solidFill>
                <a:latin typeface="FEBAQK+17 Bold Italic"/>
                <a:cs typeface="FEBAQK+17 Bold Italic"/>
              </a:rPr>
              <a:t> </a:t>
            </a:r>
            <a:r>
              <a:rPr sz="2400" b="1" i="1" spc="-67" dirty="0">
                <a:solidFill>
                  <a:srgbClr val="002060"/>
                </a:solidFill>
                <a:latin typeface="FEBAQK+17 Bold Italic"/>
                <a:cs typeface="FEBAQK+17 Bold Italic"/>
              </a:rPr>
              <a:t>основными</a:t>
            </a:r>
            <a:r>
              <a:rPr sz="2400" b="1" i="1" spc="-46" dirty="0">
                <a:solidFill>
                  <a:srgbClr val="002060"/>
                </a:solidFill>
                <a:latin typeface="FEBAQK+17 Bold Italic"/>
                <a:cs typeface="FEBAQK+17 Bold Italic"/>
              </a:rPr>
              <a:t> </a:t>
            </a:r>
            <a:r>
              <a:rPr sz="2400" b="1" i="1" spc="-589" dirty="0">
                <a:solidFill>
                  <a:srgbClr val="002060"/>
                </a:solidFill>
                <a:latin typeface="FEBAQK+17 Bold Italic"/>
                <a:cs typeface="FEBAQK+17 Bold Italic"/>
              </a:rPr>
              <a:t> </a:t>
            </a:r>
            <a:r>
              <a:rPr sz="2400" b="1" i="1" spc="-65" dirty="0">
                <a:solidFill>
                  <a:srgbClr val="C00000"/>
                </a:solidFill>
                <a:latin typeface="FEBAQK+17 Bold Italic"/>
                <a:cs typeface="FEBAQK+17 Bold Italic"/>
              </a:rPr>
              <a:t>задачами</a:t>
            </a:r>
            <a:r>
              <a:rPr sz="2400" b="1" i="1" spc="-23" dirty="0">
                <a:solidFill>
                  <a:srgbClr val="C00000"/>
                </a:solidFill>
                <a:latin typeface="FEBAQK+17 Bold Italic"/>
                <a:cs typeface="FEBAQK+17 Bold Italic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FEBAQK+17 Bold Italic"/>
                <a:cs typeface="FEBAQK+17 Bold Italic"/>
              </a:rPr>
              <a:t>в</a:t>
            </a:r>
            <a:r>
              <a:rPr sz="2400" b="1" i="1" spc="-103" dirty="0">
                <a:solidFill>
                  <a:srgbClr val="C00000"/>
                </a:solidFill>
                <a:latin typeface="FEBAQK+17 Bold Italic"/>
                <a:cs typeface="FEBAQK+17 Bold Italic"/>
              </a:rPr>
              <a:t> </a:t>
            </a:r>
            <a:r>
              <a:rPr sz="2400" b="1" i="1" spc="-67" dirty="0">
                <a:solidFill>
                  <a:srgbClr val="C00000"/>
                </a:solidFill>
                <a:latin typeface="FEBAQK+17 Bold Italic"/>
                <a:cs typeface="FEBAQK+17 Bold Italic"/>
              </a:rPr>
              <a:t>сфере</a:t>
            </a:r>
          </a:p>
          <a:p>
            <a:pPr marL="0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i="1" spc="-65" dirty="0">
                <a:solidFill>
                  <a:srgbClr val="C00000"/>
                </a:solidFill>
                <a:latin typeface="FEBAQK+17 Bold Italic"/>
                <a:cs typeface="FEBAQK+17 Bold Italic"/>
              </a:rPr>
              <a:t>трудового</a:t>
            </a:r>
            <a:r>
              <a:rPr sz="2400" b="1" i="1" spc="-23" dirty="0">
                <a:solidFill>
                  <a:srgbClr val="C00000"/>
                </a:solidFill>
                <a:latin typeface="FEBAQK+17 Bold Italic"/>
                <a:cs typeface="FEBAQK+17 Bold Italic"/>
              </a:rPr>
              <a:t> </a:t>
            </a:r>
            <a:r>
              <a:rPr sz="2400" b="1" i="1" spc="-65" dirty="0">
                <a:solidFill>
                  <a:srgbClr val="C00000"/>
                </a:solidFill>
                <a:latin typeface="FEBAQK+17 Bold Italic"/>
                <a:cs typeface="FEBAQK+17 Bold Italic"/>
              </a:rPr>
              <a:t>воспитания</a:t>
            </a:r>
            <a:r>
              <a:rPr sz="2400" b="1" i="1" spc="-25" dirty="0">
                <a:solidFill>
                  <a:srgbClr val="C00000"/>
                </a:solidFill>
                <a:latin typeface="FEBAQK+17 Bold Italic"/>
                <a:cs typeface="FEBAQK+17 Bold Italic"/>
              </a:rPr>
              <a:t> </a:t>
            </a:r>
            <a:r>
              <a:rPr sz="2400" b="1" i="1" spc="-64" dirty="0">
                <a:solidFill>
                  <a:srgbClr val="C00000"/>
                </a:solidFill>
                <a:latin typeface="FEBAQK+17 Bold Italic"/>
                <a:cs typeface="FEBAQK+17 Bold Italic"/>
              </a:rPr>
              <a:t>являются</a:t>
            </a:r>
            <a:r>
              <a:rPr sz="2400" b="1" i="1" dirty="0">
                <a:solidFill>
                  <a:srgbClr val="C00000"/>
                </a:solidFill>
                <a:latin typeface="SIVHOL+17 Bold Italic"/>
                <a:cs typeface="SIVHOL+17 Bold Italic"/>
              </a:rPr>
              <a:t>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2119" y="2477358"/>
            <a:ext cx="7252934" cy="19162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6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400" b="1" spc="-64" dirty="0">
                <a:solidFill>
                  <a:srgbClr val="002060"/>
                </a:solidFill>
                <a:latin typeface="TBHHOA+14 Bold"/>
                <a:cs typeface="TBHHOA+14 Bold"/>
              </a:rPr>
              <a:t>развивать</a:t>
            </a:r>
            <a:r>
              <a:rPr sz="2400" b="1" spc="-38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7" dirty="0">
                <a:solidFill>
                  <a:srgbClr val="002060"/>
                </a:solidFill>
                <a:latin typeface="TBHHOA+14 Bold"/>
                <a:cs typeface="TBHHOA+14 Bold"/>
              </a:rPr>
              <a:t>интерес</a:t>
            </a:r>
            <a:r>
              <a:rPr sz="2400" b="1" spc="-37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к</a:t>
            </a:r>
            <a:r>
              <a:rPr sz="2400" b="1" spc="-123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труду</a:t>
            </a:r>
            <a:r>
              <a:rPr sz="2400" b="1" spc="-48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4" dirty="0">
                <a:solidFill>
                  <a:srgbClr val="002060"/>
                </a:solidFill>
                <a:latin typeface="TBHHOA+14 Bold"/>
                <a:cs typeface="TBHHOA+14 Bold"/>
              </a:rPr>
              <a:t>взрослых</a:t>
            </a:r>
            <a:r>
              <a:rPr sz="2400" b="1" spc="-34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в</a:t>
            </a:r>
            <a:r>
              <a:rPr sz="2400" b="1" spc="-122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6" dirty="0">
                <a:solidFill>
                  <a:srgbClr val="002060"/>
                </a:solidFill>
                <a:latin typeface="TBHHOA+14 Bold"/>
                <a:cs typeface="TBHHOA+14 Bold"/>
              </a:rPr>
              <a:t>ДОО</a:t>
            </a:r>
            <a:r>
              <a:rPr sz="2400" b="1" spc="-44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и</a:t>
            </a:r>
          </a:p>
          <a:p>
            <a:pPr marL="96012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в</a:t>
            </a:r>
            <a:r>
              <a:rPr sz="2400" b="1" spc="-123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семье</a:t>
            </a:r>
            <a:r>
              <a:rPr sz="2400" b="1" dirty="0">
                <a:solidFill>
                  <a:srgbClr val="002060"/>
                </a:solidFill>
                <a:latin typeface="LDMNMV+14 Bold"/>
                <a:cs typeface="LDMNMV+14 Bold"/>
              </a:rPr>
              <a:t>,</a:t>
            </a:r>
            <a:r>
              <a:rPr sz="2400" b="1" spc="-114" dirty="0">
                <a:solidFill>
                  <a:srgbClr val="002060"/>
                </a:solidFill>
                <a:latin typeface="LDMNMV+14 Bold"/>
                <a:cs typeface="LDMNMV+14 Bold"/>
              </a:rPr>
              <a:t> </a:t>
            </a:r>
            <a:r>
              <a:rPr sz="2400" b="1" spc="-64" dirty="0">
                <a:solidFill>
                  <a:srgbClr val="002060"/>
                </a:solidFill>
                <a:latin typeface="TBHHOA+14 Bold"/>
                <a:cs typeface="TBHHOA+14 Bold"/>
              </a:rPr>
              <a:t>формировать</a:t>
            </a:r>
            <a:r>
              <a:rPr sz="2400" b="1" spc="-34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представления</a:t>
            </a:r>
            <a:r>
              <a:rPr sz="2400" b="1" spc="-37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о</a:t>
            </a:r>
          </a:p>
          <a:p>
            <a:pPr marL="96012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конкретных</a:t>
            </a:r>
            <a:r>
              <a:rPr sz="2400" b="1" spc="-39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3" dirty="0">
                <a:solidFill>
                  <a:srgbClr val="002060"/>
                </a:solidFill>
                <a:latin typeface="TBHHOA+14 Bold"/>
                <a:cs typeface="TBHHOA+14 Bold"/>
              </a:rPr>
              <a:t>видах</a:t>
            </a:r>
            <a:r>
              <a:rPr sz="2400" b="1" spc="-56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хозяйственно</a:t>
            </a:r>
            <a:r>
              <a:rPr sz="2400" b="1" spc="-64" dirty="0">
                <a:solidFill>
                  <a:srgbClr val="002060"/>
                </a:solidFill>
                <a:latin typeface="LDMNMV+14 Bold"/>
                <a:cs typeface="LDMNMV+14 Bold"/>
              </a:rPr>
              <a:t>-</a:t>
            </a:r>
            <a:r>
              <a:rPr sz="2400" b="1" spc="-63" dirty="0">
                <a:solidFill>
                  <a:srgbClr val="002060"/>
                </a:solidFill>
                <a:latin typeface="TBHHOA+14 Bold"/>
                <a:cs typeface="TBHHOA+14 Bold"/>
              </a:rPr>
              <a:t>бытового</a:t>
            </a:r>
          </a:p>
          <a:p>
            <a:pPr marL="96012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труда</a:t>
            </a:r>
            <a:r>
              <a:rPr sz="2400" b="1" dirty="0">
                <a:solidFill>
                  <a:srgbClr val="002060"/>
                </a:solidFill>
                <a:latin typeface="LDMNMV+14 Bold"/>
                <a:cs typeface="LDMNMV+14 Bold"/>
              </a:rPr>
              <a:t>,</a:t>
            </a:r>
            <a:r>
              <a:rPr sz="2400" b="1" spc="-102" dirty="0">
                <a:solidFill>
                  <a:srgbClr val="002060"/>
                </a:solidFill>
                <a:latin typeface="LDMNMV+14 Bold"/>
                <a:cs typeface="LDMNMV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направленных</a:t>
            </a:r>
            <a:r>
              <a:rPr sz="2400" b="1" spc="-40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на</a:t>
            </a:r>
            <a:r>
              <a:rPr sz="2400" b="1" spc="-58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заботу</a:t>
            </a:r>
            <a:r>
              <a:rPr sz="2400" b="1" spc="-52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о</a:t>
            </a:r>
            <a:r>
              <a:rPr sz="2400" b="1" spc="-123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7" dirty="0">
                <a:solidFill>
                  <a:srgbClr val="002060"/>
                </a:solidFill>
                <a:latin typeface="TBHHOA+14 Bold"/>
                <a:cs typeface="TBHHOA+14 Bold"/>
              </a:rPr>
              <a:t>детях</a:t>
            </a:r>
            <a:r>
              <a:rPr sz="2400" b="1" spc="-42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и</a:t>
            </a:r>
          </a:p>
          <a:p>
            <a:pPr marL="96012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трудовые</a:t>
            </a:r>
            <a:r>
              <a:rPr sz="2400" b="1" spc="-42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навыки</a:t>
            </a:r>
            <a:r>
              <a:rPr sz="2400" b="1" dirty="0">
                <a:solidFill>
                  <a:srgbClr val="002060"/>
                </a:solidFill>
                <a:latin typeface="LDMNMV+14 Bold"/>
                <a:cs typeface="LDMNMV+14 Bold"/>
              </a:rPr>
              <a:t>;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54542" y="2546626"/>
            <a:ext cx="7804978" cy="13264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2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формировать представления</a:t>
            </a:r>
            <a:r>
              <a:rPr sz="2800" b="1" spc="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 </a:t>
            </a:r>
            <a:r>
              <a:rPr sz="28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отдельных</a:t>
            </a:r>
          </a:p>
          <a:p>
            <a:pPr marL="96011" marR="0">
              <a:lnSpc>
                <a:spcPts val="336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профессиях</a:t>
            </a:r>
            <a:r>
              <a:rPr sz="28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 на основе ознакомления</a:t>
            </a:r>
            <a:r>
              <a:rPr sz="28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</a:t>
            </a:r>
          </a:p>
          <a:p>
            <a:pPr marL="96011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конкретными видами </a:t>
            </a:r>
            <a:r>
              <a:rPr sz="28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4542" y="4254002"/>
            <a:ext cx="8519061" cy="899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воспитывать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уважение</a:t>
            </a:r>
            <a:r>
              <a:rPr sz="2800" b="1" spc="1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благодарность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взрослым за</a:t>
            </a:r>
          </a:p>
          <a:p>
            <a:pPr marL="96011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их </a:t>
            </a:r>
            <a:r>
              <a:rPr sz="2800" b="1" spc="-3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заботу о детях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52119" y="4671648"/>
            <a:ext cx="6604479" cy="11852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7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воспитывать</a:t>
            </a:r>
            <a:r>
              <a:rPr sz="2400" b="1" spc="-35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7" dirty="0">
                <a:solidFill>
                  <a:srgbClr val="002060"/>
                </a:solidFill>
                <a:latin typeface="TBHHOA+14 Bold"/>
                <a:cs typeface="TBHHOA+14 Bold"/>
              </a:rPr>
              <a:t>бережное</a:t>
            </a:r>
            <a:r>
              <a:rPr sz="2400" b="1" spc="-47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6" dirty="0">
                <a:solidFill>
                  <a:srgbClr val="002060"/>
                </a:solidFill>
                <a:latin typeface="TBHHOA+14 Bold"/>
                <a:cs typeface="TBHHOA+14 Bold"/>
              </a:rPr>
              <a:t>отношение</a:t>
            </a:r>
            <a:r>
              <a:rPr sz="2400" b="1" spc="-55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к</a:t>
            </a:r>
          </a:p>
          <a:p>
            <a:pPr marL="96012" marR="0">
              <a:lnSpc>
                <a:spcPts val="288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66" dirty="0">
                <a:solidFill>
                  <a:srgbClr val="002060"/>
                </a:solidFill>
                <a:latin typeface="TBHHOA+14 Bold"/>
                <a:cs typeface="TBHHOA+14 Bold"/>
              </a:rPr>
              <a:t>предметам</a:t>
            </a:r>
            <a:r>
              <a:rPr sz="2400" b="1" spc="-41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и</a:t>
            </a:r>
            <a:r>
              <a:rPr sz="2400" b="1" spc="-132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игрушкам</a:t>
            </a:r>
            <a:r>
              <a:rPr sz="2400" b="1" spc="-45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4" dirty="0">
                <a:solidFill>
                  <a:srgbClr val="002060"/>
                </a:solidFill>
                <a:latin typeface="TBHHOA+14 Bold"/>
                <a:cs typeface="TBHHOA+14 Bold"/>
              </a:rPr>
              <a:t>как</a:t>
            </a:r>
            <a:r>
              <a:rPr sz="2400" b="1" spc="-54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результатам</a:t>
            </a:r>
          </a:p>
          <a:p>
            <a:pPr marL="96012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труда</a:t>
            </a:r>
            <a:r>
              <a:rPr sz="2400" b="1" spc="-43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4" dirty="0">
                <a:solidFill>
                  <a:srgbClr val="002060"/>
                </a:solidFill>
                <a:latin typeface="TBHHOA+14 Bold"/>
                <a:cs typeface="TBHHOA+14 Bold"/>
              </a:rPr>
              <a:t>взрослых</a:t>
            </a:r>
            <a:r>
              <a:rPr sz="2400" b="1" dirty="0">
                <a:solidFill>
                  <a:srgbClr val="002060"/>
                </a:solidFill>
                <a:latin typeface="LDMNMV+14 Bold"/>
                <a:cs typeface="LDMNMV+14 Bold"/>
              </a:rPr>
              <a:t>;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54542" y="5534162"/>
            <a:ext cx="7933416" cy="899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вовлекать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простейшие процессы</a:t>
            </a:r>
            <a:r>
              <a:rPr sz="2800" b="1" spc="2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хозяйственно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</a:p>
          <a:p>
            <a:pPr marL="96011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бытового </a:t>
            </a:r>
            <a:r>
              <a:rPr sz="2800" b="1" spc="-28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52119" y="6135213"/>
            <a:ext cx="7167265" cy="1184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6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приобщать</a:t>
            </a:r>
            <a:r>
              <a:rPr sz="2400" b="1" spc="-48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7" dirty="0">
                <a:solidFill>
                  <a:srgbClr val="002060"/>
                </a:solidFill>
                <a:latin typeface="TBHHOA+14 Bold"/>
                <a:cs typeface="TBHHOA+14 Bold"/>
              </a:rPr>
              <a:t>детей</a:t>
            </a:r>
            <a:r>
              <a:rPr sz="2400" b="1" spc="-52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BHHOA+14 Bold"/>
                <a:cs typeface="TBHHOA+14 Bold"/>
              </a:rPr>
              <a:t>к</a:t>
            </a:r>
            <a:r>
              <a:rPr sz="2400" b="1" spc="-123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4" dirty="0">
                <a:solidFill>
                  <a:srgbClr val="002060"/>
                </a:solidFill>
                <a:latin typeface="TBHHOA+14 Bold"/>
                <a:cs typeface="TBHHOA+14 Bold"/>
              </a:rPr>
              <a:t>самообслуживанию</a:t>
            </a:r>
            <a:r>
              <a:rPr sz="2400" b="1" dirty="0">
                <a:solidFill>
                  <a:srgbClr val="002060"/>
                </a:solidFill>
                <a:latin typeface="LDMNMV+14 Bold"/>
                <a:cs typeface="LDMNMV+14 Bold"/>
              </a:rPr>
              <a:t>,</a:t>
            </a:r>
          </a:p>
          <a:p>
            <a:pPr marL="96012" marR="0">
              <a:lnSpc>
                <a:spcPts val="2880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64" dirty="0">
                <a:solidFill>
                  <a:srgbClr val="002060"/>
                </a:solidFill>
                <a:latin typeface="TBHHOA+14 Bold"/>
                <a:cs typeface="TBHHOA+14 Bold"/>
              </a:rPr>
              <a:t>развивать</a:t>
            </a:r>
            <a:r>
              <a:rPr sz="2400" b="1" spc="-38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4" dirty="0">
                <a:solidFill>
                  <a:srgbClr val="002060"/>
                </a:solidFill>
                <a:latin typeface="TBHHOA+14 Bold"/>
                <a:cs typeface="TBHHOA+14 Bold"/>
              </a:rPr>
              <a:t>самостоятельность</a:t>
            </a:r>
            <a:r>
              <a:rPr sz="2400" b="1" dirty="0">
                <a:solidFill>
                  <a:srgbClr val="002060"/>
                </a:solidFill>
                <a:latin typeface="LDMNMV+14 Bold"/>
                <a:cs typeface="LDMNMV+14 Bold"/>
              </a:rPr>
              <a:t>,</a:t>
            </a:r>
            <a:r>
              <a:rPr sz="2400" b="1" spc="-96" dirty="0">
                <a:solidFill>
                  <a:srgbClr val="002060"/>
                </a:solidFill>
                <a:latin typeface="LDMNMV+14 Bold"/>
                <a:cs typeface="LDMNMV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уверенность</a:t>
            </a:r>
            <a:r>
              <a:rPr sz="2400" b="1" dirty="0">
                <a:solidFill>
                  <a:srgbClr val="002060"/>
                </a:solidFill>
                <a:latin typeface="LDMNMV+14 Bold"/>
                <a:cs typeface="LDMNMV+14 Bold"/>
              </a:rPr>
              <a:t>,</a:t>
            </a:r>
          </a:p>
          <a:p>
            <a:pPr marL="96012" marR="0">
              <a:lnSpc>
                <a:spcPts val="2879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положительную</a:t>
            </a:r>
            <a:r>
              <a:rPr sz="2400" b="1" spc="-48" dirty="0">
                <a:solidFill>
                  <a:srgbClr val="002060"/>
                </a:solidFill>
                <a:latin typeface="TBHHOA+14 Bold"/>
                <a:cs typeface="TBHHOA+14 Bold"/>
              </a:rPr>
              <a:t> </a:t>
            </a:r>
            <a:r>
              <a:rPr sz="2400" b="1" spc="-65" dirty="0">
                <a:solidFill>
                  <a:srgbClr val="002060"/>
                </a:solidFill>
                <a:latin typeface="TBHHOA+14 Bold"/>
                <a:cs typeface="TBHHOA+14 Bold"/>
              </a:rPr>
              <a:t>самооценку</a:t>
            </a:r>
            <a:r>
              <a:rPr sz="2400" b="1" dirty="0">
                <a:solidFill>
                  <a:srgbClr val="002060"/>
                </a:solidFill>
                <a:latin typeface="LDMNMV+14 Bold"/>
                <a:cs typeface="LDMNMV+14 Bold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654542" y="6814576"/>
            <a:ext cx="7412982" cy="13259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развивать</a:t>
            </a:r>
            <a:r>
              <a:rPr sz="28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самостоятельность и уверенность в</a:t>
            </a:r>
          </a:p>
          <a:p>
            <a:pPr marL="96011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самообслуживании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желании</a:t>
            </a:r>
            <a:r>
              <a:rPr sz="2800" b="1" spc="2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включаться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</a:p>
          <a:p>
            <a:pPr marL="96011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повседневные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трудовые</a:t>
            </a:r>
            <a:r>
              <a:rPr sz="28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дела</a:t>
            </a:r>
            <a:r>
              <a:rPr sz="2800" b="1" spc="3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2800" b="1" spc="-28" dirty="0">
                <a:solidFill>
                  <a:srgbClr val="002060"/>
                </a:solidFill>
                <a:latin typeface="OGLKKT+Calibri Bold"/>
                <a:cs typeface="OGLKKT+Calibri Bold"/>
              </a:rPr>
              <a:t>ДОО</a:t>
            </a:r>
            <a:r>
              <a:rPr sz="2800" b="1" spc="2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семье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5008" y="8412744"/>
            <a:ext cx="8588125" cy="1632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553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02060"/>
                </a:solidFill>
                <a:latin typeface="MCAJSC+15 Bold"/>
                <a:cs typeface="MCAJSC+15 Bold"/>
              </a:rPr>
              <a:t>ФЕДЕРАЛЬНАЯ</a:t>
            </a:r>
            <a:r>
              <a:rPr sz="3300" b="1" spc="19" dirty="0">
                <a:solidFill>
                  <a:srgbClr val="002060"/>
                </a:solidFill>
                <a:latin typeface="MCAJSC+15 Bold"/>
                <a:cs typeface="MCAJSC+15 Bold"/>
              </a:rPr>
              <a:t> </a:t>
            </a:r>
            <a:r>
              <a:rPr sz="3300" b="1" dirty="0">
                <a:solidFill>
                  <a:srgbClr val="002060"/>
                </a:solidFill>
                <a:latin typeface="MCAJSC+15 Bold"/>
                <a:cs typeface="MCAJSC+15 Bold"/>
              </a:rPr>
              <a:t>ОБРАЗОВАТЕЛЬНАЯ</a:t>
            </a:r>
          </a:p>
          <a:p>
            <a:pPr marL="768858" marR="0">
              <a:lnSpc>
                <a:spcPts val="4004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02060"/>
                </a:solidFill>
                <a:latin typeface="MCAJSC+15 Bold"/>
                <a:cs typeface="MCAJSC+15 Bold"/>
              </a:rPr>
              <a:t>ПРОГРАММА ДОШКОЛЬНОГО</a:t>
            </a:r>
          </a:p>
          <a:p>
            <a:pPr marL="2433827" marR="0">
              <a:lnSpc>
                <a:spcPts val="3995"/>
              </a:lnSpc>
              <a:spcBef>
                <a:spcPts val="0"/>
              </a:spcBef>
              <a:spcAft>
                <a:spcPts val="0"/>
              </a:spcAft>
            </a:pPr>
            <a:r>
              <a:rPr sz="3300" b="1" dirty="0">
                <a:solidFill>
                  <a:srgbClr val="002060"/>
                </a:solidFill>
                <a:latin typeface="MCAJSC+15 Bold"/>
                <a:cs typeface="MCAJSC+15 Bold"/>
              </a:rPr>
              <a:t>ОБРАЗОВАНИЯ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68708" y="248051"/>
            <a:ext cx="3335456" cy="5214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6"/>
              </a:lnSpc>
              <a:spcBef>
                <a:spcPts val="0"/>
              </a:spcBef>
              <a:spcAft>
                <a:spcPts val="0"/>
              </a:spcAft>
            </a:pP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От </a:t>
            </a:r>
            <a:r>
              <a:rPr sz="2750" b="1" dirty="0">
                <a:solidFill>
                  <a:srgbClr val="002060"/>
                </a:solidFill>
                <a:latin typeface="JRRVIQ+15 Bold"/>
                <a:cs typeface="JRRVIQ+15 Bold"/>
              </a:rPr>
              <a:t>6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лет до </a:t>
            </a:r>
            <a:r>
              <a:rPr sz="2750" b="1" dirty="0">
                <a:solidFill>
                  <a:srgbClr val="002060"/>
                </a:solidFill>
                <a:latin typeface="JRRVIQ+15 Bold"/>
                <a:cs typeface="JRRVIQ+15 Bold"/>
              </a:rPr>
              <a:t>7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лет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3600" y="287901"/>
            <a:ext cx="3327035" cy="5218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08"/>
              </a:lnSpc>
              <a:spcBef>
                <a:spcPts val="0"/>
              </a:spcBef>
              <a:spcAft>
                <a:spcPts val="0"/>
              </a:spcAft>
            </a:pP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От </a:t>
            </a:r>
            <a:r>
              <a:rPr sz="2750" b="1" dirty="0">
                <a:solidFill>
                  <a:srgbClr val="002060"/>
                </a:solidFill>
                <a:latin typeface="JRRVIQ+15 Bold"/>
                <a:cs typeface="JRRVIQ+15 Bold"/>
              </a:rPr>
              <a:t>5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лет до </a:t>
            </a:r>
            <a:r>
              <a:rPr sz="2750" b="1" dirty="0">
                <a:solidFill>
                  <a:srgbClr val="002060"/>
                </a:solidFill>
                <a:latin typeface="JRRVIQ+15 Bold"/>
                <a:cs typeface="JRRVIQ+15 Bold"/>
              </a:rPr>
              <a:t>6 </a:t>
            </a:r>
            <a:r>
              <a:rPr sz="2750" b="1" dirty="0">
                <a:solidFill>
                  <a:srgbClr val="002060"/>
                </a:solidFill>
                <a:latin typeface="MCAJSC+15 Bold"/>
                <a:cs typeface="MCAJSC+15 Bold"/>
              </a:rPr>
              <a:t>лет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89000" y="1121432"/>
            <a:ext cx="649473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2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В области </a:t>
            </a:r>
            <a:r>
              <a:rPr sz="28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социально</a:t>
            </a:r>
            <a:r>
              <a:rPr sz="2800" b="1" dirty="0" smtClean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8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коммуникативного</a:t>
            </a:r>
            <a:endParaRPr sz="2800" b="1" dirty="0">
              <a:solidFill>
                <a:srgbClr val="002060"/>
              </a:solidFill>
              <a:latin typeface="OGLKKT+Calibri Bold"/>
              <a:cs typeface="OGLKKT+Calibri 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83294" y="1105151"/>
            <a:ext cx="797992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области социально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коммуникативного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развития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9000" y="1426970"/>
            <a:ext cx="6310533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развития основными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6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задачами</a:t>
            </a:r>
            <a:r>
              <a:rPr sz="2800" b="1" spc="1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в сфере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83294" y="1409951"/>
            <a:ext cx="832446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основными</a:t>
            </a:r>
            <a:r>
              <a:rPr sz="28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62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задачами в</a:t>
            </a:r>
            <a:r>
              <a:rPr sz="2800" b="1" spc="10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сфере </a:t>
            </a:r>
            <a:r>
              <a:rPr sz="2800" b="1" spc="-24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трудового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воспитания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36085" y="1771490"/>
            <a:ext cx="5200016" cy="1037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4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трудового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воспитания</a:t>
            </a:r>
            <a:r>
              <a:rPr sz="2800" b="1" spc="10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являются</a:t>
            </a:r>
            <a:r>
              <a:rPr sz="28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  <a:p>
            <a:pPr marL="108966" marR="0">
              <a:lnSpc>
                <a:spcPts val="3420"/>
              </a:lnSpc>
              <a:spcBef>
                <a:spcPts val="1079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формировать представления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83294" y="1714751"/>
            <a:ext cx="1702026" cy="421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являются</a:t>
            </a:r>
            <a:r>
              <a:rPr sz="28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92260" y="2280167"/>
            <a:ext cx="8366126" cy="1031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развивать</a:t>
            </a:r>
            <a:r>
              <a:rPr sz="28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ценностное отношение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4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труду</a:t>
            </a:r>
            <a:r>
              <a:rPr sz="28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420"/>
              </a:lnSpc>
              <a:spcBef>
                <a:spcPts val="1186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формировать представления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 </a:t>
            </a:r>
            <a:r>
              <a:rPr sz="2800" b="1" spc="-39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труде</a:t>
            </a:r>
            <a:r>
              <a:rPr sz="2800" b="1" spc="3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как</a:t>
            </a:r>
            <a:r>
              <a:rPr sz="2800" b="1" spc="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ценности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06170" y="2575824"/>
            <a:ext cx="5565014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профессиях</a:t>
            </a:r>
            <a:r>
              <a:rPr sz="28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 </a:t>
            </a:r>
            <a:r>
              <a:rPr sz="2800" b="1" spc="-22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трудовых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процессах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97966" y="3135132"/>
            <a:ext cx="6881032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воспитывать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бережное отношение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4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труду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300464" y="3118367"/>
            <a:ext cx="8879294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общества, о разнообразии 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взаимосвязи</a:t>
            </a:r>
            <a:r>
              <a:rPr sz="2800" b="1" spc="3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видов </a:t>
            </a:r>
            <a:r>
              <a:rPr sz="2800" b="1" spc="-33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800" b="1" spc="3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97966" y="3414024"/>
            <a:ext cx="5549012" cy="10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03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взрослых, к </a:t>
            </a:r>
            <a:r>
              <a:rPr sz="2800" b="1" spc="-19" dirty="0">
                <a:solidFill>
                  <a:srgbClr val="002060"/>
                </a:solidFill>
                <a:latin typeface="OGLKKT+Calibri Bold"/>
                <a:cs typeface="OGLKKT+Calibri Bold"/>
              </a:rPr>
              <a:t>результатам</a:t>
            </a:r>
            <a:r>
              <a:rPr sz="28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их </a:t>
            </a:r>
            <a:r>
              <a:rPr sz="28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420"/>
              </a:lnSpc>
              <a:spcBef>
                <a:spcPts val="983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развивать</a:t>
            </a:r>
            <a:r>
              <a:rPr sz="28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самостоятельность и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300464" y="3397260"/>
            <a:ext cx="1936361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профессий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192260" y="3973249"/>
            <a:ext cx="276983" cy="435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316466" y="3956568"/>
            <a:ext cx="7990126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формировать элементы финансовой грамотности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06170" y="4252224"/>
            <a:ext cx="6418624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инициативу в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2800" b="1" spc="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 по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300464" y="4235460"/>
            <a:ext cx="8313214" cy="752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осознания материальных возможностей </a:t>
            </a:r>
            <a:r>
              <a:rPr sz="28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родителей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220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ограниченности материальных ресурсов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1106170" y="4531636"/>
            <a:ext cx="5660447" cy="472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самообслуживанию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хозяйственно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06170" y="4811290"/>
            <a:ext cx="4409290" cy="472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бытовому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-11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ручному </a:t>
            </a:r>
            <a:r>
              <a:rPr sz="2800" b="1" spc="-4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труду</a:t>
            </a:r>
            <a:r>
              <a:rPr sz="2800" b="1" spc="3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97966" y="5090678"/>
            <a:ext cx="5843906" cy="10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03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конструированию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-11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spc="-4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труду</a:t>
            </a:r>
            <a:r>
              <a:rPr sz="2800" b="1" spc="3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природе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420"/>
              </a:lnSpc>
              <a:spcBef>
                <a:spcPts val="983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знакомить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элементарными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192260" y="5073660"/>
            <a:ext cx="8914498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развивать</a:t>
            </a:r>
            <a:r>
              <a:rPr sz="28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интерес 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самостоятельность в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разных видах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9300464" y="5353072"/>
            <a:ext cx="7927903" cy="472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доступного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умения</a:t>
            </a:r>
            <a:r>
              <a:rPr sz="28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включаться в реальные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192260" y="5633222"/>
            <a:ext cx="8113263" cy="1031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04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трудовые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связи</a:t>
            </a:r>
            <a:r>
              <a:rPr sz="2800" b="1" spc="2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 взрослыми и сверстниками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  <a:p>
            <a:pPr marL="0" marR="0">
              <a:lnSpc>
                <a:spcPts val="3420"/>
              </a:lnSpc>
              <a:spcBef>
                <a:spcPts val="977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поддерживать освоение умений</a:t>
            </a:r>
            <a:r>
              <a:rPr sz="2800" b="1" spc="2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сотрудничества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106170" y="5928878"/>
            <a:ext cx="6754684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экономическими знаниями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9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формировать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106170" y="6208532"/>
            <a:ext cx="5473744" cy="7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первоначальные представления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</a:t>
            </a:r>
          </a:p>
          <a:p>
            <a:pPr marL="0" marR="0">
              <a:lnSpc>
                <a:spcPts val="220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финансовой грамотности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300464" y="6471422"/>
            <a:ext cx="3070988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совместном </a:t>
            </a:r>
            <a:r>
              <a:rPr sz="2800" b="1" spc="-31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труде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;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9192260" y="7029968"/>
            <a:ext cx="7881162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воспитывать</a:t>
            </a:r>
            <a:r>
              <a:rPr sz="28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ответственность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-11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добросовестность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9300464" y="7309622"/>
            <a:ext cx="8052256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стремление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 участию в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39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труде</a:t>
            </a:r>
            <a:r>
              <a:rPr sz="28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оказанию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300464" y="7588514"/>
            <a:ext cx="3308653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посильной помощи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19464" y="612351"/>
            <a:ext cx="10995275" cy="472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Задачи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образовательной деятельности в</a:t>
            </a:r>
            <a:r>
              <a:rPr sz="2800" b="1" spc="10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сфере </a:t>
            </a:r>
            <a:r>
              <a:rPr sz="2800" b="1" spc="-24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трудового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воспитания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3853" y="1084843"/>
            <a:ext cx="16876316" cy="5232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16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Формирование</a:t>
            </a:r>
            <a:r>
              <a:rPr sz="28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первоначальных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представлений</a:t>
            </a:r>
            <a:r>
              <a:rPr sz="28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 том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что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предметы 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делаются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людьми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12801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Знакомство</a:t>
            </a:r>
            <a:r>
              <a:rPr sz="28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основными свойствами</a:t>
            </a:r>
            <a:r>
              <a:rPr sz="2800" b="1" spc="2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качествами</a:t>
            </a:r>
            <a:r>
              <a:rPr sz="28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материалов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из</a:t>
            </a:r>
            <a:r>
              <a:rPr sz="28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которых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изготовлены предметы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12801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Формирование</a:t>
            </a:r>
            <a:r>
              <a:rPr sz="28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первоначальных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представлений</a:t>
            </a:r>
            <a:r>
              <a:rPr sz="28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 хозяйственно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бытовом </a:t>
            </a:r>
            <a:r>
              <a:rPr sz="2800" b="1" spc="-39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труде</a:t>
            </a:r>
            <a:r>
              <a:rPr sz="28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 дома и в</a:t>
            </a:r>
            <a:r>
              <a:rPr sz="28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группе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38" dirty="0">
                <a:solidFill>
                  <a:srgbClr val="002060"/>
                </a:solidFill>
                <a:latin typeface="OGLKKT+Calibri Bold"/>
                <a:cs typeface="OGLKKT+Calibri Bold"/>
              </a:rPr>
              <a:t>ДОО.</a:t>
            </a:r>
          </a:p>
          <a:p>
            <a:pPr marL="12801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Знакомство</a:t>
            </a:r>
            <a:r>
              <a:rPr sz="28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</a:t>
            </a:r>
            <a:r>
              <a:rPr sz="28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содержанием</a:t>
            </a:r>
            <a:r>
              <a:rPr sz="28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структурой процессов</a:t>
            </a:r>
            <a:r>
              <a:rPr sz="28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хозяйственно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-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бытового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33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8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208788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целостностью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трудового</a:t>
            </a:r>
            <a:r>
              <a:rPr sz="2800" b="1" spc="2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процесса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направленного</a:t>
            </a:r>
            <a:r>
              <a:rPr sz="28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 продуктивный </a:t>
            </a:r>
            <a:r>
              <a:rPr sz="2800" b="1" spc="-33" dirty="0">
                <a:solidFill>
                  <a:srgbClr val="002060"/>
                </a:solidFill>
                <a:latin typeface="OGLKKT+Calibri Bold"/>
                <a:cs typeface="OGLKKT+Calibri Bold"/>
              </a:rPr>
              <a:t>результат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12801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Формирование представлений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 предметах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как</a:t>
            </a:r>
            <a:r>
              <a:rPr sz="2800" b="1" spc="2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результате</a:t>
            </a:r>
            <a:r>
              <a:rPr sz="2800" b="1" spc="2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33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800" b="1" spc="3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взрослых, о многообразии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предметного</a:t>
            </a:r>
            <a:r>
              <a:rPr sz="28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мира материалов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63853" y="4498858"/>
            <a:ext cx="15418612" cy="39241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16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Знакомство</a:t>
            </a:r>
            <a:r>
              <a:rPr sz="28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бытовой </a:t>
            </a:r>
            <a:r>
              <a:rPr sz="28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техникой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помогающей взрослым организовать бытовой</a:t>
            </a:r>
            <a:r>
              <a:rPr sz="28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45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</a:t>
            </a:r>
            <a:r>
              <a:rPr sz="2800" b="1" spc="3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дома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12801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2801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Формирование</a:t>
            </a:r>
            <a:r>
              <a:rPr sz="2800" b="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представлений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 </a:t>
            </a:r>
            <a:r>
              <a:rPr sz="2800" b="1" spc="-39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труде</a:t>
            </a:r>
            <a:r>
              <a:rPr sz="28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взрослых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знакомство с разными видами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производительного и обслуживающего</a:t>
            </a:r>
            <a:r>
              <a:rPr sz="28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70884" y="488210"/>
            <a:ext cx="10994867" cy="472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2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Задачи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образовательной</a:t>
            </a:r>
            <a:r>
              <a:rPr sz="2800" b="1" spc="-1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деятельности в</a:t>
            </a:r>
            <a:r>
              <a:rPr sz="2800" b="1" spc="10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сфере </a:t>
            </a:r>
            <a:r>
              <a:rPr sz="2800" b="1" spc="-24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трудового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воспитания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35228" y="1342146"/>
            <a:ext cx="16764668" cy="6020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16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Формирование представлений</a:t>
            </a:r>
            <a:r>
              <a:rPr sz="28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 современной </a:t>
            </a:r>
            <a:r>
              <a:rPr sz="28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технике,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том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числе цифровой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ее разнообразии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12801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Создание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условий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для знакомства</a:t>
            </a:r>
            <a:r>
              <a:rPr sz="28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экономическими знаниями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3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рассказывает</a:t>
            </a:r>
            <a:r>
              <a:rPr sz="28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 назначении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рекламы для распространения информации о товаре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формирует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представление</a:t>
            </a:r>
            <a:r>
              <a:rPr sz="2800" b="1" spc="2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о финансовой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грамотности</a:t>
            </a:r>
            <a:r>
              <a:rPr sz="2800" b="1" spc="-1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человека</a:t>
            </a:r>
            <a:r>
              <a:rPr sz="28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.</a:t>
            </a:r>
          </a:p>
          <a:p>
            <a:pPr marL="12801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Формирование </a:t>
            </a:r>
            <a:r>
              <a:rPr sz="2800" b="1" spc="-10" dirty="0">
                <a:solidFill>
                  <a:srgbClr val="002060"/>
                </a:solidFill>
                <a:latin typeface="OGLKKT+Calibri Bold"/>
                <a:cs typeface="OGLKKT+Calibri Bold"/>
              </a:rPr>
              <a:t>элементов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5" dirty="0">
                <a:solidFill>
                  <a:srgbClr val="002060"/>
                </a:solidFill>
                <a:latin typeface="OGLKKT+Calibri Bold"/>
                <a:cs typeface="OGLKKT+Calibri Bold"/>
              </a:rPr>
              <a:t>культуры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потребления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: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бережного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отношения к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ресурсам потребления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: </a:t>
            </a:r>
            <a:r>
              <a:rPr sz="28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воде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электричеству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продуктам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питания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3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одежде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обуви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spc="-19" dirty="0">
                <a:solidFill>
                  <a:srgbClr val="002060"/>
                </a:solidFill>
                <a:latin typeface="OGLKKT+Calibri Bold"/>
                <a:cs typeface="OGLKKT+Calibri Bold"/>
              </a:rPr>
              <a:t>жилищу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12801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Создание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игровых</a:t>
            </a:r>
            <a:r>
              <a:rPr sz="2800" b="1" spc="-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проблемных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ситуаций</a:t>
            </a:r>
            <a:r>
              <a:rPr sz="2800" b="1" spc="1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для расширения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представлений</a:t>
            </a:r>
            <a:r>
              <a:rPr sz="28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 обмене ценностями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процессе</a:t>
            </a:r>
            <a:r>
              <a:rPr sz="2800" b="1" spc="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производства</a:t>
            </a:r>
            <a:r>
              <a:rPr sz="28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потребления товаров</a:t>
            </a:r>
            <a:r>
              <a:rPr sz="2800" b="1" spc="-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7" dirty="0">
                <a:solidFill>
                  <a:srgbClr val="002060"/>
                </a:solidFill>
                <a:latin typeface="OGLKKT+Calibri Bold"/>
                <a:cs typeface="OGLKKT+Calibri Bold"/>
              </a:rPr>
              <a:t>услуг,</a:t>
            </a:r>
            <a:r>
              <a:rPr sz="2800" b="1" spc="2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 денежных отношениях</a:t>
            </a:r>
            <a:r>
              <a:rPr sz="2800" b="1" spc="-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сфере обмена товаров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7" dirty="0">
                <a:solidFill>
                  <a:srgbClr val="002060"/>
                </a:solidFill>
                <a:latin typeface="OGLKKT+Calibri Bold"/>
                <a:cs typeface="OGLKKT+Calibri Bold"/>
              </a:rPr>
              <a:t>услуг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развития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умений</a:t>
            </a:r>
            <a:r>
              <a:rPr sz="28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бережливости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рационального</a:t>
            </a:r>
            <a:r>
              <a:rPr sz="2800" b="1" spc="-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поведения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процессе</a:t>
            </a:r>
            <a:r>
              <a:rPr sz="28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реализации</a:t>
            </a:r>
            <a:r>
              <a:rPr sz="2800" b="1" spc="2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обменных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операций</a:t>
            </a:r>
          </a:p>
          <a:p>
            <a:pPr marL="128016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Организация встреч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представителями</a:t>
            </a:r>
            <a:r>
              <a:rPr sz="2800" b="1" spc="3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разных профессий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9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организация экскурсий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 </a:t>
            </a:r>
            <a:r>
              <a:rPr sz="2800" b="1" spc="-18" dirty="0">
                <a:solidFill>
                  <a:srgbClr val="002060"/>
                </a:solidFill>
                <a:latin typeface="OGLKKT+Calibri Bold"/>
                <a:cs typeface="OGLKKT+Calibri Bold"/>
              </a:rPr>
              <a:t>целью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демонстрации реальных </a:t>
            </a:r>
            <a:r>
              <a:rPr sz="28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трудовых</a:t>
            </a:r>
            <a:r>
              <a:rPr sz="28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действий 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взаимоотношений специалистов</a:t>
            </a:r>
            <a:r>
              <a:rPr sz="28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 работе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организация</a:t>
            </a:r>
          </a:p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просмотров</a:t>
            </a:r>
            <a:r>
              <a:rPr sz="28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видеофильмов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spc="-17" dirty="0">
                <a:solidFill>
                  <a:srgbClr val="002060"/>
                </a:solidFill>
                <a:latin typeface="OGLKKT+Calibri Bold"/>
                <a:cs typeface="OGLKKT+Calibri Bold"/>
              </a:rPr>
              <a:t>мультфильмов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чтение </a:t>
            </a:r>
            <a:r>
              <a:rPr sz="2800" b="1" spc="-17" dirty="0">
                <a:solidFill>
                  <a:srgbClr val="002060"/>
                </a:solidFill>
                <a:latin typeface="OGLKKT+Calibri Bold"/>
                <a:cs typeface="OGLKKT+Calibri Bold"/>
              </a:rPr>
              <a:t>художественно</a:t>
            </a:r>
            <a:r>
              <a:rPr sz="28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литературы</a:t>
            </a:r>
            <a:r>
              <a:rPr sz="28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для знакомства</a:t>
            </a:r>
            <a:r>
              <a:rPr sz="28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8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</a:t>
            </a:r>
          </a:p>
          <a:p>
            <a:pPr marL="0" marR="0">
              <a:lnSpc>
                <a:spcPts val="336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многообразием профессий</a:t>
            </a:r>
            <a:r>
              <a:rPr sz="28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современного</a:t>
            </a:r>
            <a:r>
              <a:rPr sz="2800" b="1" spc="-19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человека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35228" y="7316480"/>
            <a:ext cx="15682902" cy="1326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8788" marR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Создание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игровых и проблемных</a:t>
            </a:r>
            <a:r>
              <a:rPr sz="2800" b="1" spc="6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ситуаций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9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использование</a:t>
            </a:r>
            <a:r>
              <a:rPr sz="2800" b="1" spc="2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дидактических игр 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упражнений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128016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Использование</a:t>
            </a:r>
            <a:r>
              <a:rPr sz="2800" b="1" spc="2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приемов </a:t>
            </a:r>
            <a:r>
              <a:rPr sz="28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одобрения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 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поощрения ребенка при правильном</a:t>
            </a:r>
            <a:r>
              <a:rPr sz="28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выполнении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трудовых</a:t>
            </a:r>
          </a:p>
          <a:p>
            <a:pPr marL="0" marR="0">
              <a:lnSpc>
                <a:spcPts val="3361"/>
              </a:lnSpc>
              <a:spcBef>
                <a:spcPts val="0"/>
              </a:spcBef>
              <a:spcAft>
                <a:spcPts val="0"/>
              </a:spcAft>
            </a:pP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действий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751512" y="679004"/>
            <a:ext cx="9177863" cy="1323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1412" marR="0">
              <a:lnSpc>
                <a:spcPts val="5126"/>
              </a:lnSpc>
              <a:spcBef>
                <a:spcPts val="0"/>
              </a:spcBef>
              <a:spcAft>
                <a:spcPts val="0"/>
              </a:spcAft>
            </a:pPr>
            <a:r>
              <a:rPr sz="4200" b="1" spc="-22" dirty="0">
                <a:solidFill>
                  <a:srgbClr val="002060"/>
                </a:solidFill>
                <a:latin typeface="OGLKKT+Calibri Bold"/>
                <a:cs typeface="OGLKKT+Calibri Bold"/>
              </a:rPr>
              <a:t>Требования</a:t>
            </a:r>
            <a:r>
              <a:rPr sz="42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</a:t>
            </a:r>
            <a:r>
              <a:rPr sz="4200" b="1" spc="-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2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организации</a:t>
            </a:r>
          </a:p>
          <a:p>
            <a:pPr marL="0" marR="0">
              <a:lnSpc>
                <a:spcPts val="4998"/>
              </a:lnSpc>
              <a:spcBef>
                <a:spcPts val="0"/>
              </a:spcBef>
              <a:spcAft>
                <a:spcPts val="0"/>
              </a:spcAft>
            </a:pPr>
            <a:r>
              <a:rPr sz="4200" b="1" spc="-30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4200" b="1" spc="3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2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42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200" b="1" spc="-24" dirty="0">
                <a:solidFill>
                  <a:srgbClr val="002060"/>
                </a:solidFill>
                <a:latin typeface="OGLKKT+Calibri Bold"/>
                <a:cs typeface="OGLKKT+Calibri Bold"/>
              </a:rPr>
              <a:t>дошкольников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51112" y="3127276"/>
            <a:ext cx="13093504" cy="353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Систематичность</a:t>
            </a:r>
            <a:r>
              <a:rPr sz="4800" b="1" spc="-11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800" b="1" spc="-26" dirty="0">
                <a:solidFill>
                  <a:srgbClr val="002060"/>
                </a:solidFill>
                <a:latin typeface="OGLKKT+Calibri Bold"/>
                <a:cs typeface="OGLKKT+Calibri Bold"/>
              </a:rPr>
              <a:t>детского</a:t>
            </a:r>
            <a:r>
              <a:rPr sz="48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800" b="1" spc="-36" dirty="0" err="1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4800" b="1" dirty="0" smtClean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  <a:endParaRPr lang="ru-RU" sz="4800" b="1" dirty="0" smtClean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endParaRPr lang="ru-RU" sz="3800" b="1" dirty="0" smtClean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endParaRPr lang="ru-RU" sz="3800" b="1" dirty="0" smtClean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endParaRPr lang="ru-RU" sz="3800" b="1" dirty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endParaRPr lang="ru-RU" sz="3800" b="1" dirty="0" smtClean="0">
              <a:solidFill>
                <a:srgbClr val="002060"/>
              </a:solidFill>
              <a:latin typeface="SCQUJU+Calibri Bold"/>
              <a:cs typeface="SCQUJU+Calibri Bold"/>
            </a:endParaRPr>
          </a:p>
          <a:p>
            <a:pPr marL="0" marR="0">
              <a:lnSpc>
                <a:spcPts val="4638"/>
              </a:lnSpc>
              <a:spcBef>
                <a:spcPts val="0"/>
              </a:spcBef>
              <a:spcAft>
                <a:spcPts val="0"/>
              </a:spcAft>
            </a:pPr>
            <a:endParaRPr sz="3800" b="1" dirty="0">
              <a:solidFill>
                <a:srgbClr val="002060"/>
              </a:solidFill>
              <a:latin typeface="SCQUJU+Calibri Bold"/>
              <a:cs typeface="SCQUJU+Calibri Bold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9048" y="3529771"/>
            <a:ext cx="12157400" cy="3554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9727" marR="0">
              <a:lnSpc>
                <a:spcPts val="4636"/>
              </a:lnSpc>
              <a:spcBef>
                <a:spcPts val="0"/>
              </a:spcBef>
              <a:spcAft>
                <a:spcPts val="0"/>
              </a:spcAft>
            </a:pPr>
            <a:endParaRPr lang="ru-RU" sz="3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09727" marR="0">
              <a:lnSpc>
                <a:spcPts val="4636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Постепенность</a:t>
            </a:r>
            <a:r>
              <a:rPr sz="4800" b="1" spc="-14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рабочей нагрузки</a:t>
            </a:r>
            <a:r>
              <a:rPr sz="4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109727" marR="0">
              <a:lnSpc>
                <a:spcPts val="4596"/>
              </a:lnSpc>
              <a:spcBef>
                <a:spcPts val="0"/>
              </a:spcBef>
              <a:spcAft>
                <a:spcPts val="0"/>
              </a:spcAft>
            </a:pPr>
            <a:endParaRPr lang="ru-RU" sz="4800" b="1" spc="-27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109727" marR="0">
              <a:lnSpc>
                <a:spcPts val="4596"/>
              </a:lnSpc>
              <a:spcBef>
                <a:spcPts val="0"/>
              </a:spcBef>
              <a:spcAft>
                <a:spcPts val="0"/>
              </a:spcAft>
            </a:pPr>
            <a:r>
              <a:rPr sz="4800" b="1" spc="-27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Подбор</a:t>
            </a:r>
            <a:r>
              <a:rPr sz="4800" b="1" spc="30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800" b="1" spc="-22" dirty="0">
                <a:solidFill>
                  <a:srgbClr val="002060"/>
                </a:solidFill>
                <a:latin typeface="OGLKKT+Calibri Bold"/>
                <a:cs typeface="OGLKKT+Calibri Bold"/>
              </a:rPr>
              <a:t>оборудования</a:t>
            </a:r>
            <a:r>
              <a:rPr sz="48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для </a:t>
            </a:r>
            <a:r>
              <a:rPr sz="4800" b="1" spc="-37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4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4602"/>
              </a:lnSpc>
              <a:spcBef>
                <a:spcPts val="0"/>
              </a:spcBef>
              <a:spcAft>
                <a:spcPts val="0"/>
              </a:spcAft>
            </a:pPr>
            <a:endParaRPr lang="ru-RU" sz="4800" b="1" dirty="0" smtClean="0">
              <a:solidFill>
                <a:srgbClr val="002060"/>
              </a:solidFill>
              <a:latin typeface="OGLKKT+Calibri Bold"/>
              <a:cs typeface="OGLKKT+Calibri Bold"/>
            </a:endParaRPr>
          </a:p>
          <a:p>
            <a:pPr marL="0" marR="0">
              <a:lnSpc>
                <a:spcPts val="4602"/>
              </a:lnSpc>
              <a:spcBef>
                <a:spcPts val="0"/>
              </a:spcBef>
              <a:spcAft>
                <a:spcPts val="0"/>
              </a:spcAft>
            </a:pPr>
            <a:r>
              <a:rPr sz="4800" b="1" dirty="0" err="1" smtClean="0">
                <a:solidFill>
                  <a:srgbClr val="002060"/>
                </a:solidFill>
                <a:latin typeface="OGLKKT+Calibri Bold"/>
                <a:cs typeface="OGLKKT+Calibri Bold"/>
              </a:rPr>
              <a:t>Создание</a:t>
            </a:r>
            <a:r>
              <a:rPr sz="4800" b="1" spc="14" dirty="0" smtClean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группе </a:t>
            </a:r>
            <a:r>
              <a:rPr sz="4800" b="1" spc="-32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48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4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атмосферы</a:t>
            </a:r>
            <a:r>
              <a:rPr sz="4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0264" y="2191172"/>
            <a:ext cx="6237075" cy="429447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92902" y="171484"/>
            <a:ext cx="6857156" cy="596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394"/>
              </a:lnSpc>
              <a:spcBef>
                <a:spcPts val="0"/>
              </a:spcBef>
              <a:spcAft>
                <a:spcPts val="0"/>
              </a:spcAft>
            </a:pP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Формы организации</a:t>
            </a:r>
            <a:r>
              <a:rPr sz="36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600" b="1" spc="-35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3600" b="1" spc="3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36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</a:t>
            </a:r>
            <a:r>
              <a:rPr sz="3600" b="1" spc="-40" dirty="0">
                <a:solidFill>
                  <a:srgbClr val="002060"/>
                </a:solidFill>
                <a:latin typeface="OGLKKT+Calibri Bold"/>
                <a:cs typeface="OGLKKT+Calibri Bold"/>
              </a:rPr>
              <a:t>ДОО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22300" y="1254890"/>
            <a:ext cx="10689143" cy="9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Поручение</a:t>
            </a:r>
            <a:r>
              <a:rPr sz="3200" b="1" spc="2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–</a:t>
            </a:r>
            <a:r>
              <a:rPr sz="3200" b="1" spc="1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8" dirty="0">
                <a:solidFill>
                  <a:srgbClr val="3B2870"/>
                </a:solidFill>
                <a:latin typeface="OGLKKT+Calibri Bold"/>
                <a:cs typeface="OGLKKT+Calibri Bold"/>
              </a:rPr>
              <a:t>это</a:t>
            </a:r>
            <a:r>
              <a:rPr sz="3200" b="1" spc="23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обращенная</a:t>
            </a:r>
            <a:r>
              <a:rPr sz="3200" b="1" spc="13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к</a:t>
            </a:r>
            <a:r>
              <a:rPr sz="3200" b="1" spc="1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ребенку</a:t>
            </a:r>
            <a:r>
              <a:rPr sz="3200" b="1" spc="1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просьба взрослого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выполнять</a:t>
            </a:r>
            <a:r>
              <a:rPr sz="3200" b="1" spc="45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24" dirty="0">
                <a:solidFill>
                  <a:srgbClr val="3B2870"/>
                </a:solidFill>
                <a:latin typeface="OGLKKT+Calibri Bold"/>
                <a:cs typeface="OGLKKT+Calibri Bold"/>
              </a:rPr>
              <a:t>какое</a:t>
            </a:r>
            <a:r>
              <a:rPr sz="3200" b="1" spc="37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либо</a:t>
            </a:r>
            <a:r>
              <a:rPr sz="3200" b="1" spc="18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27" dirty="0">
                <a:solidFill>
                  <a:srgbClr val="3B2870"/>
                </a:solidFill>
                <a:latin typeface="OGLKKT+Calibri Bold"/>
                <a:cs typeface="OGLKKT+Calibri Bold"/>
              </a:rPr>
              <a:t>трудовое</a:t>
            </a:r>
            <a:r>
              <a:rPr sz="3200" b="1" spc="42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действие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2300" y="2474090"/>
            <a:ext cx="11664507" cy="9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Дежурство</a:t>
            </a:r>
            <a:r>
              <a:rPr sz="3200" b="1" spc="17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–</a:t>
            </a:r>
            <a:r>
              <a:rPr sz="3200" b="1" spc="1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т</a:t>
            </a:r>
            <a:r>
              <a:rPr sz="3200" b="1" spc="-723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52" dirty="0">
                <a:solidFill>
                  <a:srgbClr val="3B2870"/>
                </a:solidFill>
                <a:latin typeface="OGLKKT+Calibri Bold"/>
                <a:cs typeface="OGLKKT+Calibri Bold"/>
              </a:rPr>
              <a:t>руд</a:t>
            </a:r>
            <a:r>
              <a:rPr sz="3200" b="1" spc="52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22" dirty="0">
                <a:solidFill>
                  <a:srgbClr val="3B2870"/>
                </a:solidFill>
                <a:latin typeface="OGLKKT+Calibri Bold"/>
                <a:cs typeface="OGLKKT+Calibri Bold"/>
              </a:rPr>
              <a:t>одного</a:t>
            </a:r>
            <a:r>
              <a:rPr sz="3200" b="1" spc="47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или</a:t>
            </a:r>
            <a:r>
              <a:rPr sz="3200" b="1" spc="2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2" dirty="0">
                <a:solidFill>
                  <a:srgbClr val="3B2870"/>
                </a:solidFill>
                <a:latin typeface="OGLKKT+Calibri Bold"/>
                <a:cs typeface="OGLKKT+Calibri Bold"/>
              </a:rPr>
              <a:t>нескольких</a:t>
            </a:r>
            <a:r>
              <a:rPr sz="3200" b="1" spc="48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3" dirty="0">
                <a:solidFill>
                  <a:srgbClr val="3B2870"/>
                </a:solidFill>
                <a:latin typeface="OGLKKT+Calibri Bold"/>
                <a:cs typeface="OGLKKT+Calibri Bold"/>
              </a:rPr>
              <a:t>детей</a:t>
            </a:r>
            <a:r>
              <a:rPr sz="3200" b="1" spc="27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в</a:t>
            </a:r>
            <a:r>
              <a:rPr sz="3200" b="1" spc="1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интересах</a:t>
            </a:r>
            <a:r>
              <a:rPr sz="3200" b="1" spc="19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всей</a:t>
            </a:r>
          </a:p>
          <a:p>
            <a:pPr marL="0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группы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22300" y="3693544"/>
            <a:ext cx="12279545" cy="13469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Общий</a:t>
            </a:r>
            <a:r>
              <a:rPr sz="3200" b="1" spc="15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т</a:t>
            </a:r>
            <a:r>
              <a:rPr sz="3200" b="1" spc="-723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spc="-52" dirty="0">
                <a:solidFill>
                  <a:srgbClr val="C00000"/>
                </a:solidFill>
                <a:latin typeface="OGLKKT+Calibri Bold"/>
                <a:cs typeface="OGLKKT+Calibri Bold"/>
              </a:rPr>
              <a:t>руд</a:t>
            </a:r>
            <a:r>
              <a:rPr sz="3200" b="1" spc="58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– </a:t>
            </a:r>
            <a:r>
              <a:rPr sz="3200" b="1" spc="-11" dirty="0">
                <a:solidFill>
                  <a:srgbClr val="3B2870"/>
                </a:solidFill>
                <a:latin typeface="OGLKKT+Calibri Bold"/>
                <a:cs typeface="OGLKKT+Calibri Bold"/>
              </a:rPr>
              <a:t>предполагает</a:t>
            </a:r>
            <a:r>
              <a:rPr sz="3200" b="1" spc="25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такую организацию</a:t>
            </a:r>
            <a:r>
              <a:rPr sz="3200" b="1" spc="12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1" dirty="0">
                <a:solidFill>
                  <a:srgbClr val="3B2870"/>
                </a:solidFill>
                <a:latin typeface="OGLKKT+Calibri Bold"/>
                <a:cs typeface="OGLKKT+Calibri Bold"/>
              </a:rPr>
              <a:t>детей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,</a:t>
            </a:r>
            <a:r>
              <a:rPr sz="3200" b="1" spc="18" dirty="0">
                <a:solidFill>
                  <a:srgbClr val="3B2870"/>
                </a:solidFill>
                <a:latin typeface="SCQUJU+Calibri Bold"/>
                <a:cs typeface="SCQUJU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при </a:t>
            </a:r>
            <a:r>
              <a:rPr sz="3200" b="1" spc="-14" dirty="0">
                <a:solidFill>
                  <a:srgbClr val="3B2870"/>
                </a:solidFill>
                <a:latin typeface="OGLKKT+Calibri Bold"/>
                <a:cs typeface="OGLKKT+Calibri Bold"/>
              </a:rPr>
              <a:t>которой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при</a:t>
            </a:r>
            <a:r>
              <a:rPr sz="3200" b="1" spc="1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общей </a:t>
            </a:r>
            <a:r>
              <a:rPr sz="3200" b="1" spc="-27" dirty="0">
                <a:solidFill>
                  <a:srgbClr val="3B2870"/>
                </a:solidFill>
                <a:latin typeface="OGLKKT+Calibri Bold"/>
                <a:cs typeface="OGLKKT+Calibri Bold"/>
              </a:rPr>
              <a:t>цели</a:t>
            </a:r>
            <a:r>
              <a:rPr sz="3200" b="1" spc="47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1" dirty="0">
                <a:solidFill>
                  <a:srgbClr val="3B2870"/>
                </a:solidFill>
                <a:latin typeface="OGLKKT+Calibri Bold"/>
                <a:cs typeface="OGLKKT+Calibri Bold"/>
              </a:rPr>
              <a:t>каждый</a:t>
            </a:r>
            <a:r>
              <a:rPr sz="3200" b="1" spc="3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ребенок</a:t>
            </a:r>
            <a:r>
              <a:rPr sz="3200" b="1" spc="22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выполняет</a:t>
            </a:r>
            <a:r>
              <a:rPr sz="3200" b="1" spc="32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0" dirty="0">
                <a:solidFill>
                  <a:srgbClr val="3B2870"/>
                </a:solidFill>
                <a:latin typeface="OGLKKT+Calibri Bold"/>
                <a:cs typeface="OGLKKT+Calibri Bold"/>
              </a:rPr>
              <a:t>какую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-</a:t>
            </a:r>
            <a:r>
              <a:rPr sz="3200" b="1" spc="-23" dirty="0">
                <a:solidFill>
                  <a:srgbClr val="3B2870"/>
                </a:solidFill>
                <a:latin typeface="OGLKKT+Calibri Bold"/>
                <a:cs typeface="OGLKKT+Calibri Bold"/>
              </a:rPr>
              <a:t>то</a:t>
            </a:r>
            <a:r>
              <a:rPr sz="3200" b="1" spc="39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часть</a:t>
            </a:r>
            <a:r>
              <a:rPr sz="3200" b="1" spc="1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работы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самостоятельно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2300" y="5318891"/>
            <a:ext cx="10293623" cy="1346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Совместный</a:t>
            </a:r>
            <a:r>
              <a:rPr sz="3200" b="1" spc="3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т</a:t>
            </a:r>
            <a:r>
              <a:rPr sz="3200" b="1" spc="-723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spc="-52" dirty="0">
                <a:solidFill>
                  <a:srgbClr val="C00000"/>
                </a:solidFill>
                <a:latin typeface="OGLKKT+Calibri Bold"/>
                <a:cs typeface="OGLKKT+Calibri Bold"/>
              </a:rPr>
              <a:t>руд</a:t>
            </a:r>
            <a:r>
              <a:rPr sz="3200" b="1" spc="58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– </a:t>
            </a:r>
            <a:r>
              <a:rPr sz="3200" b="1" spc="-11" dirty="0">
                <a:solidFill>
                  <a:srgbClr val="3B2870"/>
                </a:solidFill>
                <a:latin typeface="OGLKKT+Calibri Bold"/>
                <a:cs typeface="OGLKKT+Calibri Bold"/>
              </a:rPr>
              <a:t>предполагает</a:t>
            </a:r>
            <a:r>
              <a:rPr sz="3200" b="1" spc="25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взаимодействие</a:t>
            </a:r>
            <a:r>
              <a:rPr sz="3200" b="1" spc="4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1" dirty="0">
                <a:solidFill>
                  <a:srgbClr val="3B2870"/>
                </a:solidFill>
                <a:latin typeface="OGLKKT+Calibri Bold"/>
                <a:cs typeface="OGLKKT+Calibri Bold"/>
              </a:rPr>
              <a:t>детей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,</a:t>
            </a:r>
          </a:p>
          <a:p>
            <a:pPr marL="0" marR="0">
              <a:lnSpc>
                <a:spcPts val="32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зависимость</a:t>
            </a:r>
            <a:r>
              <a:rPr sz="3200" b="1" spc="3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9" dirty="0">
                <a:solidFill>
                  <a:srgbClr val="3B2870"/>
                </a:solidFill>
                <a:latin typeface="OGLKKT+Calibri Bold"/>
                <a:cs typeface="OGLKKT+Calibri Bold"/>
              </a:rPr>
              <a:t>каждого</a:t>
            </a:r>
            <a:r>
              <a:rPr sz="3200" b="1" spc="44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0" dirty="0">
                <a:solidFill>
                  <a:srgbClr val="3B2870"/>
                </a:solidFill>
                <a:latin typeface="OGLKKT+Calibri Bold"/>
                <a:cs typeface="OGLKKT+Calibri Bold"/>
              </a:rPr>
              <a:t>от</a:t>
            </a:r>
            <a:r>
              <a:rPr sz="3200" b="1" spc="16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0" dirty="0">
                <a:solidFill>
                  <a:srgbClr val="3B2870"/>
                </a:solidFill>
                <a:latin typeface="OGLKKT+Calibri Bold"/>
                <a:cs typeface="OGLKKT+Calibri Bold"/>
              </a:rPr>
              <a:t>темпа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,</a:t>
            </a:r>
            <a:r>
              <a:rPr sz="3200" b="1" spc="12" dirty="0">
                <a:solidFill>
                  <a:srgbClr val="3B2870"/>
                </a:solidFill>
                <a:latin typeface="SCQUJU+Calibri Bold"/>
                <a:cs typeface="SCQUJU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качества</a:t>
            </a:r>
            <a:r>
              <a:rPr sz="3200" b="1" spc="2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работы </a:t>
            </a:r>
            <a:r>
              <a:rPr sz="3200" b="1" spc="-14" dirty="0">
                <a:solidFill>
                  <a:srgbClr val="3B2870"/>
                </a:solidFill>
                <a:latin typeface="OGLKKT+Calibri Bold"/>
                <a:cs typeface="OGLKKT+Calibri Bold"/>
              </a:rPr>
              <a:t>другого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25" dirty="0">
                <a:solidFill>
                  <a:srgbClr val="3B2870"/>
                </a:solidFill>
                <a:latin typeface="OGLKKT+Calibri Bold"/>
                <a:cs typeface="OGLKKT+Calibri Bold"/>
              </a:rPr>
              <a:t>Цель</a:t>
            </a:r>
            <a:r>
              <a:rPr sz="3200" b="1" spc="32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–</a:t>
            </a:r>
            <a:r>
              <a:rPr sz="3200" b="1" spc="1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1" dirty="0">
                <a:solidFill>
                  <a:srgbClr val="3B2870"/>
                </a:solidFill>
                <a:latin typeface="OGLKKT+Calibri Bold"/>
                <a:cs typeface="OGLKKT+Calibri Bold"/>
              </a:rPr>
              <a:t>единая</a:t>
            </a:r>
            <a:r>
              <a:rPr sz="3200" b="1" spc="34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22300" y="6944756"/>
            <a:ext cx="11983676" cy="1346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6"/>
              </a:lnSpc>
              <a:spcBef>
                <a:spcPts val="0"/>
              </a:spcBef>
              <a:spcAft>
                <a:spcPts val="0"/>
              </a:spcAft>
            </a:pP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Коллективный</a:t>
            </a:r>
            <a:r>
              <a:rPr sz="3200" b="1" spc="5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т</a:t>
            </a:r>
            <a:r>
              <a:rPr sz="3200" b="1" spc="-72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spc="-54" dirty="0">
                <a:solidFill>
                  <a:srgbClr val="C00000"/>
                </a:solidFill>
                <a:latin typeface="OGLKKT+Calibri Bold"/>
                <a:cs typeface="OGLKKT+Calibri Bold"/>
              </a:rPr>
              <a:t>руд</a:t>
            </a:r>
            <a:r>
              <a:rPr sz="3200" b="1" spc="54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–</a:t>
            </a:r>
            <a:r>
              <a:rPr sz="3200" b="1" spc="1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форма организации </a:t>
            </a:r>
            <a:r>
              <a:rPr sz="3200" b="1" spc="-33" dirty="0">
                <a:solidFill>
                  <a:srgbClr val="3B2870"/>
                </a:solidFill>
                <a:latin typeface="OGLKKT+Calibri Bold"/>
                <a:cs typeface="OGLKKT+Calibri Bold"/>
              </a:rPr>
              <a:t>труда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,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при </a:t>
            </a:r>
            <a:r>
              <a:rPr sz="3200" b="1" spc="-14" dirty="0">
                <a:solidFill>
                  <a:srgbClr val="3B2870"/>
                </a:solidFill>
                <a:latin typeface="OGLKKT+Calibri Bold"/>
                <a:cs typeface="OGLKKT+Calibri Bold"/>
              </a:rPr>
              <a:t>которой</a:t>
            </a:r>
            <a:r>
              <a:rPr sz="3200" b="1" spc="27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дети</a:t>
            </a:r>
          </a:p>
          <a:p>
            <a:pPr marL="0" marR="0">
              <a:lnSpc>
                <a:spcPts val="3200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1" dirty="0">
                <a:solidFill>
                  <a:srgbClr val="3B2870"/>
                </a:solidFill>
                <a:latin typeface="OGLKKT+Calibri Bold"/>
                <a:cs typeface="OGLKKT+Calibri Bold"/>
              </a:rPr>
              <a:t>наряду</a:t>
            </a:r>
            <a:r>
              <a:rPr sz="3200" b="1" spc="2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с </a:t>
            </a:r>
            <a:r>
              <a:rPr sz="3200" b="1" spc="-38" dirty="0">
                <a:solidFill>
                  <a:srgbClr val="3B2870"/>
                </a:solidFill>
                <a:latin typeface="OGLKKT+Calibri Bold"/>
                <a:cs typeface="OGLKKT+Calibri Bold"/>
              </a:rPr>
              <a:t>трудом</a:t>
            </a:r>
            <a:r>
              <a:rPr sz="3200" b="1" spc="46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решают</a:t>
            </a:r>
            <a:r>
              <a:rPr sz="3200" b="1" spc="1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и нравственные</a:t>
            </a:r>
            <a:r>
              <a:rPr sz="3200" b="1" spc="3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u="sng" dirty="0">
                <a:solidFill>
                  <a:srgbClr val="3B2870"/>
                </a:solidFill>
                <a:latin typeface="OGLKKT+Calibri Bold"/>
                <a:cs typeface="OGLKKT+Calibri Bold"/>
              </a:rPr>
              <a:t>задачи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: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договориться</a:t>
            </a:r>
            <a:r>
              <a:rPr sz="3200" b="1" spc="36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о</a:t>
            </a:r>
          </a:p>
          <a:p>
            <a:pPr marL="0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3" dirty="0">
                <a:solidFill>
                  <a:srgbClr val="3B2870"/>
                </a:solidFill>
                <a:latin typeface="OGLKKT+Calibri Bold"/>
                <a:cs typeface="OGLKKT+Calibri Bold"/>
              </a:rPr>
              <a:t>разделении</a:t>
            </a:r>
            <a:r>
              <a:rPr sz="3200" b="1" spc="48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33" dirty="0">
                <a:solidFill>
                  <a:srgbClr val="3B2870"/>
                </a:solidFill>
                <a:latin typeface="OGLKKT+Calibri Bold"/>
                <a:cs typeface="OGLKKT+Calibri Bold"/>
              </a:rPr>
              <a:t>труда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,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помогают</a:t>
            </a:r>
            <a:r>
              <a:rPr sz="3200" b="1" spc="32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3" dirty="0">
                <a:solidFill>
                  <a:srgbClr val="3B2870"/>
                </a:solidFill>
                <a:latin typeface="OGLKKT+Calibri Bold"/>
                <a:cs typeface="OGLKKT+Calibri Bold"/>
              </a:rPr>
              <a:t>друг</a:t>
            </a:r>
            <a:r>
              <a:rPr sz="3200" b="1" spc="11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pc="-10" dirty="0">
                <a:solidFill>
                  <a:srgbClr val="3B2870"/>
                </a:solidFill>
                <a:latin typeface="OGLKKT+Calibri Bold"/>
                <a:cs typeface="OGLKKT+Calibri Bold"/>
              </a:rPr>
              <a:t>другу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 в</a:t>
            </a:r>
            <a:r>
              <a:rPr sz="3200" b="1" spc="1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strike="sngStrike" dirty="0">
                <a:solidFill>
                  <a:srgbClr val="3B2870"/>
                </a:solidFill>
                <a:latin typeface="OGLKKT+Calibri Bold"/>
                <a:cs typeface="OGLKKT+Calibri Bold"/>
              </a:rPr>
              <a:t>случае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22300" y="8164453"/>
            <a:ext cx="11929129" cy="533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903"/>
              </a:lnSpc>
              <a:spcBef>
                <a:spcPts val="0"/>
              </a:spcBef>
              <a:spcAft>
                <a:spcPts val="0"/>
              </a:spcAft>
            </a:pPr>
            <a:r>
              <a:rPr sz="3200" b="1" spc="-13" dirty="0">
                <a:solidFill>
                  <a:srgbClr val="3B2870"/>
                </a:solidFill>
                <a:latin typeface="OGLKKT+Calibri Bold"/>
                <a:cs typeface="OGLKKT+Calibri Bold"/>
              </a:rPr>
              <a:t>необходимости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,</a:t>
            </a:r>
            <a:r>
              <a:rPr sz="3200" b="1" spc="30" dirty="0">
                <a:solidFill>
                  <a:srgbClr val="3B2870"/>
                </a:solidFill>
                <a:latin typeface="SCQUJU+Calibri Bold"/>
                <a:cs typeface="SCQUJU+Calibri Bold"/>
              </a:rPr>
              <a:t> </a:t>
            </a:r>
            <a:r>
              <a:rPr sz="3200" b="1" spc="-10" dirty="0">
                <a:solidFill>
                  <a:srgbClr val="3B2870"/>
                </a:solidFill>
                <a:latin typeface="OGLKKT+Calibri Bold"/>
                <a:cs typeface="OGLKKT+Calibri Bold"/>
              </a:rPr>
              <a:t>«болеют»</a:t>
            </a:r>
            <a:r>
              <a:rPr sz="3200" b="1" spc="35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за качество</a:t>
            </a:r>
            <a:r>
              <a:rPr sz="3200" b="1" spc="30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общей</a:t>
            </a:r>
            <a:r>
              <a:rPr sz="3200" b="1" spc="13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совместной</a:t>
            </a:r>
            <a:r>
              <a:rPr sz="3200" b="1" spc="44" dirty="0">
                <a:solidFill>
                  <a:srgbClr val="3B2870"/>
                </a:solidFill>
                <a:latin typeface="OGLKKT+Calibri Bold"/>
                <a:cs typeface="OGLKKT+Calibri Bold"/>
              </a:rPr>
              <a:t> </a:t>
            </a:r>
            <a:r>
              <a:rPr sz="3200" b="1" dirty="0">
                <a:solidFill>
                  <a:srgbClr val="3B2870"/>
                </a:solidFill>
                <a:latin typeface="OGLKKT+Calibri Bold"/>
                <a:cs typeface="OGLKKT+Calibri Bold"/>
              </a:rPr>
              <a:t>работы</a:t>
            </a:r>
            <a:r>
              <a:rPr sz="3200" b="1" dirty="0">
                <a:solidFill>
                  <a:srgbClr val="3B287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69034" y="469289"/>
            <a:ext cx="15434962" cy="1268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Поручение –</a:t>
            </a:r>
            <a:r>
              <a:rPr sz="2700" b="1" spc="13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8" dirty="0">
                <a:solidFill>
                  <a:srgbClr val="C00000"/>
                </a:solidFill>
                <a:latin typeface="OGLKKT+Calibri Bold"/>
                <a:cs typeface="OGLKKT+Calibri Bold"/>
              </a:rPr>
              <a:t>это</a:t>
            </a: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 обращенная</a:t>
            </a:r>
            <a:r>
              <a:rPr sz="2700" b="1" spc="27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к ребенку</a:t>
            </a:r>
            <a:r>
              <a:rPr sz="2700" b="1" spc="15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просьба взрослого выполнить</a:t>
            </a:r>
            <a:r>
              <a:rPr sz="2700" b="1" spc="1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5" dirty="0">
                <a:solidFill>
                  <a:srgbClr val="C00000"/>
                </a:solidFill>
                <a:latin typeface="OGLKKT+Calibri Bold"/>
                <a:cs typeface="OGLKKT+Calibri Bold"/>
              </a:rPr>
              <a:t>какое</a:t>
            </a:r>
            <a:r>
              <a:rPr sz="27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-</a:t>
            </a: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либо </a:t>
            </a:r>
            <a:r>
              <a:rPr sz="2700" b="1" spc="-23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трудовое</a:t>
            </a:r>
            <a:r>
              <a:rPr sz="2700" b="1" spc="28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C00000"/>
                </a:solidFill>
                <a:latin typeface="OGLKKT+Calibri Bold"/>
                <a:cs typeface="OGLKKT+Calibri Bold"/>
              </a:rPr>
              <a:t>действие</a:t>
            </a:r>
            <a:r>
              <a:rPr sz="27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.</a:t>
            </a:r>
          </a:p>
          <a:p>
            <a:pPr marL="701801" marR="0">
              <a:lnSpc>
                <a:spcPts val="3198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Наиболее</a:t>
            </a:r>
            <a:r>
              <a:rPr sz="2700" b="1" spc="24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простая форма организации</a:t>
            </a:r>
            <a:r>
              <a:rPr sz="27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23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трудовой</a:t>
            </a:r>
            <a:r>
              <a:rPr sz="2700" b="1" spc="1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деятельности</a:t>
            </a:r>
            <a:r>
              <a:rPr sz="27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7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4" dirty="0">
                <a:solidFill>
                  <a:srgbClr val="002060"/>
                </a:solidFill>
                <a:latin typeface="OGLKKT+Calibri Bold"/>
                <a:cs typeface="OGLKKT+Calibri Bold"/>
              </a:rPr>
              <a:t>дошкольного</a:t>
            </a:r>
            <a:r>
              <a:rPr sz="2700" b="1" spc="3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возраста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993648" marR="0">
              <a:lnSpc>
                <a:spcPts val="3197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Является</a:t>
            </a:r>
            <a:r>
              <a:rPr sz="2700" b="1" spc="63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16" dirty="0">
                <a:solidFill>
                  <a:srgbClr val="002060"/>
                </a:solidFill>
                <a:latin typeface="OGLKKT+Calibri Bold"/>
                <a:cs typeface="OGLKKT+Calibri Bold"/>
              </a:rPr>
              <a:t>ведущей</a:t>
            </a:r>
            <a:r>
              <a:rPr sz="27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формой организации</a:t>
            </a:r>
            <a:r>
              <a:rPr sz="2700" b="1" spc="1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spc="-34" dirty="0">
                <a:solidFill>
                  <a:srgbClr val="002060"/>
                </a:solidFill>
                <a:latin typeface="OGLKKT+Calibri Bold"/>
                <a:cs typeface="OGLKKT+Calibri Bold"/>
              </a:rPr>
              <a:t>труда</a:t>
            </a:r>
            <a:r>
              <a:rPr sz="2700" b="1" spc="4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группах</a:t>
            </a:r>
            <a:r>
              <a:rPr sz="2700" b="1" spc="17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раннего</a:t>
            </a:r>
            <a:r>
              <a:rPr sz="2700" b="1" spc="64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и</a:t>
            </a:r>
            <a:r>
              <a:rPr sz="2700" b="1" spc="6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младшего</a:t>
            </a:r>
            <a:r>
              <a:rPr sz="2700" b="1" spc="2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возраста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3748" y="6062370"/>
            <a:ext cx="14403978" cy="4566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95"/>
              </a:lnSpc>
              <a:spcBef>
                <a:spcPts val="0"/>
              </a:spcBef>
              <a:spcAft>
                <a:spcPts val="0"/>
              </a:spcAft>
            </a:pP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 зависимости </a:t>
            </a:r>
            <a:r>
              <a:rPr sz="27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от</a:t>
            </a:r>
            <a:r>
              <a:rPr sz="2700" b="1" spc="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возрастных возможностей </a:t>
            </a:r>
            <a:r>
              <a:rPr sz="2700" b="1" spc="-12" dirty="0">
                <a:solidFill>
                  <a:srgbClr val="002060"/>
                </a:solidFill>
                <a:latin typeface="OGLKKT+Calibri Bold"/>
                <a:cs typeface="OGLKKT+Calibri Bold"/>
              </a:rPr>
              <a:t>детей</a:t>
            </a:r>
            <a:r>
              <a:rPr sz="2700" b="1" spc="2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применяются</a:t>
            </a:r>
            <a:r>
              <a:rPr sz="2700" b="1" spc="26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следующие</a:t>
            </a:r>
            <a:r>
              <a:rPr sz="2700" b="1" spc="618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7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виды поручений</a:t>
            </a:r>
            <a:r>
              <a:rPr sz="27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2320" y="6643622"/>
            <a:ext cx="14937029" cy="2758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C00000"/>
                </a:solidFill>
                <a:latin typeface="JUPWOP+Arial"/>
                <a:cs typeface="JUPWOP+Arial"/>
              </a:rPr>
              <a:t>•</a:t>
            </a:r>
            <a:r>
              <a:rPr sz="2800" spc="107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Поручения</a:t>
            </a:r>
            <a:r>
              <a:rPr sz="28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,</a:t>
            </a:r>
            <a:r>
              <a:rPr sz="2800" b="1" u="sng" spc="-11" dirty="0">
                <a:solidFill>
                  <a:srgbClr val="C00000"/>
                </a:solidFill>
                <a:latin typeface="SCQUJU+Calibri Bold"/>
                <a:cs typeface="SCQUJU+Calibri Bold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связанные</a:t>
            </a:r>
            <a:r>
              <a:rPr sz="2800" b="1" u="sng" spc="15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с</a:t>
            </a:r>
            <a:r>
              <a:rPr sz="2800" b="1" u="sng" spc="13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выполнением </a:t>
            </a:r>
            <a:r>
              <a:rPr sz="2800" b="1" u="sng" spc="-19" dirty="0">
                <a:solidFill>
                  <a:srgbClr val="C00000"/>
                </a:solidFill>
                <a:latin typeface="OGLKKT+Calibri Bold"/>
                <a:cs typeface="OGLKKT+Calibri Bold"/>
              </a:rPr>
              <a:t>одного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 способа действия</a:t>
            </a:r>
            <a:r>
              <a:rPr sz="28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spc="107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Ребенку поручают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подать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принести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отнести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spc="107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Поручения</a:t>
            </a:r>
            <a:r>
              <a:rPr sz="2800" b="1" spc="1265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кратковременны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-11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эпизодичны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вызваны временной 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необходимостью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001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C00000"/>
                </a:solidFill>
                <a:latin typeface="JUPWOP+Arial"/>
                <a:cs typeface="JUPWOP+Arial"/>
              </a:rPr>
              <a:t>•</a:t>
            </a:r>
            <a:r>
              <a:rPr sz="2800" spc="107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Поручения</a:t>
            </a:r>
            <a:r>
              <a:rPr sz="28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,</a:t>
            </a:r>
            <a:r>
              <a:rPr sz="2800" b="1" u="sng" spc="-11" dirty="0">
                <a:solidFill>
                  <a:srgbClr val="C00000"/>
                </a:solidFill>
                <a:latin typeface="SCQUJU+Calibri Bold"/>
                <a:cs typeface="SCQUJU+Calibri Bold"/>
              </a:rPr>
              <a:t> </a:t>
            </a:r>
            <a:r>
              <a:rPr sz="2800" b="1" u="sng" spc="-14" dirty="0">
                <a:solidFill>
                  <a:srgbClr val="C00000"/>
                </a:solidFill>
                <a:latin typeface="OGLKKT+Calibri Bold"/>
                <a:cs typeface="OGLKKT+Calibri Bold"/>
              </a:rPr>
              <a:t>которые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spc="-23" dirty="0">
                <a:solidFill>
                  <a:srgbClr val="C00000"/>
                </a:solidFill>
                <a:latin typeface="OGLKKT+Calibri Bold"/>
                <a:cs typeface="OGLKKT+Calibri Bold"/>
              </a:rPr>
              <a:t>содержат</a:t>
            </a:r>
            <a:r>
              <a:rPr sz="2800" b="1" u="sng" spc="1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spc="-17" dirty="0">
                <a:solidFill>
                  <a:srgbClr val="C00000"/>
                </a:solidFill>
                <a:latin typeface="OGLKKT+Calibri Bold"/>
                <a:cs typeface="OGLKKT+Calibri Bold"/>
              </a:rPr>
              <a:t>несколько</a:t>
            </a:r>
            <a:r>
              <a:rPr sz="2800" b="1" u="sng" spc="1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способов действия</a:t>
            </a:r>
            <a:r>
              <a:rPr sz="28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,</a:t>
            </a:r>
            <a:r>
              <a:rPr sz="2800" b="1" u="sng" spc="13" dirty="0">
                <a:solidFill>
                  <a:srgbClr val="C00000"/>
                </a:solidFill>
                <a:latin typeface="SCQUJU+Calibri Bold"/>
                <a:cs typeface="SCQUJU+Calibri Bold"/>
              </a:rPr>
              <a:t> </a:t>
            </a:r>
            <a:r>
              <a:rPr sz="2800" b="1" u="sng" spc="-17" dirty="0">
                <a:solidFill>
                  <a:srgbClr val="C00000"/>
                </a:solidFill>
                <a:latin typeface="OGLKKT+Calibri Bold"/>
                <a:cs typeface="OGLKKT+Calibri Bold"/>
              </a:rPr>
              <a:t>несколько</a:t>
            </a:r>
            <a:r>
              <a:rPr sz="2800" b="1" u="sng" spc="16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spc="-24" dirty="0">
                <a:solidFill>
                  <a:srgbClr val="C00000"/>
                </a:solidFill>
                <a:latin typeface="OGLKKT+Calibri Bold"/>
                <a:cs typeface="OGLKKT+Calibri Bold"/>
              </a:rPr>
              <a:t>трудовых</a:t>
            </a:r>
            <a:r>
              <a:rPr sz="2800" b="1" u="sng" spc="12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операций</a:t>
            </a:r>
            <a:r>
              <a:rPr sz="2800" b="1" dirty="0">
                <a:solidFill>
                  <a:srgbClr val="C0000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spc="107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Ребенку поручают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покормить животных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-11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полить</a:t>
            </a:r>
            <a:r>
              <a:rPr sz="2800" b="1" spc="12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комнатные цветы 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34" dirty="0">
                <a:solidFill>
                  <a:srgbClr val="002060"/>
                </a:solidFill>
                <a:latin typeface="OGLKKT+Calibri Bold"/>
                <a:cs typeface="OGLKKT+Calibri Bold"/>
              </a:rPr>
              <a:t>т.п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C00000"/>
                </a:solidFill>
                <a:latin typeface="JUPWOP+Arial"/>
                <a:cs typeface="JUPWOP+Arial"/>
              </a:rPr>
              <a:t>•</a:t>
            </a:r>
            <a:r>
              <a:rPr sz="2800" spc="107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Поручения</a:t>
            </a:r>
            <a:r>
              <a:rPr sz="28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,</a:t>
            </a:r>
            <a:r>
              <a:rPr sz="2800" b="1" u="sng" spc="-11" dirty="0">
                <a:solidFill>
                  <a:srgbClr val="C00000"/>
                </a:solidFill>
                <a:latin typeface="SCQUJU+Calibri Bold"/>
                <a:cs typeface="SCQUJU+Calibri Bold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связанные</a:t>
            </a:r>
            <a:r>
              <a:rPr sz="2800" b="1" u="sng" spc="15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с</a:t>
            </a:r>
            <a:r>
              <a:rPr sz="2800" b="1" u="sng" spc="13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spc="-16" dirty="0">
                <a:solidFill>
                  <a:srgbClr val="C00000"/>
                </a:solidFill>
                <a:latin typeface="OGLKKT+Calibri Bold"/>
                <a:cs typeface="OGLKKT+Calibri Bold"/>
              </a:rPr>
              <a:t>результатами</a:t>
            </a:r>
            <a:r>
              <a:rPr sz="28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, </a:t>
            </a:r>
            <a:r>
              <a:rPr sz="2800" b="1" u="sng" spc="-14" dirty="0">
                <a:solidFill>
                  <a:srgbClr val="C00000"/>
                </a:solidFill>
                <a:latin typeface="OGLKKT+Calibri Bold"/>
                <a:cs typeface="OGLKKT+Calibri Bold"/>
              </a:rPr>
              <a:t>которых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 дети достигают</a:t>
            </a:r>
            <a:r>
              <a:rPr sz="2800" b="1" u="sng" spc="-18" dirty="0">
                <a:solidFill>
                  <a:srgbClr val="C00000"/>
                </a:solidFill>
                <a:latin typeface="OGLKKT+Calibri Bold"/>
                <a:cs typeface="OGLKKT+Calibri Bold"/>
              </a:rPr>
              <a:t> </a:t>
            </a:r>
            <a:r>
              <a:rPr sz="2800" b="1" u="sng" dirty="0">
                <a:solidFill>
                  <a:srgbClr val="C00000"/>
                </a:solidFill>
                <a:latin typeface="OGLKKT+Calibri Bold"/>
                <a:cs typeface="OGLKKT+Calibri Bold"/>
              </a:rPr>
              <a:t>не </a:t>
            </a:r>
            <a:r>
              <a:rPr sz="2800" b="1" u="sng" spc="-18" dirty="0">
                <a:solidFill>
                  <a:srgbClr val="C00000"/>
                </a:solidFill>
                <a:latin typeface="OGLKKT+Calibri Bold"/>
                <a:cs typeface="OGLKKT+Calibri Bold"/>
              </a:rPr>
              <a:t>сразу</a:t>
            </a:r>
            <a:r>
              <a:rPr sz="2800" b="1" u="sng" dirty="0">
                <a:solidFill>
                  <a:srgbClr val="C00000"/>
                </a:solidFill>
                <a:latin typeface="SCQUJU+Calibri Bold"/>
                <a:cs typeface="SCQUJU+Calibri Bold"/>
              </a:rPr>
              <a:t>.</a:t>
            </a:r>
          </a:p>
          <a:p>
            <a:pPr marL="0" marR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2060"/>
                </a:solidFill>
                <a:latin typeface="JUPWOP+Arial"/>
                <a:cs typeface="JUPWOP+Arial"/>
              </a:rPr>
              <a:t>•</a:t>
            </a:r>
            <a:r>
              <a:rPr sz="2800" spc="1074" dirty="0">
                <a:solidFill>
                  <a:srgbClr val="00206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Ребенку поручают</a:t>
            </a:r>
            <a:r>
              <a:rPr sz="2800" b="1" spc="-11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посеять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13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посадить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принести из</a:t>
            </a:r>
            <a:r>
              <a:rPr sz="2800" b="1" spc="13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дома </a:t>
            </a:r>
            <a:r>
              <a:rPr sz="2800" b="1" spc="-13" dirty="0">
                <a:solidFill>
                  <a:srgbClr val="002060"/>
                </a:solidFill>
                <a:latin typeface="OGLKKT+Calibri Bold"/>
                <a:cs typeface="OGLKKT+Calibri Bold"/>
              </a:rPr>
              <a:t>открытку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,</a:t>
            </a:r>
            <a:r>
              <a:rPr sz="2800" b="1" spc="-11" dirty="0">
                <a:solidFill>
                  <a:srgbClr val="002060"/>
                </a:solidFill>
                <a:latin typeface="SCQUJU+Calibri Bold"/>
                <a:cs typeface="SCQUJU+Calibri Bold"/>
              </a:rPr>
              <a:t> </a:t>
            </a:r>
            <a:r>
              <a:rPr sz="2800" b="1" dirty="0">
                <a:solidFill>
                  <a:srgbClr val="002060"/>
                </a:solidFill>
                <a:latin typeface="OGLKKT+Calibri Bold"/>
                <a:cs typeface="OGLKKT+Calibri Bold"/>
              </a:rPr>
              <a:t>расческу и</a:t>
            </a:r>
            <a:r>
              <a:rPr sz="2800" b="1" spc="10" dirty="0">
                <a:solidFill>
                  <a:srgbClr val="002060"/>
                </a:solidFill>
                <a:latin typeface="OGLKKT+Calibri Bold"/>
                <a:cs typeface="OGLKKT+Calibri Bold"/>
              </a:rPr>
              <a:t> </a:t>
            </a:r>
            <a:r>
              <a:rPr sz="2800" b="1" spc="-32" dirty="0">
                <a:solidFill>
                  <a:srgbClr val="002060"/>
                </a:solidFill>
                <a:latin typeface="OGLKKT+Calibri Bold"/>
                <a:cs typeface="OGLKKT+Calibri Bold"/>
              </a:rPr>
              <a:t>т.д</a:t>
            </a:r>
            <a:r>
              <a:rPr sz="2800" b="1" dirty="0">
                <a:solidFill>
                  <a:srgbClr val="002060"/>
                </a:solidFill>
                <a:latin typeface="SCQUJU+Calibri Bold"/>
                <a:cs typeface="SCQUJU+Calibri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2718</Words>
  <Application>Microsoft Office PowerPoint</Application>
  <PresentationFormat>Произвольный</PresentationFormat>
  <Paragraphs>451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56" baseType="lpstr">
      <vt:lpstr>Arial</vt:lpstr>
      <vt:lpstr>GFFTBK+Times New Roman</vt:lpstr>
      <vt:lpstr>Times New Roman</vt:lpstr>
      <vt:lpstr>FEBAQK+17 Bold Italic</vt:lpstr>
      <vt:lpstr>SCQUJU+Calibri Bold</vt:lpstr>
      <vt:lpstr>Trebuchet MS</vt:lpstr>
      <vt:lpstr>PCMESC+20</vt:lpstr>
      <vt:lpstr>Wingdings 3</vt:lpstr>
      <vt:lpstr>SLSTRK+Times New Roman</vt:lpstr>
      <vt:lpstr>OGLKKT+Calibri Bold</vt:lpstr>
      <vt:lpstr>SIVHOL+17 Bold Italic</vt:lpstr>
      <vt:lpstr>PLTELS+20</vt:lpstr>
      <vt:lpstr>MCAJSC+15 Bold</vt:lpstr>
      <vt:lpstr>TCJIDH+Calibri</vt:lpstr>
      <vt:lpstr>TBHHOA+14 Bold</vt:lpstr>
      <vt:lpstr>IHCMFI+18 Medium</vt:lpstr>
      <vt:lpstr>JUPWOP+Arial</vt:lpstr>
      <vt:lpstr>LPJJWH+Calibri</vt:lpstr>
      <vt:lpstr>TVTGFU+Optima</vt:lpstr>
      <vt:lpstr>JRRVIQ+15 Bold</vt:lpstr>
      <vt:lpstr>Calibri</vt:lpstr>
      <vt:lpstr>VEMWIM+11 Italic</vt:lpstr>
      <vt:lpstr>LDMNMV+14 Bold</vt:lpstr>
      <vt:lpstr>RRGIJL+12 Bold Italic</vt:lpstr>
      <vt:lpstr>LJEVWL+11 Italic</vt:lpstr>
      <vt:lpstr>Agency FB</vt:lpstr>
      <vt:lpstr>BHKHKN+Calibri Bold Italic</vt:lpstr>
      <vt:lpstr>DDGETA+Calibri Bold Italic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User</dc:creator>
  <cp:lastModifiedBy>Admin</cp:lastModifiedBy>
  <cp:revision>27</cp:revision>
  <dcterms:modified xsi:type="dcterms:W3CDTF">2025-01-21T07:24:10Z</dcterms:modified>
</cp:coreProperties>
</file>