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40FA"/>
    <a:srgbClr val="D0D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avatars.mds.yandex.net/get-pdb/1898035/2f1f6f3c-5a62-4636-bada-dc498ca5a505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" b="2823"/>
          <a:stretch/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edia.istockphoto.com/vectors/boys-and-girls-playing-music-collection-vector-id89996753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69" b="43750" l="977" r="300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1" r="69540" b="56266"/>
          <a:stretch/>
        </p:blipFill>
        <p:spPr bwMode="auto">
          <a:xfrm>
            <a:off x="-180527" y="4725144"/>
            <a:ext cx="166316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edia.istockphoto.com/vectors/boys-and-girls-playing-music-collection-vector-id89996753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76" b="43359" l="75098" r="99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57" t="5214" r="2286" b="56348"/>
          <a:stretch/>
        </p:blipFill>
        <p:spPr bwMode="auto">
          <a:xfrm>
            <a:off x="7886829" y="4710276"/>
            <a:ext cx="1257171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60788" y="743218"/>
            <a:ext cx="588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«Детский сад № 162»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3" y="253090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Тема: Музыкальное воспитание детей старшего дошкольного возраста в процессе взаимодействия семьи и ДОУ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60126" y="4365104"/>
            <a:ext cx="29332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Теселкина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Татьяна Михайловна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81759" y="6152436"/>
            <a:ext cx="3117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Нижний Новгород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2025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2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1898035/2f1f6f3c-5a62-4636-bada-dc498ca5a505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" b="2823"/>
          <a:stretch/>
        </p:blipFill>
        <p:spPr bwMode="auto">
          <a:xfrm>
            <a:off x="1528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14676" y="404664"/>
            <a:ext cx="8136904" cy="1368152"/>
          </a:xfrm>
          <a:prstGeom prst="roundRect">
            <a:avLst/>
          </a:prstGeom>
          <a:solidFill>
            <a:srgbClr val="0640FA">
              <a:alpha val="1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и организация различных форм по музыкальному  воспитанию детей старшего дошкольного возраста в процессе взаимодействии семьи и ДОУ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www.maam.ru/upload/blogs/detsad-203779-1529917428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2" t="27623" r="156" b="3427"/>
          <a:stretch/>
        </p:blipFill>
        <p:spPr bwMode="auto">
          <a:xfrm>
            <a:off x="691210" y="1798280"/>
            <a:ext cx="7783836" cy="4752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D:\Курсовые работы\Теселкина\ВКР\КАДЕТЫ ВЫСТУПАЮТ 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50" y="1799064"/>
            <a:ext cx="7781524" cy="4777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Курсовые работы\Теселкина\ВКР\МАСЛЕНИЦА 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90" y="1799064"/>
            <a:ext cx="7806284" cy="47888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331640" y="6217016"/>
            <a:ext cx="6624736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салон «Творчество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Шаинского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детям»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6217016"/>
            <a:ext cx="6624736" cy="3337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Тематическое занятие «День защитников Отечества»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6203260"/>
            <a:ext cx="6624736" cy="3337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Досуг с родителями 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Масленница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78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1898035/2f1f6f3c-5a62-4636-bada-dc498ca5a505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" b="2823"/>
          <a:stretch/>
        </p:blipFill>
        <p:spPr bwMode="auto">
          <a:xfrm>
            <a:off x="-17472" y="-3506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83568" y="404664"/>
            <a:ext cx="7776864" cy="576064"/>
          </a:xfrm>
          <a:prstGeom prst="roundRect">
            <a:avLst/>
          </a:prstGeom>
          <a:solidFill>
            <a:srgbClr val="0640FA">
              <a:alpha val="2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Методологический аппарат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6802" y="3717032"/>
            <a:ext cx="6835000" cy="1569100"/>
          </a:xfrm>
          <a:prstGeom prst="roundRect">
            <a:avLst/>
          </a:prstGeom>
          <a:solidFill>
            <a:srgbClr val="0640FA">
              <a:alpha val="2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изучить теоретические и практические аспекты музыкального воспитания детей старшего дошкольного возраста в процессе взаимодействия семьи и ДОУ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52228" y="1196752"/>
            <a:ext cx="6835000" cy="864096"/>
          </a:xfrm>
          <a:prstGeom prst="roundRect">
            <a:avLst/>
          </a:prstGeom>
          <a:solidFill>
            <a:srgbClr val="0640FA">
              <a:alpha val="2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музыкальное воспитание дошкольников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1926" y="2246721"/>
            <a:ext cx="6835000" cy="1259552"/>
          </a:xfrm>
          <a:prstGeom prst="roundRect">
            <a:avLst/>
          </a:prstGeom>
          <a:solidFill>
            <a:srgbClr val="0640FA">
              <a:alpha val="2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музыкальное воспитание детей старшего дошкольного возраста в процессе взаимодействия семьи и ДОУ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83568" y="836712"/>
            <a:ext cx="0" cy="366487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9" idx="1"/>
          </p:cNvCxnSpPr>
          <p:nvPr/>
        </p:nvCxnSpPr>
        <p:spPr>
          <a:xfrm>
            <a:off x="668142" y="4501582"/>
            <a:ext cx="26866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01638" y="1620456"/>
            <a:ext cx="26866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63266" y="2876497"/>
            <a:ext cx="26866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" descr="https://media.istockphoto.com/vectors/boys-and-girls-playing-music-collection-vector-id89996753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637" b="92090" l="7285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046" t="52722" b="7656"/>
          <a:stretch/>
        </p:blipFill>
        <p:spPr bwMode="auto">
          <a:xfrm>
            <a:off x="7452320" y="4311016"/>
            <a:ext cx="1668398" cy="254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0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1898035/2f1f6f3c-5a62-4636-bada-dc498ca5a505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" b="2823"/>
          <a:stretch/>
        </p:blipFill>
        <p:spPr bwMode="auto">
          <a:xfrm>
            <a:off x="-17472" y="-3506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74128" y="404664"/>
            <a:ext cx="7776864" cy="864096"/>
          </a:xfrm>
          <a:prstGeom prst="roundRect">
            <a:avLst/>
          </a:prstGeom>
          <a:solidFill>
            <a:srgbClr val="0640FA">
              <a:alpha val="2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Методологический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аппарат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адачи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096" y="119675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раскрыть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сущность понятия «музыкальное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особенности его осуществления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старшем дошкольном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6096" y="2253065"/>
            <a:ext cx="80427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рассмотреть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особенности музыкального воспитания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семье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старшего дошкольного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возраста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характеристику формам взаимодействия ДОУ и семьи в музыкальном воспитании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дошкольников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проанализировать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опыт взаимодействия ДОУ и семьи по музыкальному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воспитанию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спланировать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организовать педагогическую работу по музыкальному воспитанию старших дошкольников в процессе взаимодействия ДОУ и семьи; составить рекомендации по музыкальному воспитанию в рамках сотрудничества детского сада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4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1898035/2f1f6f3c-5a62-4636-bada-dc498ca5a505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" b="282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276331" y="188640"/>
            <a:ext cx="6480720" cy="720080"/>
          </a:xfrm>
          <a:prstGeom prst="roundRect">
            <a:avLst/>
          </a:prstGeom>
          <a:solidFill>
            <a:srgbClr val="0640FA">
              <a:alpha val="2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Музыкальное образование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035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54528" y="24093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43078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344781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8543" y="1245676"/>
            <a:ext cx="3627040" cy="720080"/>
          </a:xfrm>
          <a:prstGeom prst="roundRect">
            <a:avLst/>
          </a:prstGeom>
          <a:solidFill>
            <a:srgbClr val="0640FA">
              <a:alpha val="2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музыкальное воспитание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51715" y="2058606"/>
            <a:ext cx="3627040" cy="720080"/>
          </a:xfrm>
          <a:prstGeom prst="roundRect">
            <a:avLst/>
          </a:prstGeom>
          <a:solidFill>
            <a:srgbClr val="0640FA">
              <a:alpha val="2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музыкальное обучение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86486" y="1245472"/>
            <a:ext cx="3591232" cy="720080"/>
          </a:xfrm>
          <a:prstGeom prst="roundRect">
            <a:avLst/>
          </a:prstGeom>
          <a:solidFill>
            <a:srgbClr val="0640FA">
              <a:alpha val="2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музыкальное развитие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5899" y="2863177"/>
            <a:ext cx="8200137" cy="1169269"/>
          </a:xfrm>
          <a:prstGeom prst="roundRect">
            <a:avLst/>
          </a:prstGeom>
          <a:solidFill>
            <a:srgbClr val="0640FA">
              <a:alpha val="2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целенаправленный процесс эмоционально-когнитивного и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-практического освоения детьми музыкального искусства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7220" y="4260176"/>
            <a:ext cx="3729685" cy="720080"/>
          </a:xfrm>
          <a:prstGeom prst="roundRect">
            <a:avLst/>
          </a:prstGeom>
          <a:solidFill>
            <a:srgbClr val="0640FA">
              <a:alpha val="2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музыкальной культуры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9817" y="4260176"/>
            <a:ext cx="3939586" cy="720080"/>
          </a:xfrm>
          <a:prstGeom prst="roundRect">
            <a:avLst/>
          </a:prstGeom>
          <a:solidFill>
            <a:srgbClr val="0640FA">
              <a:alpha val="2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музыкальных способностей</a:t>
            </a:r>
          </a:p>
        </p:txBody>
      </p:sp>
      <p:sp>
        <p:nvSpPr>
          <p:cNvPr id="3" name="Стрелка вправо 2"/>
          <p:cNvSpPr/>
          <p:nvPr/>
        </p:nvSpPr>
        <p:spPr>
          <a:xfrm rot="5400000">
            <a:off x="1288828" y="2146238"/>
            <a:ext cx="757224" cy="484632"/>
          </a:xfrm>
          <a:prstGeom prst="rightArrow">
            <a:avLst/>
          </a:prstGeom>
          <a:solidFill>
            <a:srgbClr val="D0DBF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616513" y="924977"/>
            <a:ext cx="0" cy="343346"/>
          </a:xfrm>
          <a:prstGeom prst="straightConnector1">
            <a:avLst/>
          </a:prstGeom>
          <a:ln w="25400">
            <a:solidFill>
              <a:srgbClr val="0640F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478045" y="924977"/>
            <a:ext cx="0" cy="1118702"/>
          </a:xfrm>
          <a:prstGeom prst="straightConnector1">
            <a:avLst/>
          </a:prstGeom>
          <a:ln w="25400">
            <a:solidFill>
              <a:srgbClr val="0640F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443464" y="924977"/>
            <a:ext cx="0" cy="343346"/>
          </a:xfrm>
          <a:prstGeom prst="straightConnector1">
            <a:avLst/>
          </a:prstGeom>
          <a:ln w="25400">
            <a:solidFill>
              <a:srgbClr val="0640F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387730" y="4067957"/>
            <a:ext cx="332322" cy="180021"/>
          </a:xfrm>
          <a:prstGeom prst="straightConnector1">
            <a:avLst/>
          </a:prstGeom>
          <a:ln w="25400">
            <a:solidFill>
              <a:srgbClr val="0640F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378700" y="4054145"/>
            <a:ext cx="293777" cy="193833"/>
          </a:xfrm>
          <a:prstGeom prst="straightConnector1">
            <a:avLst/>
          </a:prstGeom>
          <a:ln w="25400">
            <a:solidFill>
              <a:srgbClr val="0640F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68543" y="4980256"/>
            <a:ext cx="4074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узыкальный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узыкальная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грамотность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реативность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572000" y="4961458"/>
            <a:ext cx="3779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слух,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ритма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музыкальная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память</a:t>
            </a:r>
          </a:p>
        </p:txBody>
      </p:sp>
      <p:pic>
        <p:nvPicPr>
          <p:cNvPr id="30" name="Picture 6" descr="https://media.istockphoto.com/vectors/boys-and-girls-playing-music-collection-vector-id89996753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852" b="87207" l="51563" r="751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27" t="48439" r="25173" b="12800"/>
          <a:stretch/>
        </p:blipFill>
        <p:spPr bwMode="auto">
          <a:xfrm>
            <a:off x="7932736" y="4980256"/>
            <a:ext cx="1089964" cy="187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9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1898035/2f1f6f3c-5a62-4636-bada-dc498ca5a505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" b="2823"/>
          <a:stretch/>
        </p:blipFill>
        <p:spPr bwMode="auto">
          <a:xfrm>
            <a:off x="0" y="429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903432" y="360750"/>
            <a:ext cx="7578126" cy="619978"/>
          </a:xfrm>
          <a:prstGeom prst="roundRect">
            <a:avLst/>
          </a:prstGeom>
          <a:solidFill>
            <a:srgbClr val="0640FA">
              <a:alpha val="2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взаимодействия семьи и ДОУ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4035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54528" y="24093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43078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344781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579047" y="1039704"/>
            <a:ext cx="7704856" cy="32533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64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</a:p>
          <a:p>
            <a:pPr algn="ctr"/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4" b="100000" l="74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48" t="31703" b="2272"/>
          <a:stretch/>
        </p:blipFill>
        <p:spPr bwMode="auto">
          <a:xfrm>
            <a:off x="3738055" y="1772816"/>
            <a:ext cx="1735399" cy="236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Двойная стрелка влево/вправо 30"/>
          <p:cNvSpPr/>
          <p:nvPr/>
        </p:nvSpPr>
        <p:spPr>
          <a:xfrm>
            <a:off x="3827847" y="1340768"/>
            <a:ext cx="1382762" cy="216024"/>
          </a:xfrm>
          <a:prstGeom prst="leftRightArrow">
            <a:avLst/>
          </a:prstGeom>
          <a:solidFill>
            <a:srgbClr val="0640FA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58912" y="4437112"/>
            <a:ext cx="8208912" cy="1080120"/>
          </a:xfrm>
          <a:prstGeom prst="roundRect">
            <a:avLst/>
          </a:prstGeom>
          <a:solidFill>
            <a:srgbClr val="0640FA">
              <a:alpha val="13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- способ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 совместной деятельности, которая осуществляется на основании социальной перцепции и с помощью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общения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thumbs.dreamstime.com/b/young-cartoon-couple-cute-embracing-each-other-542919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78" b="99778" l="10000" r="92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45" y="1625211"/>
            <a:ext cx="1510742" cy="226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4000" l="61000" r="93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37" r="7160" b="16622"/>
          <a:stretch/>
        </p:blipFill>
        <p:spPr bwMode="auto">
          <a:xfrm>
            <a:off x="6167902" y="1653394"/>
            <a:ext cx="772464" cy="214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6167901" y="5381709"/>
            <a:ext cx="2499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взаимовлияние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1298" y="5381709"/>
            <a:ext cx="2661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взаимопознание</a:t>
            </a:r>
            <a:endParaRPr lang="ru-RU" sz="28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24910" y="5744736"/>
            <a:ext cx="36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взаимопроникновение</a:t>
            </a:r>
            <a:endParaRPr lang="ru-RU" sz="2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210609" y="5756216"/>
            <a:ext cx="2935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взаимоотношение</a:t>
            </a:r>
            <a:endParaRPr lang="ru-RU" sz="28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332076" y="6050930"/>
            <a:ext cx="3134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взаимные действия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3374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1898035/2f1f6f3c-5a62-4636-bada-dc498ca5a505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" b="2823"/>
          <a:stretch/>
        </p:blipFill>
        <p:spPr bwMode="auto">
          <a:xfrm>
            <a:off x="6816" y="17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99592" y="404664"/>
            <a:ext cx="7632848" cy="1214438"/>
          </a:xfrm>
          <a:prstGeom prst="roundRect">
            <a:avLst/>
          </a:prstGeom>
          <a:solidFill>
            <a:srgbClr val="0640FA">
              <a:alpha val="2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взаимодействия семьи и ДОУ по музыкальному воспитанию детей старшего дошкольного возраста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035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54528" y="24093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43078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344781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233315" y="1684628"/>
            <a:ext cx="2516789" cy="520236"/>
          </a:xfrm>
          <a:prstGeom prst="roundRect">
            <a:avLst/>
          </a:prstGeom>
          <a:solidFill>
            <a:srgbClr val="0640FA">
              <a:alpha val="13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Традиционные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20072" y="1705851"/>
            <a:ext cx="2547651" cy="499013"/>
          </a:xfrm>
          <a:prstGeom prst="roundRect">
            <a:avLst/>
          </a:prstGeom>
          <a:solidFill>
            <a:srgbClr val="0640FA">
              <a:alpha val="13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Нетрадиционные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9810" y="2200613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посещение семьи ребенка,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наглядная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пропаганда,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открытых дверей,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семинары-практикумы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собрания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конференции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44284" y="2274838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семейные клубы,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родительская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почта,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доверия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музыкальных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устный журнал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узыкальный салон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us.123rf.com/450wm/gonshi4545/gonshi45451706/gonshi4545170600098/80402407-family-concert.jpg?ver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69161"/>
            <a:ext cx="2676062" cy="158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bubley-dzerdou2.edumsko.ru/uploads/25600/25582/section/606840/.thumbs/main_534111_original_1.jpg?151869243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67" l="55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44" t="-438" r="16540"/>
          <a:stretch/>
        </p:blipFill>
        <p:spPr bwMode="auto">
          <a:xfrm flipH="1">
            <a:off x="4434407" y="4869161"/>
            <a:ext cx="753413" cy="161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9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1898035/2f1f6f3c-5a62-4636-bada-dc498ca5a505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" b="2823"/>
          <a:stretch/>
        </p:blipFill>
        <p:spPr bwMode="auto">
          <a:xfrm>
            <a:off x="1528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14676" y="260648"/>
            <a:ext cx="8136904" cy="1224136"/>
          </a:xfrm>
          <a:prstGeom prst="roundRect">
            <a:avLst/>
          </a:prstGeom>
          <a:solidFill>
            <a:srgbClr val="0640FA">
              <a:alpha val="1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Опытно - практическая  работа по музыкальному воспитанию детей старшего дошкольного возраста в процессе  взаимодействия семьи и ДОУ 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676" y="1484784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База исследования: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 27» г. Балахны, Нижегородской области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реализации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 сентября 2020 года –  25 мая 2020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2912" y="3054444"/>
            <a:ext cx="79786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 –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опыта музыкального воспитания детей старшего дошкольного возраста в процессе взаимодействии МБДОУ №27 с семьями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-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и организация различных форм по музыкальному  воспитанию детей старшего дошкольного возраста в процессе взаимодействии семьи и ДОУ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-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рекомендаций педагогам по музыкальному воспитанию детей старшего дошкольного возраста в процессе  взаимодействия семьи 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</a:p>
        </p:txBody>
      </p:sp>
    </p:spTree>
    <p:extLst>
      <p:ext uri="{BB962C8B-B14F-4D97-AF65-F5344CB8AC3E}">
        <p14:creationId xmlns:p14="http://schemas.microsoft.com/office/powerpoint/2010/main" val="6501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1898035/2f1f6f3c-5a62-4636-bada-dc498ca5a505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" b="2823"/>
          <a:stretch/>
        </p:blipFill>
        <p:spPr bwMode="auto">
          <a:xfrm>
            <a:off x="1528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79712" y="332656"/>
            <a:ext cx="7632848" cy="1080120"/>
          </a:xfrm>
          <a:prstGeom prst="roundRect">
            <a:avLst/>
          </a:prstGeom>
          <a:solidFill>
            <a:srgbClr val="0640FA">
              <a:alpha val="1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использования форм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взаимодействия семьи и ДОУ по музыкальному воспитанию детей старшей группы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239581"/>
              </p:ext>
            </p:extLst>
          </p:nvPr>
        </p:nvGraphicFramePr>
        <p:xfrm>
          <a:off x="515246" y="1412776"/>
          <a:ext cx="8161780" cy="50851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1743"/>
                <a:gridCol w="6620037"/>
              </a:tblGrid>
              <a:tr h="89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Формы взаимодействия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3" marR="29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173" marR="29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88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Родительское собрание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9173" marR="29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Характеристика возрастных возможностей детей в музыкальной деятельности, задачи музыкального развития детей в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д/с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173" marR="29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Игровая музыкальная деятельность в домашних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условиях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173" marR="29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Роль семьи в музыкальном развитии ребёнка на разных этапах дошкольного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детства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173" marR="29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9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подгрупповых консультаций</a:t>
                      </a:r>
                    </a:p>
                  </a:txBody>
                  <a:tcPr marL="29173" marR="29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Домашняя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фонотека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173" marR="29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Элементарное </a:t>
                      </a:r>
                      <a:r>
                        <a:rPr lang="ru-RU" sz="20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музицирование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домашних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условиях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173" marR="29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323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Оформление информации на стенд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9173" marR="29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«Осваивайте с нами», знакомство родителей с песенным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репертуаром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173" marR="29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«Рекомендации по проведению музыкально-дидактических игр в домашних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условиях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173" marR="29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«Музыкальные даты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173" marR="291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3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rs.mds.yandex.net/get-pdb/1898035/2f1f6f3c-5a62-4636-bada-dc498ca5a505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" b="2823"/>
          <a:stretch/>
        </p:blipFill>
        <p:spPr bwMode="auto">
          <a:xfrm>
            <a:off x="-347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87000" y="404664"/>
            <a:ext cx="7632848" cy="1080120"/>
          </a:xfrm>
          <a:prstGeom prst="roundRect">
            <a:avLst/>
          </a:prstGeom>
          <a:solidFill>
            <a:srgbClr val="0640FA">
              <a:alpha val="11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с целью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выявления  их потребностей по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музыкальному воспитанию детей старшей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6096" y="1530951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Влияние музыки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Огромное -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65 %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Незначительное - 25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влияет – 10 %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7036" y="3107636"/>
            <a:ext cx="39907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Музыкальное образование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одителей -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7560" y="3933930"/>
            <a:ext cx="3944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материал для прослушивания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– 40 %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Скудный – 50%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имеет – 20%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05124" y="1530951"/>
            <a:ext cx="4242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Музыкальные инструменты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ома –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05124" y="2319190"/>
            <a:ext cx="4309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Интересные формы взаимодействия</a:t>
            </a: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Праздники – 90 %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гостиные – 65 %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Мастер-классы –75 %</a:t>
            </a: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Семейный конкурс -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60 %</a:t>
            </a: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 – 50 %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– 30 %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74056" y="533740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уголке для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	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-50%;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Нет – 50%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584</Words>
  <Application>Microsoft Office PowerPoint</Application>
  <PresentationFormat>Экран (4:3)</PresentationFormat>
  <Paragraphs>106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dcterms:created xsi:type="dcterms:W3CDTF">2020-06-14T05:20:16Z</dcterms:created>
  <dcterms:modified xsi:type="dcterms:W3CDTF">2026-03-03T06:54:13Z</dcterms:modified>
</cp:coreProperties>
</file>