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" d="2"/>
          <a:sy n="1" d="2"/>
        </p:scale>
        <p:origin x="0" y="0"/>
      </p:cViewPr>
      <p:guideLst>
        <p:guide pos="3840"/>
        <p:guide pos="2160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674767-90B1-4A30-BE51-C5CDCFD7E0F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1940A0-CC8B-460D-ADA7-C469EFFFDF3B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762895" y="2236839"/>
            <a:ext cx="6890328" cy="238760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defRPr/>
            </a:pPr>
            <a:r>
              <a:rPr lang="ru-RU" sz="2400" b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rPr>
              <a:t>Программа просвещения родителей </a:t>
            </a:r>
            <a:br>
              <a:rPr lang="ru-RU" sz="2400" b="1">
                <a:latin typeface="Calibri"/>
              </a:rPr>
            </a:br>
            <a:r>
              <a:rPr lang="ru-RU" sz="2400" b="1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rPr>
              <a:t>(законных представителей) детей дошкольного возраста, посещающих дошкольные образовательные организации – цели, задачи внедрения в дошкольных образовательных организациях Нижегородской области, ожидаемые результаты</a:t>
            </a:r>
            <a:endParaRPr lang="ru-RU" sz="2400">
              <a:solidFill>
                <a:schemeClr val="tx1">
                  <a:lumMod val="85000"/>
                  <a:lumOff val="15000"/>
                </a:schemeClr>
              </a:solidFill>
              <a:latin typeface="Calibri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732585" y="4795990"/>
            <a:ext cx="3920639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defRPr/>
            </a:pPr>
            <a:r>
              <a:rPr lang="ru-RU" sz="1800" b="1">
                <a:solidFill>
                  <a:schemeClr val="tx1">
                    <a:lumMod val="76000"/>
                    <a:lumOff val="24000"/>
                  </a:schemeClr>
                </a:solidFill>
              </a:rPr>
              <a:t>Чеменева</a:t>
            </a:r>
            <a:r>
              <a:rPr lang="ru-RU" sz="1800" b="1">
                <a:solidFill>
                  <a:schemeClr val="tx1">
                    <a:lumMod val="76000"/>
                    <a:lumOff val="24000"/>
                  </a:schemeClr>
                </a:solidFill>
              </a:rPr>
              <a:t> А.А., зав. кафедрой дошкольного образования ГБОУ ДПО НИРО, </a:t>
            </a:r>
            <a:r>
              <a:rPr lang="ru-RU" sz="1800" b="1">
                <a:solidFill>
                  <a:schemeClr val="tx1">
                    <a:lumMod val="76000"/>
                    <a:lumOff val="24000"/>
                  </a:schemeClr>
                </a:solidFill>
              </a:rPr>
              <a:t>к.п.н</a:t>
            </a:r>
            <a:r>
              <a:rPr lang="ru-RU" sz="1800" b="1">
                <a:solidFill>
                  <a:schemeClr val="tx1">
                    <a:lumMod val="76000"/>
                    <a:lumOff val="24000"/>
                  </a:schemeClr>
                </a:solidFill>
              </a:rPr>
              <a:t>., доцент</a:t>
            </a:r>
            <a:endParaRPr lang="ru-RU">
              <a:solidFill>
                <a:schemeClr val="tx1">
                  <a:lumMod val="76000"/>
                  <a:lumOff val="24000"/>
                </a:schemeClr>
              </a:solidFill>
            </a:endParaRPr>
          </a:p>
        </p:txBody>
      </p:sp>
      <p:pic>
        <p:nvPicPr>
          <p:cNvPr id="4" name="Рисунок 3" descr="Изображение выглядит как текст, Шрифт, снимок экра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3"/>
          <a:srcRect l="1460" t="11392" r="438" b="8861"/>
          <a:stretch/>
        </p:blipFill>
        <p:spPr bwMode="auto">
          <a:xfrm>
            <a:off x="2629889" y="164376"/>
            <a:ext cx="7166415" cy="67901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rcRect l="4233" t="6705" r="4956" b="4400"/>
          <a:stretch/>
        </p:blipFill>
        <p:spPr bwMode="auto">
          <a:xfrm>
            <a:off x="1264369" y="874980"/>
            <a:ext cx="9672919" cy="507879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448407" y="0"/>
            <a:ext cx="10287241" cy="87923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C00000"/>
                </a:solidFill>
                <a:latin typeface="Calibri"/>
              </a:rPr>
              <a:t>Приказ Министерства просвещения РФ от 25 ноября 2022 г. № 1028 </a:t>
            </a:r>
            <a:br>
              <a:rPr lang="ru-RU" sz="2000" b="1">
                <a:latin typeface="Calibri"/>
              </a:rPr>
            </a:br>
            <a:r>
              <a:rPr lang="ru-RU" sz="2000" b="1">
                <a:solidFill>
                  <a:srgbClr val="C00000"/>
                </a:solidFill>
                <a:latin typeface="Calibri"/>
              </a:rPr>
              <a:t>"Об утверждении федеральной образовательной программы дошкольного образования"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6754687" y="3898598"/>
            <a:ext cx="5334000" cy="147732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1" i="0" u="none" strike="noStrike" cap="none">
              <a:ln>
                <a:noFill/>
              </a:ln>
              <a:solidFill>
                <a:srgbClr val="002060"/>
              </a:solidFill>
              <a:latin typeface="Calibri"/>
              <a:cs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1" i="0" u="none" strike="noStrike" cap="none">
                <a:ln>
                  <a:noFill/>
                </a:ln>
                <a:latin typeface="Calibri"/>
                <a:cs typeface="Calibri"/>
              </a:rPr>
              <a:t>п.3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 25 мая 2022 г.)</a:t>
            </a:r>
            <a:endParaRPr lang="ru-RU" sz="1800" b="0" i="0" u="none" strike="noStrike" cap="none">
              <a:ln>
                <a:noFill/>
              </a:ln>
              <a:latin typeface="Arial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/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 rot="10800000" flipV="1">
            <a:off x="173446" y="1303065"/>
            <a:ext cx="5823710" cy="373415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85660" tIns="45720" rIns="91440" bIns="0" numCol="1" anchor="ctr" anchorCtr="0" compatLnSpc="1">
            <a:prstTxWarp prst="textNoShape"/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1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Просветительская деятельность – </a:t>
            </a:r>
            <a:r>
              <a:rPr lang="ru-RU" sz="1800" b="0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это деятельность вне рамок образовательных программ, направленная на</a:t>
            </a:r>
            <a:r>
              <a:rPr lang="ru-RU" sz="800"/>
              <a:t>  </a:t>
            </a:r>
            <a:r>
              <a:rPr lang="ru-RU" sz="1800" b="0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распространение знаний, умений, навыков, ценностных установок, опыта и компетенции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</a:t>
            </a:r>
            <a:r>
              <a:rPr lang="ru-RU" sz="800"/>
              <a:t>  </a:t>
            </a:r>
            <a:r>
              <a:rPr lang="ru-RU" sz="1800" b="0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интересов.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800" b="0" i="0" u="none" strike="noStrike" cap="none">
              <a:ln>
                <a:noFill/>
              </a:ln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Построение отношений сотрудничества в соответствии с образовательными потребностями и возможностями семьи</a:t>
            </a:r>
            <a:r>
              <a:rPr lang="ru-RU" sz="800"/>
              <a:t>   </a:t>
            </a:r>
            <a:r>
              <a:rPr lang="ru-RU" sz="1800" b="0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обучающихся – </a:t>
            </a:r>
            <a:r>
              <a:rPr lang="ru-RU" sz="1800" b="1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условие реализации ФОП</a:t>
            </a:r>
            <a:endParaRPr lang="ru-RU" sz="2000" b="1" i="0" u="none" strike="noStrike" cap="none">
              <a:ln>
                <a:noFill/>
              </a:ln>
              <a:ea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1" i="0" u="none" strike="noStrike" cap="none">
                <a:ln>
                  <a:noFill/>
                </a:ln>
                <a:latin typeface="Calibri"/>
                <a:ea typeface="Calibri"/>
                <a:cs typeface="Calibri"/>
              </a:rPr>
              <a:t>ДО</a:t>
            </a:r>
            <a:endParaRPr lang="ru-RU" sz="2000" b="1" i="0" u="none" strike="noStrike" cap="none">
              <a:ln>
                <a:noFill/>
              </a:ln>
              <a:ea typeface="Calibri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06117" y="230841"/>
            <a:ext cx="1084992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algn="ctr">
              <a:defRPr/>
            </a:pPr>
            <a:r>
              <a:rPr lang="ru-RU" sz="2300" b="1">
                <a:solidFill>
                  <a:srgbClr val="C00000"/>
                </a:solidFill>
              </a:rPr>
              <a:t>Мера государственной поддержки семей с детьми</a:t>
            </a:r>
            <a:endParaRPr lang="ru-RU" sz="230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6752665" y="1284193"/>
            <a:ext cx="507402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r>
              <a:rPr lang="ru-RU" b="1"/>
              <a:t>«</a:t>
            </a:r>
            <a:r>
              <a:rPr lang="ru-RU"/>
              <a:t>Министерству просвещения Российской Федерации совместно с органами исполнительной власти субъектов Российской Федерации разработать меры государственной поддержки в части подготовки и внедрения программ просветительской деятельности для родителей детей, посещающих дошкольные образовательные организации».</a:t>
            </a:r>
            <a:r>
              <a:rPr lang="ru-RU">
                <a:ea typeface="Calibri"/>
                <a:cs typeface="Calibri"/>
              </a:rPr>
              <a:t>​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363426" y="821238"/>
            <a:ext cx="3556047" cy="49270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4518557" y="1305536"/>
            <a:ext cx="6548545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/>
              <a:buChar char="ü"/>
              <a:defRPr/>
            </a:pPr>
            <a:r>
              <a:rPr lang="ru-RU"/>
              <a:t>Письмо Департамента государственной политики </a:t>
            </a:r>
            <a:endParaRPr/>
          </a:p>
          <a:p>
            <a:pPr>
              <a:defRPr/>
            </a:pPr>
            <a:r>
              <a:rPr lang="ru-RU"/>
              <a:t>и управления в сфере общего образования </a:t>
            </a:r>
            <a:r>
              <a:rPr lang="ru-RU"/>
              <a:t>Минпросвещения</a:t>
            </a:r>
            <a:r>
              <a:rPr lang="ru-RU"/>
              <a:t> РФ № 03-1060 от 26.07.24 «О проведении общественно-профессионального обсуждения» 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/>
          </a:p>
          <a:p>
            <a:pPr marL="285750" indent="-285750">
              <a:buFont typeface="Wingdings"/>
              <a:buChar char="ü"/>
              <a:defRPr/>
            </a:pPr>
            <a:r>
              <a:rPr lang="ru-RU"/>
              <a:t>Письмо Департамента государственной политики </a:t>
            </a:r>
            <a:endParaRPr/>
          </a:p>
          <a:p>
            <a:pPr>
              <a:defRPr/>
            </a:pPr>
            <a:r>
              <a:rPr lang="ru-RU"/>
              <a:t>и управления в сфере общего образования </a:t>
            </a:r>
            <a:r>
              <a:rPr lang="ru-RU"/>
              <a:t>Минпросвещения</a:t>
            </a:r>
            <a:r>
              <a:rPr lang="ru-RU"/>
              <a:t> РФ от 21 ноября 2024 г.№ 03-1663 «О внедрении программы просветительской деятельности для родителей воспитанников дошкольных образовательных организаций»</a:t>
            </a:r>
            <a:endParaRPr/>
          </a:p>
          <a:p>
            <a:pPr marL="285750" indent="-285750">
              <a:buFont typeface="Wingdings"/>
              <a:buChar char="ü"/>
              <a:defRPr/>
            </a:pPr>
            <a:endParaRPr lang="ru-RU"/>
          </a:p>
          <a:p>
            <a:pPr marL="285750" indent="-285750">
              <a:buFont typeface="Wingdings"/>
              <a:buChar char="ü"/>
              <a:defRPr/>
            </a:pPr>
            <a:r>
              <a:rPr lang="ru-RU"/>
              <a:t>Приказ Министерства образования и науки Нижегородской</a:t>
            </a:r>
            <a:endParaRPr/>
          </a:p>
          <a:p>
            <a:pPr>
              <a:defRPr/>
            </a:pPr>
            <a:r>
              <a:rPr lang="ru-RU"/>
              <a:t>области «О поэтапном внедрении программы просветительской деятельности для родителей детей, посещающих дошкольные образовательные организации»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424641" y="311250"/>
            <a:ext cx="11268207" cy="4010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R="92710" algn="ctr">
              <a:lnSpc>
                <a:spcPts val="2420"/>
              </a:lnSpc>
              <a:spcBef>
                <a:spcPts val="400"/>
              </a:spcBef>
              <a:defRPr/>
            </a:pPr>
            <a:r>
              <a:rPr lang="ru-RU" sz="2300" b="1">
                <a:solidFill>
                  <a:srgbClr val="C00000"/>
                </a:solidFill>
                <a:latin typeface="Calibri Light"/>
                <a:ea typeface="Calibri"/>
              </a:rPr>
              <a:t>Содержание</a:t>
            </a:r>
            <a:r>
              <a:rPr lang="ru-RU" sz="2300" b="1" spc="-70">
                <a:solidFill>
                  <a:srgbClr val="C00000"/>
                </a:solidFill>
                <a:latin typeface="Calibri Light"/>
                <a:ea typeface="Calibri"/>
              </a:rPr>
              <a:t> </a:t>
            </a:r>
            <a:r>
              <a:rPr lang="ru-RU" sz="2300" b="1">
                <a:solidFill>
                  <a:srgbClr val="C00000"/>
                </a:solidFill>
                <a:latin typeface="Calibri Light"/>
                <a:ea typeface="Calibri"/>
              </a:rPr>
              <a:t>просвещения</a:t>
            </a:r>
            <a:r>
              <a:rPr lang="ru-RU" sz="2300" b="1" spc="-105">
                <a:solidFill>
                  <a:srgbClr val="C00000"/>
                </a:solidFill>
                <a:latin typeface="Calibri Light"/>
                <a:ea typeface="Calibri"/>
              </a:rPr>
              <a:t> </a:t>
            </a:r>
            <a:r>
              <a:rPr lang="ru-RU" sz="2300" b="1">
                <a:solidFill>
                  <a:srgbClr val="C00000"/>
                </a:solidFill>
                <a:latin typeface="Calibri Light"/>
                <a:ea typeface="Calibri"/>
              </a:rPr>
              <a:t>родителей</a:t>
            </a:r>
            <a:r>
              <a:rPr lang="ru-RU" sz="2300" b="1" spc="-75">
                <a:solidFill>
                  <a:srgbClr val="C00000"/>
                </a:solidFill>
                <a:latin typeface="Calibri Light"/>
                <a:ea typeface="Calibri"/>
              </a:rPr>
              <a:t> </a:t>
            </a:r>
            <a:r>
              <a:rPr lang="ru-RU" sz="2300" b="1">
                <a:solidFill>
                  <a:srgbClr val="C00000"/>
                </a:solidFill>
                <a:latin typeface="Calibri Light"/>
                <a:ea typeface="Calibri"/>
              </a:rPr>
              <a:t>(законных</a:t>
            </a:r>
            <a:r>
              <a:rPr lang="ru-RU" sz="2300" b="1" spc="-100">
                <a:solidFill>
                  <a:srgbClr val="C00000"/>
                </a:solidFill>
                <a:latin typeface="Calibri Light"/>
                <a:ea typeface="Calibri"/>
              </a:rPr>
              <a:t> </a:t>
            </a:r>
            <a:r>
              <a:rPr lang="ru-RU" sz="2300" b="1" spc="-10">
                <a:solidFill>
                  <a:srgbClr val="C00000"/>
                </a:solidFill>
                <a:latin typeface="Calibri Light"/>
                <a:ea typeface="Calibri"/>
              </a:rPr>
              <a:t>представителей)</a:t>
            </a:r>
            <a:r>
              <a:rPr lang="ru-RU" sz="2300" b="1">
                <a:solidFill>
                  <a:srgbClr val="C00000"/>
                </a:solidFill>
                <a:latin typeface="Calibri Light"/>
                <a:ea typeface="Calibri"/>
              </a:rPr>
              <a:t>  </a:t>
            </a:r>
            <a:r>
              <a:rPr lang="ru-RU" sz="2300" b="1" spc="-10">
                <a:solidFill>
                  <a:srgbClr val="C00000"/>
                </a:solidFill>
                <a:latin typeface="Calibri Light"/>
                <a:ea typeface="Calibri"/>
              </a:rPr>
              <a:t>детей</a:t>
            </a:r>
            <a:endParaRPr lang="ru-RU" sz="2300">
              <a:solidFill>
                <a:srgbClr val="C00000"/>
              </a:solidFill>
              <a:latin typeface="Calibri Light"/>
              <a:ea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57489" y="1100303"/>
            <a:ext cx="707197" cy="7132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66097" y="1094350"/>
            <a:ext cx="707197" cy="713294"/>
          </a:xfrm>
          <a:prstGeom prst="rect">
            <a:avLst/>
          </a:prstGeom>
        </p:spPr>
      </p:pic>
      <p:grpSp>
        <p:nvGrpSpPr>
          <p:cNvPr id="12" name="Group 51"/>
          <p:cNvGrpSpPr/>
          <p:nvPr/>
        </p:nvGrpSpPr>
        <p:grpSpPr bwMode="auto">
          <a:xfrm>
            <a:off x="753322" y="1816458"/>
            <a:ext cx="711200" cy="711835"/>
            <a:chOff x="0" y="0"/>
            <a:chExt cx="711200" cy="711835"/>
          </a:xfrm>
        </p:grpSpPr>
        <p:sp>
          <p:nvSpPr>
            <p:cNvPr id="13" name="Graphic 52"/>
            <p:cNvSpPr/>
            <p:nvPr/>
          </p:nvSpPr>
          <p:spPr bwMode="auto"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 fill="norm" stroke="1" extrusionOk="0">
                  <a:moveTo>
                    <a:pt x="463232" y="0"/>
                  </a:moveTo>
                  <a:lnTo>
                    <a:pt x="247650" y="0"/>
                  </a:lnTo>
                  <a:lnTo>
                    <a:pt x="228990" y="1847"/>
                  </a:lnTo>
                  <a:lnTo>
                    <a:pt x="180340" y="27939"/>
                  </a:lnTo>
                  <a:lnTo>
                    <a:pt x="27940" y="180339"/>
                  </a:lnTo>
                  <a:lnTo>
                    <a:pt x="1851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30" y="516449"/>
                  </a:lnTo>
                  <a:lnTo>
                    <a:pt x="180340" y="683387"/>
                  </a:lnTo>
                  <a:lnTo>
                    <a:pt x="228990" y="709479"/>
                  </a:lnTo>
                  <a:lnTo>
                    <a:pt x="247650" y="711326"/>
                  </a:lnTo>
                  <a:lnTo>
                    <a:pt x="463232" y="711326"/>
                  </a:lnTo>
                  <a:lnTo>
                    <a:pt x="516099" y="695307"/>
                  </a:lnTo>
                  <a:lnTo>
                    <a:pt x="683069" y="530987"/>
                  </a:lnTo>
                  <a:lnTo>
                    <a:pt x="709037" y="482230"/>
                  </a:lnTo>
                  <a:lnTo>
                    <a:pt x="710882" y="463550"/>
                  </a:lnTo>
                  <a:lnTo>
                    <a:pt x="710882" y="247650"/>
                  </a:lnTo>
                  <a:lnTo>
                    <a:pt x="694916" y="194857"/>
                  </a:lnTo>
                  <a:lnTo>
                    <a:pt x="530606" y="27939"/>
                  </a:lnTo>
                  <a:lnTo>
                    <a:pt x="481910" y="1847"/>
                  </a:lnTo>
                  <a:lnTo>
                    <a:pt x="463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/>
              <a:noAutofit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4" name="Image 53"/>
            <p:cNvPicPr/>
            <p:nvPr/>
          </p:nvPicPr>
          <p:blipFill>
            <a:blip r:embed="rId4"/>
            <a:stretch/>
          </p:blipFill>
          <p:spPr bwMode="auto">
            <a:xfrm>
              <a:off x="104940" y="76276"/>
              <a:ext cx="507923" cy="507923"/>
            </a:xfrm>
            <a:prstGeom prst="rect">
              <a:avLst/>
            </a:prstGeom>
          </p:spPr>
        </p:pic>
      </p:grpSp>
      <p:grpSp>
        <p:nvGrpSpPr>
          <p:cNvPr id="15" name="Group 55"/>
          <p:cNvGrpSpPr/>
          <p:nvPr/>
        </p:nvGrpSpPr>
        <p:grpSpPr bwMode="auto">
          <a:xfrm>
            <a:off x="6451050" y="1966827"/>
            <a:ext cx="711200" cy="711835"/>
            <a:chOff x="0" y="0"/>
            <a:chExt cx="711200" cy="711835"/>
          </a:xfrm>
        </p:grpSpPr>
        <p:sp>
          <p:nvSpPr>
            <p:cNvPr id="16" name="Graphic 56"/>
            <p:cNvSpPr/>
            <p:nvPr/>
          </p:nvSpPr>
          <p:spPr bwMode="auto"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 fill="norm" stroke="1" extrusionOk="0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39"/>
                  </a:lnTo>
                  <a:lnTo>
                    <a:pt x="27940" y="180339"/>
                  </a:lnTo>
                  <a:lnTo>
                    <a:pt x="1847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79"/>
                  </a:lnTo>
                  <a:lnTo>
                    <a:pt x="247650" y="711326"/>
                  </a:lnTo>
                  <a:lnTo>
                    <a:pt x="463168" y="711326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57"/>
                  </a:lnTo>
                  <a:lnTo>
                    <a:pt x="530606" y="27939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/>
              <a:noAutofit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7" name="Image 57"/>
            <p:cNvPicPr/>
            <p:nvPr/>
          </p:nvPicPr>
          <p:blipFill>
            <a:blip r:embed="rId5"/>
            <a:stretch/>
          </p:blipFill>
          <p:spPr bwMode="auto">
            <a:xfrm>
              <a:off x="100710" y="103670"/>
              <a:ext cx="500722" cy="500722"/>
            </a:xfrm>
            <a:prstGeom prst="rect">
              <a:avLst/>
            </a:prstGeom>
          </p:spPr>
        </p:pic>
      </p:grpSp>
      <p:grpSp>
        <p:nvGrpSpPr>
          <p:cNvPr id="20" name="Group 59"/>
          <p:cNvGrpSpPr/>
          <p:nvPr/>
        </p:nvGrpSpPr>
        <p:grpSpPr bwMode="auto">
          <a:xfrm>
            <a:off x="760606" y="2683001"/>
            <a:ext cx="711200" cy="711835"/>
            <a:chOff x="0" y="0"/>
            <a:chExt cx="711200" cy="711835"/>
          </a:xfrm>
        </p:grpSpPr>
        <p:sp>
          <p:nvSpPr>
            <p:cNvPr id="21" name="Graphic 60"/>
            <p:cNvSpPr/>
            <p:nvPr/>
          </p:nvSpPr>
          <p:spPr bwMode="auto"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 fill="norm" stroke="1" extrusionOk="0">
                  <a:moveTo>
                    <a:pt x="463232" y="0"/>
                  </a:moveTo>
                  <a:lnTo>
                    <a:pt x="247650" y="0"/>
                  </a:lnTo>
                  <a:lnTo>
                    <a:pt x="228990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51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30" y="516449"/>
                  </a:lnTo>
                  <a:lnTo>
                    <a:pt x="180340" y="683387"/>
                  </a:lnTo>
                  <a:lnTo>
                    <a:pt x="228990" y="709479"/>
                  </a:lnTo>
                  <a:lnTo>
                    <a:pt x="247650" y="711327"/>
                  </a:lnTo>
                  <a:lnTo>
                    <a:pt x="463232" y="711327"/>
                  </a:lnTo>
                  <a:lnTo>
                    <a:pt x="516099" y="695307"/>
                  </a:lnTo>
                  <a:lnTo>
                    <a:pt x="683069" y="530987"/>
                  </a:lnTo>
                  <a:lnTo>
                    <a:pt x="709037" y="482230"/>
                  </a:lnTo>
                  <a:lnTo>
                    <a:pt x="710882" y="463550"/>
                  </a:lnTo>
                  <a:lnTo>
                    <a:pt x="710882" y="247650"/>
                  </a:lnTo>
                  <a:lnTo>
                    <a:pt x="694916" y="194857"/>
                  </a:lnTo>
                  <a:lnTo>
                    <a:pt x="530606" y="27940"/>
                  </a:lnTo>
                  <a:lnTo>
                    <a:pt x="481910" y="1847"/>
                  </a:lnTo>
                  <a:lnTo>
                    <a:pt x="463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/>
              <a:noAutofit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22" name="Image 61"/>
            <p:cNvPicPr/>
            <p:nvPr/>
          </p:nvPicPr>
          <p:blipFill>
            <a:blip r:embed="rId6"/>
            <a:stretch/>
          </p:blipFill>
          <p:spPr bwMode="auto">
            <a:xfrm>
              <a:off x="58851" y="75539"/>
              <a:ext cx="532409" cy="532409"/>
            </a:xfrm>
            <a:prstGeom prst="rect">
              <a:avLst/>
            </a:prstGeom>
          </p:spPr>
        </p:pic>
      </p:grpSp>
      <p:grpSp>
        <p:nvGrpSpPr>
          <p:cNvPr id="23" name="Group 63"/>
          <p:cNvGrpSpPr/>
          <p:nvPr/>
        </p:nvGrpSpPr>
        <p:grpSpPr bwMode="auto">
          <a:xfrm>
            <a:off x="6463208" y="2732670"/>
            <a:ext cx="711200" cy="711835"/>
            <a:chOff x="0" y="0"/>
            <a:chExt cx="711200" cy="711835"/>
          </a:xfrm>
        </p:grpSpPr>
        <p:sp>
          <p:nvSpPr>
            <p:cNvPr id="24" name="Graphic 64"/>
            <p:cNvSpPr/>
            <p:nvPr/>
          </p:nvSpPr>
          <p:spPr bwMode="auto"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 fill="norm" stroke="1" extrusionOk="0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47" y="228988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79"/>
                  </a:lnTo>
                  <a:lnTo>
                    <a:pt x="247650" y="711327"/>
                  </a:lnTo>
                  <a:lnTo>
                    <a:pt x="463168" y="711327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57"/>
                  </a:lnTo>
                  <a:lnTo>
                    <a:pt x="530606" y="27940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/>
              <a:noAutofit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25" name="Image 65"/>
            <p:cNvPicPr/>
            <p:nvPr/>
          </p:nvPicPr>
          <p:blipFill>
            <a:blip r:embed="rId7"/>
            <a:stretch/>
          </p:blipFill>
          <p:spPr bwMode="auto">
            <a:xfrm>
              <a:off x="86360" y="75551"/>
              <a:ext cx="567321" cy="567321"/>
            </a:xfrm>
            <a:prstGeom prst="rect">
              <a:avLst/>
            </a:prstGeom>
          </p:spPr>
        </p:pic>
      </p:grpSp>
      <p:grpSp>
        <p:nvGrpSpPr>
          <p:cNvPr id="28" name="Group 67"/>
          <p:cNvGrpSpPr/>
          <p:nvPr/>
        </p:nvGrpSpPr>
        <p:grpSpPr bwMode="auto">
          <a:xfrm>
            <a:off x="765356" y="3392188"/>
            <a:ext cx="711200" cy="711835"/>
            <a:chOff x="0" y="0"/>
            <a:chExt cx="711200" cy="711835"/>
          </a:xfrm>
        </p:grpSpPr>
        <p:sp>
          <p:nvSpPr>
            <p:cNvPr id="29" name="Graphic 68"/>
            <p:cNvSpPr/>
            <p:nvPr/>
          </p:nvSpPr>
          <p:spPr bwMode="auto"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 fill="norm" stroke="1" extrusionOk="0">
                  <a:moveTo>
                    <a:pt x="463232" y="0"/>
                  </a:moveTo>
                  <a:lnTo>
                    <a:pt x="247650" y="0"/>
                  </a:lnTo>
                  <a:lnTo>
                    <a:pt x="228990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51" y="228971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30" y="516449"/>
                  </a:lnTo>
                  <a:lnTo>
                    <a:pt x="180340" y="683387"/>
                  </a:lnTo>
                  <a:lnTo>
                    <a:pt x="228990" y="709461"/>
                  </a:lnTo>
                  <a:lnTo>
                    <a:pt x="247650" y="711327"/>
                  </a:lnTo>
                  <a:lnTo>
                    <a:pt x="463232" y="711327"/>
                  </a:lnTo>
                  <a:lnTo>
                    <a:pt x="516099" y="695307"/>
                  </a:lnTo>
                  <a:lnTo>
                    <a:pt x="683069" y="530987"/>
                  </a:lnTo>
                  <a:lnTo>
                    <a:pt x="709037" y="482230"/>
                  </a:lnTo>
                  <a:lnTo>
                    <a:pt x="710882" y="463550"/>
                  </a:lnTo>
                  <a:lnTo>
                    <a:pt x="710882" y="247650"/>
                  </a:lnTo>
                  <a:lnTo>
                    <a:pt x="694916" y="194804"/>
                  </a:lnTo>
                  <a:lnTo>
                    <a:pt x="530606" y="27940"/>
                  </a:lnTo>
                  <a:lnTo>
                    <a:pt x="481910" y="1847"/>
                  </a:lnTo>
                  <a:lnTo>
                    <a:pt x="463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/>
              <a:noAutofit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30" name="Image 69"/>
            <p:cNvPicPr/>
            <p:nvPr/>
          </p:nvPicPr>
          <p:blipFill>
            <a:blip r:embed="rId8"/>
            <a:stretch/>
          </p:blipFill>
          <p:spPr bwMode="auto">
            <a:xfrm>
              <a:off x="106730" y="125933"/>
              <a:ext cx="486333" cy="486333"/>
            </a:xfrm>
            <a:prstGeom prst="rect">
              <a:avLst/>
            </a:prstGeom>
          </p:spPr>
        </p:pic>
      </p:grpSp>
      <p:grpSp>
        <p:nvGrpSpPr>
          <p:cNvPr id="31" name="Group 71"/>
          <p:cNvGrpSpPr/>
          <p:nvPr/>
        </p:nvGrpSpPr>
        <p:grpSpPr bwMode="auto">
          <a:xfrm>
            <a:off x="6586664" y="3454622"/>
            <a:ext cx="711200" cy="711835"/>
            <a:chOff x="0" y="0"/>
            <a:chExt cx="711200" cy="711835"/>
          </a:xfrm>
        </p:grpSpPr>
        <p:sp>
          <p:nvSpPr>
            <p:cNvPr id="32" name="Graphic 72"/>
            <p:cNvSpPr/>
            <p:nvPr/>
          </p:nvSpPr>
          <p:spPr bwMode="auto">
            <a:xfrm>
              <a:off x="0" y="0"/>
              <a:ext cx="711200" cy="711835"/>
            </a:xfrm>
            <a:custGeom>
              <a:avLst/>
              <a:gdLst/>
              <a:ahLst/>
              <a:cxnLst/>
              <a:rect l="l" t="t" r="r" b="b"/>
              <a:pathLst>
                <a:path w="711200" h="711835" fill="norm" stroke="1" extrusionOk="0">
                  <a:moveTo>
                    <a:pt x="463168" y="0"/>
                  </a:moveTo>
                  <a:lnTo>
                    <a:pt x="247650" y="0"/>
                  </a:lnTo>
                  <a:lnTo>
                    <a:pt x="228971" y="1847"/>
                  </a:lnTo>
                  <a:lnTo>
                    <a:pt x="180340" y="27940"/>
                  </a:lnTo>
                  <a:lnTo>
                    <a:pt x="27940" y="180340"/>
                  </a:lnTo>
                  <a:lnTo>
                    <a:pt x="1847" y="228971"/>
                  </a:lnTo>
                  <a:lnTo>
                    <a:pt x="0" y="247650"/>
                  </a:lnTo>
                  <a:lnTo>
                    <a:pt x="0" y="463550"/>
                  </a:lnTo>
                  <a:lnTo>
                    <a:pt x="16019" y="516449"/>
                  </a:lnTo>
                  <a:lnTo>
                    <a:pt x="180340" y="683387"/>
                  </a:lnTo>
                  <a:lnTo>
                    <a:pt x="228971" y="709461"/>
                  </a:lnTo>
                  <a:lnTo>
                    <a:pt x="247650" y="711327"/>
                  </a:lnTo>
                  <a:lnTo>
                    <a:pt x="463168" y="711327"/>
                  </a:lnTo>
                  <a:lnTo>
                    <a:pt x="516068" y="695307"/>
                  </a:lnTo>
                  <a:lnTo>
                    <a:pt x="683006" y="530987"/>
                  </a:lnTo>
                  <a:lnTo>
                    <a:pt x="708973" y="482230"/>
                  </a:lnTo>
                  <a:lnTo>
                    <a:pt x="710818" y="463550"/>
                  </a:lnTo>
                  <a:lnTo>
                    <a:pt x="710818" y="247650"/>
                  </a:lnTo>
                  <a:lnTo>
                    <a:pt x="694852" y="194804"/>
                  </a:lnTo>
                  <a:lnTo>
                    <a:pt x="530606" y="27940"/>
                  </a:lnTo>
                  <a:lnTo>
                    <a:pt x="481849" y="1847"/>
                  </a:lnTo>
                  <a:lnTo>
                    <a:pt x="4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/>
              <a:noAutofit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33" name="Image 73"/>
            <p:cNvPicPr/>
            <p:nvPr/>
          </p:nvPicPr>
          <p:blipFill>
            <a:blip r:embed="rId9"/>
            <a:stretch/>
          </p:blipFill>
          <p:spPr bwMode="auto">
            <a:xfrm>
              <a:off x="82803" y="97142"/>
              <a:ext cx="506488" cy="506488"/>
            </a:xfrm>
            <a:prstGeom prst="rect">
              <a:avLst/>
            </a:prstGeom>
          </p:spPr>
        </p:pic>
      </p:grpSp>
      <p:sp>
        <p:nvSpPr>
          <p:cNvPr id="36" name="Прямоугольник 35"/>
          <p:cNvSpPr/>
          <p:nvPr/>
        </p:nvSpPr>
        <p:spPr bwMode="auto">
          <a:xfrm>
            <a:off x="155992" y="4849943"/>
            <a:ext cx="11694132" cy="10477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35610" marR="614045">
              <a:lnSpc>
                <a:spcPct val="97000"/>
              </a:lnSpc>
              <a:spcBef>
                <a:spcPts val="80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C00000"/>
                </a:solidFill>
                <a:latin typeface="Calibri"/>
                <a:ea typeface="Calibri"/>
              </a:rPr>
              <a:t>Целью просвещения родителей </a:t>
            </a:r>
            <a:r>
              <a:rPr lang="ru-RU" sz="1600" b="1">
                <a:latin typeface="Calibri"/>
                <a:ea typeface="Calibri"/>
              </a:rPr>
              <a:t>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  <a:endParaRPr lang="ru-RU" sz="1100">
              <a:latin typeface="Calibri"/>
              <a:ea typeface="Calibri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537239" y="1295743"/>
            <a:ext cx="3505510" cy="30572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Вопросы возрастного развития </a:t>
            </a:r>
            <a:endParaRPr lang="ru-RU">
              <a:latin typeface="Calibri"/>
              <a:ea typeface="Calibri Light"/>
              <a:cs typeface="Calibri Light"/>
            </a:endParaRPr>
          </a:p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Вопросы сохранения здоровья детей и их физического развития</a:t>
            </a:r>
            <a:endParaRPr lang="en-US">
              <a:latin typeface="Calibri"/>
              <a:ea typeface="Calibri Light"/>
              <a:cs typeface="Calibri Light"/>
            </a:endParaRPr>
          </a:p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Вопросы образования детей</a:t>
            </a:r>
            <a:endParaRPr/>
          </a:p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Вопросы воспитания детей</a:t>
            </a:r>
            <a:endParaRPr/>
          </a:p>
          <a:p>
            <a:pPr marL="91440">
              <a:spcBef>
                <a:spcPts val="2000"/>
              </a:spcBef>
              <a:defRPr/>
            </a:pPr>
            <a:endParaRPr lang="ru-RU">
              <a:latin typeface="Calibri"/>
              <a:ea typeface="Calibri Light"/>
              <a:cs typeface="Calibri Light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305995" y="1295745"/>
            <a:ext cx="3830480" cy="30905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Вопросы социализации детей с ОВЗ</a:t>
            </a:r>
            <a:endParaRPr lang="ru-RU">
              <a:latin typeface="Calibri"/>
              <a:ea typeface="Calibri Light"/>
              <a:cs typeface="Calibri Light"/>
            </a:endParaRPr>
          </a:p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Меры государственной поддержки семей</a:t>
            </a:r>
            <a:endParaRPr/>
          </a:p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Вопросы по воспитанию детей в приемных семьях</a:t>
            </a:r>
            <a:endParaRPr/>
          </a:p>
          <a:p>
            <a:pPr marL="91440">
              <a:spcBef>
                <a:spcPts val="2000"/>
              </a:spcBef>
              <a:defRPr/>
            </a:pPr>
            <a:r>
              <a:rPr lang="ru-RU" b="1">
                <a:latin typeface="Calibri"/>
                <a:ea typeface="Calibri Light"/>
                <a:cs typeface="Calibri Light"/>
              </a:rPr>
              <a:t>Организационные вопросы</a:t>
            </a:r>
            <a:endParaRPr/>
          </a:p>
          <a:p>
            <a:pPr marL="91440">
              <a:spcBef>
                <a:spcPts val="125"/>
              </a:spcBef>
              <a:defRPr/>
            </a:pPr>
            <a:endParaRPr lang="ru-RU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179356" y="329542"/>
            <a:ext cx="11364753" cy="11541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ru-RU" sz="2300" b="1">
                <a:solidFill>
                  <a:srgbClr val="C00000"/>
                </a:solidFill>
                <a:latin typeface="Calibri"/>
                <a:ea typeface="Verdana"/>
                <a:cs typeface="Times New Roman"/>
              </a:rPr>
              <a:t>Дошкольные образовательные организации,</a:t>
            </a:r>
            <a:r>
              <a:rPr lang="ru-RU" sz="2300" b="1">
                <a:solidFill>
                  <a:srgbClr val="464646"/>
                </a:solidFill>
                <a:latin typeface="Calibri"/>
                <a:ea typeface="Verdana"/>
                <a:cs typeface="Times New Roman"/>
              </a:rPr>
              <a:t> </a:t>
            </a:r>
            <a:r>
              <a:rPr lang="ru-RU" sz="2300" b="1">
                <a:solidFill>
                  <a:srgbClr val="C00000"/>
                </a:solidFill>
                <a:latin typeface="Calibri"/>
                <a:ea typeface="Verdana"/>
                <a:cs typeface="Times New Roman"/>
              </a:rPr>
              <a:t>представленные городскими </a:t>
            </a:r>
            <a:endParaRPr lang="en-US" sz="2300" b="1">
              <a:solidFill>
                <a:srgbClr val="C00000"/>
              </a:solidFill>
              <a:latin typeface="Calibri"/>
              <a:ea typeface="Verdana"/>
              <a:cs typeface="Times New Roman"/>
            </a:endParaRPr>
          </a:p>
          <a:p>
            <a:pPr algn="ctr">
              <a:defRPr/>
            </a:pPr>
            <a:r>
              <a:rPr lang="ru-RU" sz="2300" b="1">
                <a:solidFill>
                  <a:srgbClr val="C00000"/>
                </a:solidFill>
                <a:latin typeface="Calibri"/>
                <a:ea typeface="Verdana"/>
                <a:cs typeface="Times New Roman"/>
              </a:rPr>
              <a:t>и муниципальными округами для апробации Программы просвещения родителей (законных представителей) детей дошкольного возраста, посещающих ДОО </a:t>
            </a:r>
            <a:endParaRPr lang="en-US" sz="2300" b="1">
              <a:solidFill>
                <a:srgbClr val="C00000"/>
              </a:solidFill>
              <a:latin typeface="Calibri"/>
              <a:ea typeface="Verdana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00834" y="3021987"/>
            <a:ext cx="3615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1400">
              <a:solidFill>
                <a:srgbClr val="4D4D4D"/>
              </a:solidFill>
              <a:latin typeface="Montserrat"/>
            </a:endParaRPr>
          </a:p>
          <a:p>
            <a:pPr>
              <a:defRPr/>
            </a:pPr>
            <a:endParaRPr lang="ru-RU" sz="1400">
              <a:solidFill>
                <a:srgbClr val="4D4D4D"/>
              </a:solidFill>
              <a:latin typeface="Montserrat"/>
            </a:endParaRPr>
          </a:p>
        </p:txBody>
      </p:sp>
      <p:pic>
        <p:nvPicPr>
          <p:cNvPr id="11" name="Picture 2" descr="E:\Новая папка (68)\25637.gif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858952" y="1574325"/>
            <a:ext cx="3812886" cy="4493317"/>
          </a:xfrm>
          <a:prstGeom prst="rect">
            <a:avLst/>
          </a:prstGeom>
          <a:noFill/>
        </p:spPr>
      </p:pic>
      <p:pic>
        <p:nvPicPr>
          <p:cNvPr id="24" name="Рисунок 1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88258" y="3557387"/>
            <a:ext cx="264359" cy="2643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571333" y="2001034"/>
            <a:ext cx="6892337" cy="28315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71780" indent="-271780">
              <a:buFont typeface="Wingdings"/>
              <a:buChar char="ü"/>
              <a:defRPr/>
            </a:pPr>
            <a:r>
              <a:rPr lang="ru-RU" b="1">
                <a:latin typeface="Calibri"/>
              </a:rPr>
              <a:t>Ардатовский, Арзамас, Балахна, Богородский,  Бор, Вачский,</a:t>
            </a:r>
            <a:endParaRPr lang="ru-RU">
              <a:latin typeface="Calibri"/>
            </a:endParaRPr>
          </a:p>
          <a:p>
            <a:pPr>
              <a:defRPr/>
            </a:pPr>
            <a:r>
              <a:rPr lang="ru-RU" b="1">
                <a:latin typeface="Calibri"/>
              </a:rPr>
              <a:t>Володарский,  Городецкий, Выкса, Дзержинск, Краснобаковский, Кстовский, Павловский, Первомайск, Саров, Семеновский, Сергачский, Сеченовский, Сосновский,   Спасский, Уренский, Чкаловск.</a:t>
            </a:r>
            <a:endParaRPr lang="ru-RU">
              <a:latin typeface="Calibri"/>
            </a:endParaRPr>
          </a:p>
          <a:p>
            <a:pPr>
              <a:defRPr/>
            </a:pPr>
            <a:endParaRPr lang="ru-RU" b="1">
              <a:solidFill>
                <a:srgbClr val="000000"/>
              </a:solidFill>
              <a:latin typeface="Calibri"/>
            </a:endParaRPr>
          </a:p>
          <a:p>
            <a:pPr algn="ctr">
              <a:defRPr/>
            </a:pPr>
            <a:r>
              <a:rPr lang="ru-RU" b="1">
                <a:solidFill>
                  <a:srgbClr val="C00000"/>
                </a:solidFill>
                <a:latin typeface="Calibri"/>
              </a:rPr>
              <a:t>НИЖНИЙ   НОВГОРОД    </a:t>
            </a:r>
            <a:endParaRPr lang="ru-RU">
              <a:latin typeface="Calibri"/>
            </a:endParaRPr>
          </a:p>
          <a:p>
            <a:pPr algn="just">
              <a:defRPr/>
            </a:pPr>
            <a:r>
              <a:rPr lang="ru-RU" sz="1600" b="1">
                <a:latin typeface="Calibri"/>
              </a:rPr>
              <a:t>    </a:t>
            </a:r>
            <a:endParaRPr lang="ru-RU">
              <a:latin typeface="Calibri"/>
            </a:endParaRPr>
          </a:p>
          <a:p>
            <a:pPr marL="342900" indent="-342900">
              <a:buFont typeface="Wingdings"/>
              <a:buChar char="ü"/>
              <a:defRPr/>
            </a:pPr>
            <a:r>
              <a:rPr lang="ru-RU" b="1">
                <a:latin typeface="Calibri"/>
              </a:rPr>
              <a:t>Автозаводский, Канавинский, Ленинский, Московский, </a:t>
            </a:r>
            <a:endParaRPr lang="en-US" b="1">
              <a:latin typeface="Calibri"/>
            </a:endParaRPr>
          </a:p>
          <a:p>
            <a:pPr>
              <a:defRPr/>
            </a:pPr>
            <a:r>
              <a:rPr lang="ru-RU" b="1">
                <a:latin typeface="Calibri"/>
              </a:rPr>
              <a:t>Нижегородский, Приокский,  Советский,  Сормовский районы</a:t>
            </a:r>
            <a:endParaRPr lang="en-US" b="1"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559523" y="4948515"/>
            <a:ext cx="6163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</a:rPr>
              <a:t>Региональный координатор – Гурова Ольга Владимировна, кандидат психологических наук, доцент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726872" y="130762"/>
            <a:ext cx="11462074" cy="55351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1900" b="1">
                <a:solidFill>
                  <a:srgbClr val="2D4F7F"/>
                </a:solidFill>
                <a:latin typeface="Montserrat"/>
              </a:rPr>
              <a:t>         </a:t>
            </a:r>
            <a:endParaRPr/>
          </a:p>
          <a:p>
            <a:pPr algn="just">
              <a:defRPr/>
            </a:pPr>
            <a:r>
              <a:rPr lang="ru-RU" sz="1900" b="1">
                <a:solidFill>
                  <a:srgbClr val="2D4F7F"/>
                </a:solidFill>
                <a:latin typeface="Montserrat"/>
              </a:rPr>
              <a:t>                                                                          </a:t>
            </a:r>
            <a:endParaRPr/>
          </a:p>
          <a:p>
            <a:pPr algn="just">
              <a:defRPr/>
            </a:pPr>
            <a:endParaRPr lang="ru-RU" sz="1900" b="1">
              <a:solidFill>
                <a:srgbClr val="2D4F7F"/>
              </a:solidFill>
              <a:latin typeface="Montserrat"/>
            </a:endParaRPr>
          </a:p>
          <a:p>
            <a:pPr algn="just">
              <a:defRPr/>
            </a:pPr>
            <a:endParaRPr lang="en-US" sz="1900">
              <a:solidFill>
                <a:srgbClr val="4D4D4D"/>
              </a:solidFill>
              <a:latin typeface="Montserra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01055" y="318500"/>
            <a:ext cx="10966605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ru-RU" sz="2300" b="1">
                <a:solidFill>
                  <a:srgbClr val="C00000"/>
                </a:solidFill>
                <a:latin typeface="Calibri"/>
                <a:ea typeface="Verdana"/>
                <a:cs typeface="Times New Roman"/>
              </a:rPr>
              <a:t>Организационно-методическая поддержка апробации</a:t>
            </a:r>
            <a:endParaRPr lang="ru-RU" sz="2300">
              <a:solidFill>
                <a:srgbClr val="000000"/>
              </a:solidFill>
              <a:latin typeface="Calibri"/>
              <a:ea typeface="Verdana"/>
              <a:cs typeface="Arial"/>
            </a:endParaRPr>
          </a:p>
          <a:p>
            <a:pPr algn="ctr">
              <a:defRPr/>
            </a:pPr>
            <a:r>
              <a:rPr lang="ru-RU" sz="2300" b="1">
                <a:solidFill>
                  <a:srgbClr val="C00000"/>
                </a:solidFill>
                <a:latin typeface="Calibri"/>
                <a:ea typeface="Verdana"/>
                <a:cs typeface="Times New Roman"/>
              </a:rPr>
              <a:t>Программы просвещения родителей в ДОО Нижегородской области</a:t>
            </a:r>
            <a:endParaRPr lang="en-US" sz="2300" b="1">
              <a:solidFill>
                <a:srgbClr val="C00000"/>
              </a:solidFill>
              <a:latin typeface="Calibri"/>
              <a:ea typeface="Verdana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 rot="10800000" flipV="1">
            <a:off x="1482300" y="1472633"/>
            <a:ext cx="6793109" cy="430374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800"/>
              </a:spcBef>
              <a:buFont typeface="Wingdings"/>
              <a:buChar char="ü"/>
              <a:defRPr/>
            </a:pPr>
            <a:r>
              <a:rPr lang="ru-RU" sz="1900">
                <a:latin typeface="Calibri"/>
              </a:rPr>
              <a:t>Разработана </a:t>
            </a:r>
            <a:r>
              <a:rPr lang="ru-RU" sz="1900">
                <a:solidFill>
                  <a:srgbClr val="C00000"/>
                </a:solidFill>
                <a:latin typeface="Calibri"/>
              </a:rPr>
              <a:t>дополнительная профессиональная программа повышения квалификации </a:t>
            </a:r>
            <a:r>
              <a:rPr lang="ru-RU" sz="1900">
                <a:latin typeface="Calibri"/>
              </a:rPr>
              <a:t>для педагогических работников «Просвещение родителей (законных представителей) детей в условиях взаимодействия ДОО и семьи»</a:t>
            </a:r>
            <a:endParaRPr lang="ru-RU">
              <a:latin typeface="Calibri"/>
            </a:endParaRPr>
          </a:p>
          <a:p>
            <a:pPr marL="342900" indent="-342900">
              <a:spcBef>
                <a:spcPts val="800"/>
              </a:spcBef>
              <a:buFont typeface="Wingdings"/>
              <a:buChar char="ü"/>
              <a:defRPr/>
            </a:pPr>
            <a:r>
              <a:rPr lang="ru-RU" sz="1900">
                <a:latin typeface="Calibri"/>
              </a:rPr>
              <a:t>Проведено </a:t>
            </a:r>
            <a:r>
              <a:rPr lang="ru-RU" sz="1900">
                <a:solidFill>
                  <a:srgbClr val="C00000"/>
                </a:solidFill>
                <a:latin typeface="Calibri"/>
              </a:rPr>
              <a:t>обучение</a:t>
            </a:r>
            <a:r>
              <a:rPr lang="ru-RU" sz="1900">
                <a:latin typeface="Calibri"/>
              </a:rPr>
              <a:t>  слушателей  по дополнительной профессиональной программе повышения квалификации «Просвещение родителей (законных представителей) детей в условиях взаимодействия ДОО и семьи»</a:t>
            </a:r>
            <a:endParaRPr/>
          </a:p>
          <a:p>
            <a:pPr marL="342900" indent="-342900">
              <a:spcBef>
                <a:spcPts val="800"/>
              </a:spcBef>
              <a:buFont typeface="Wingdings"/>
              <a:buChar char="ü"/>
              <a:defRPr/>
            </a:pPr>
            <a:r>
              <a:rPr lang="ru-RU" sz="1900">
                <a:latin typeface="Calibri"/>
              </a:rPr>
              <a:t>Разработан </a:t>
            </a:r>
            <a:r>
              <a:rPr lang="ru-RU" sz="1900">
                <a:solidFill>
                  <a:srgbClr val="C00000"/>
                </a:solidFill>
                <a:latin typeface="Calibri"/>
              </a:rPr>
              <a:t>инструментарий</a:t>
            </a:r>
            <a:r>
              <a:rPr lang="ru-RU" sz="1900">
                <a:latin typeface="Calibri"/>
              </a:rPr>
              <a:t> для оценки результатов апробации Программы просвещения родителей</a:t>
            </a:r>
            <a:endParaRPr>
              <a:latin typeface="Calibri"/>
            </a:endParaRPr>
          </a:p>
          <a:p>
            <a:pPr marL="342900" indent="-342900">
              <a:spcBef>
                <a:spcPts val="800"/>
              </a:spcBef>
              <a:buFont typeface="Wingdings"/>
              <a:buChar char="ü"/>
              <a:defRPr/>
            </a:pPr>
            <a:r>
              <a:rPr lang="ru-RU" sz="1900">
                <a:latin typeface="Calibri"/>
              </a:rPr>
              <a:t>Проведены обучающие </a:t>
            </a:r>
            <a:r>
              <a:rPr lang="ru-RU" sz="1900">
                <a:solidFill>
                  <a:srgbClr val="C00000"/>
                </a:solidFill>
                <a:latin typeface="Calibri"/>
              </a:rPr>
              <a:t>семинары</a:t>
            </a:r>
            <a:r>
              <a:rPr lang="ru-RU" sz="1900">
                <a:latin typeface="Calibri"/>
              </a:rPr>
              <a:t> для муниципальных координаторов Программы</a:t>
            </a:r>
            <a:endParaRPr>
              <a:latin typeface="Calibri"/>
            </a:endParaRPr>
          </a:p>
          <a:p>
            <a:pPr marL="342900" indent="-342900">
              <a:spcBef>
                <a:spcPts val="800"/>
              </a:spcBef>
              <a:buFont typeface="Wingdings"/>
              <a:buChar char="ü"/>
              <a:defRPr/>
            </a:pPr>
            <a:r>
              <a:rPr lang="ru-RU" sz="1900">
                <a:latin typeface="Calibri"/>
              </a:rPr>
              <a:t>Создан </a:t>
            </a:r>
            <a:r>
              <a:rPr lang="ru-RU" sz="1900">
                <a:solidFill>
                  <a:srgbClr val="C00000"/>
                </a:solidFill>
                <a:latin typeface="Calibri"/>
              </a:rPr>
              <a:t>чат</a:t>
            </a:r>
            <a:r>
              <a:rPr lang="ru-RU" sz="1900">
                <a:latin typeface="Calibri"/>
              </a:rPr>
              <a:t> участников апробации Программы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00834" y="1297455"/>
            <a:ext cx="6819758" cy="326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500">
                <a:solidFill>
                  <a:srgbClr val="2D4F7F"/>
                </a:solidFill>
                <a:latin typeface="Montserrat"/>
                <a:ea typeface="Calibri"/>
              </a:rPr>
              <a:t> </a:t>
            </a:r>
            <a:endParaRPr lang="en-US" sz="1500">
              <a:solidFill>
                <a:srgbClr val="2D4F7F"/>
              </a:solidFill>
              <a:latin typeface="Montserrat ExtraLight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 rot="10800000" flipH="1" flipV="1">
            <a:off x="3710712" y="5401049"/>
            <a:ext cx="4008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1400">
              <a:solidFill>
                <a:srgbClr val="4D4D4D"/>
              </a:solidFill>
              <a:latin typeface="Montserrat"/>
            </a:endParaRPr>
          </a:p>
          <a:p>
            <a:pPr>
              <a:defRPr/>
            </a:pPr>
            <a:endParaRPr lang="ru-RU" sz="1400">
              <a:solidFill>
                <a:srgbClr val="4D4D4D"/>
              </a:solidFill>
              <a:latin typeface="Montserrat"/>
            </a:endParaRPr>
          </a:p>
        </p:txBody>
      </p:sp>
      <p:pic>
        <p:nvPicPr>
          <p:cNvPr id="13" name="Picture 2" descr="https://avatars.mds.yandex.net/i?id=32348e5ab495f6fce481908a94cd81395fa2d340-9233247-images-thumbs&amp;n=13&amp;ref=image_snippet_one"/>
          <p:cNvPicPr>
            <a:picLocks noChangeAspect="1" noChangeArrowheads="1"/>
          </p:cNvPicPr>
          <p:nvPr/>
        </p:nvPicPr>
        <p:blipFill>
          <a:blip r:embed="rId2">
            <a:biLevel thresh="75000"/>
          </a:blip>
          <a:stretch/>
        </p:blipFill>
        <p:spPr bwMode="auto">
          <a:xfrm>
            <a:off x="463997" y="1823572"/>
            <a:ext cx="782215" cy="748598"/>
          </a:xfrm>
          <a:prstGeom prst="rect">
            <a:avLst/>
          </a:prstGeom>
          <a:noFill/>
        </p:spPr>
      </p:pic>
      <p:pic>
        <p:nvPicPr>
          <p:cNvPr id="2050" name="Picture 2" descr="E:\Новая папка (79)\yvbxJKnVQ3UtjnzBCvDChIKa7wxFyIh8WgffUZkNrhHJTyQZ8yJ0z2QUezO5ihkQ2o3Akz3OJBJItNsUL9jFJCrQ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4796" y="4530228"/>
            <a:ext cx="1018459" cy="698265"/>
          </a:xfrm>
          <a:prstGeom prst="rect">
            <a:avLst/>
          </a:prstGeom>
          <a:noFill/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99250" y="3079428"/>
            <a:ext cx="1006820" cy="86867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rcRect l="0" t="9856" r="-328" b="856"/>
          <a:stretch/>
        </p:blipFill>
        <p:spPr bwMode="auto">
          <a:xfrm>
            <a:off x="8584212" y="1467388"/>
            <a:ext cx="3437483" cy="4082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任意多边形 32"/>
          <p:cNvSpPr/>
          <p:nvPr/>
        </p:nvSpPr>
        <p:spPr bwMode="auto">
          <a:xfrm>
            <a:off x="2528634" y="2771151"/>
            <a:ext cx="4486009" cy="914400"/>
          </a:xfrm>
          <a:custGeom>
            <a:avLst/>
            <a:gdLst>
              <a:gd name="connsiteX0" fmla="*/ 238128 w 4486009"/>
              <a:gd name="connsiteY0" fmla="*/ 0 h 914400"/>
              <a:gd name="connsiteX1" fmla="*/ 1053311 w 4486009"/>
              <a:gd name="connsiteY1" fmla="*/ 0 h 914400"/>
              <a:gd name="connsiteX2" fmla="*/ 4247881 w 4486009"/>
              <a:gd name="connsiteY2" fmla="*/ 0 h 914400"/>
              <a:gd name="connsiteX3" fmla="*/ 4486009 w 4486009"/>
              <a:gd name="connsiteY3" fmla="*/ 457200 h 914400"/>
              <a:gd name="connsiteX4" fmla="*/ 4247881 w 4486009"/>
              <a:gd name="connsiteY4" fmla="*/ 914400 h 914400"/>
              <a:gd name="connsiteX5" fmla="*/ 1053311 w 4486009"/>
              <a:gd name="connsiteY5" fmla="*/ 914400 h 914400"/>
              <a:gd name="connsiteX6" fmla="*/ 238128 w 4486009"/>
              <a:gd name="connsiteY6" fmla="*/ 914400 h 914400"/>
              <a:gd name="connsiteX7" fmla="*/ 0 w 4486009"/>
              <a:gd name="connsiteY7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6009" h="914400" fill="norm" stroke="1" extrusionOk="0">
                <a:moveTo>
                  <a:pt x="238128" y="0"/>
                </a:moveTo>
                <a:lnTo>
                  <a:pt x="1053311" y="0"/>
                </a:lnTo>
                <a:lnTo>
                  <a:pt x="4247881" y="0"/>
                </a:lnTo>
                <a:lnTo>
                  <a:pt x="4486009" y="457200"/>
                </a:lnTo>
                <a:lnTo>
                  <a:pt x="4247881" y="914400"/>
                </a:lnTo>
                <a:lnTo>
                  <a:pt x="1053311" y="914400"/>
                </a:lnTo>
                <a:lnTo>
                  <a:pt x="238128" y="914400"/>
                </a:lnTo>
                <a:lnTo>
                  <a:pt x="0" y="457200"/>
                </a:lnTo>
                <a:close/>
              </a:path>
            </a:pathLst>
          </a:custGeom>
          <a:solidFill>
            <a:srgbClr val="F5F5F5"/>
          </a:solidFill>
          <a:ln w="22225" cap="flat" cmpd="sng" algn="ctr">
            <a:gradFill>
              <a:gsLst>
                <a:gs pos="39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2700000" scaled="1"/>
            </a:gradFill>
            <a:prstDash val="solid"/>
            <a:miter lim="800000"/>
          </a:ln>
          <a:effectLst>
            <a:outerShdw blurRad="254000" dist="127000" dir="2700000" algn="tl" rotWithShape="0">
              <a:prstClr val="black">
                <a:alpha val="21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ysClr val="window" lastClr="FFFFFF"/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5" name="任意多边形 33"/>
          <p:cNvSpPr/>
          <p:nvPr/>
        </p:nvSpPr>
        <p:spPr bwMode="auto">
          <a:xfrm>
            <a:off x="3224958" y="4033292"/>
            <a:ext cx="4463922" cy="914400"/>
          </a:xfrm>
          <a:custGeom>
            <a:avLst/>
            <a:gdLst>
              <a:gd name="connsiteX0" fmla="*/ 238128 w 4486009"/>
              <a:gd name="connsiteY0" fmla="*/ 0 h 914400"/>
              <a:gd name="connsiteX1" fmla="*/ 1053311 w 4486009"/>
              <a:gd name="connsiteY1" fmla="*/ 0 h 914400"/>
              <a:gd name="connsiteX2" fmla="*/ 4247881 w 4486009"/>
              <a:gd name="connsiteY2" fmla="*/ 0 h 914400"/>
              <a:gd name="connsiteX3" fmla="*/ 4486009 w 4486009"/>
              <a:gd name="connsiteY3" fmla="*/ 457200 h 914400"/>
              <a:gd name="connsiteX4" fmla="*/ 4247881 w 4486009"/>
              <a:gd name="connsiteY4" fmla="*/ 914400 h 914400"/>
              <a:gd name="connsiteX5" fmla="*/ 1053311 w 4486009"/>
              <a:gd name="connsiteY5" fmla="*/ 914400 h 914400"/>
              <a:gd name="connsiteX6" fmla="*/ 238128 w 4486009"/>
              <a:gd name="connsiteY6" fmla="*/ 914400 h 914400"/>
              <a:gd name="connsiteX7" fmla="*/ 0 w 4486009"/>
              <a:gd name="connsiteY7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6009" h="914400" fill="norm" stroke="1" extrusionOk="0">
                <a:moveTo>
                  <a:pt x="238128" y="0"/>
                </a:moveTo>
                <a:lnTo>
                  <a:pt x="1053311" y="0"/>
                </a:lnTo>
                <a:lnTo>
                  <a:pt x="4247881" y="0"/>
                </a:lnTo>
                <a:lnTo>
                  <a:pt x="4486009" y="457200"/>
                </a:lnTo>
                <a:lnTo>
                  <a:pt x="4247881" y="914400"/>
                </a:lnTo>
                <a:lnTo>
                  <a:pt x="1053311" y="914400"/>
                </a:lnTo>
                <a:lnTo>
                  <a:pt x="238128" y="914400"/>
                </a:lnTo>
                <a:lnTo>
                  <a:pt x="0" y="457200"/>
                </a:lnTo>
                <a:close/>
              </a:path>
            </a:pathLst>
          </a:custGeom>
          <a:solidFill>
            <a:srgbClr val="F5F5F5"/>
          </a:solidFill>
          <a:ln w="22225" cap="flat" cmpd="sng" algn="ctr">
            <a:gradFill>
              <a:gsLst>
                <a:gs pos="39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2700000" scaled="1"/>
            </a:gradFill>
            <a:prstDash val="solid"/>
            <a:miter lim="800000"/>
          </a:ln>
          <a:effectLst>
            <a:outerShdw blurRad="254000" dist="127000" dir="2700000" algn="tl" rotWithShape="0">
              <a:prstClr val="black">
                <a:alpha val="21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ysClr val="window" lastClr="FFFFFF"/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6" name="任意多边形 34"/>
          <p:cNvSpPr/>
          <p:nvPr/>
        </p:nvSpPr>
        <p:spPr bwMode="auto">
          <a:xfrm>
            <a:off x="1846955" y="1479546"/>
            <a:ext cx="4486009" cy="914400"/>
          </a:xfrm>
          <a:custGeom>
            <a:avLst/>
            <a:gdLst>
              <a:gd name="connsiteX0" fmla="*/ 238128 w 4486009"/>
              <a:gd name="connsiteY0" fmla="*/ 0 h 914400"/>
              <a:gd name="connsiteX1" fmla="*/ 1053311 w 4486009"/>
              <a:gd name="connsiteY1" fmla="*/ 0 h 914400"/>
              <a:gd name="connsiteX2" fmla="*/ 4247881 w 4486009"/>
              <a:gd name="connsiteY2" fmla="*/ 0 h 914400"/>
              <a:gd name="connsiteX3" fmla="*/ 4486009 w 4486009"/>
              <a:gd name="connsiteY3" fmla="*/ 457200 h 914400"/>
              <a:gd name="connsiteX4" fmla="*/ 4247881 w 4486009"/>
              <a:gd name="connsiteY4" fmla="*/ 914400 h 914400"/>
              <a:gd name="connsiteX5" fmla="*/ 1053311 w 4486009"/>
              <a:gd name="connsiteY5" fmla="*/ 914400 h 914400"/>
              <a:gd name="connsiteX6" fmla="*/ 238128 w 4486009"/>
              <a:gd name="connsiteY6" fmla="*/ 914400 h 914400"/>
              <a:gd name="connsiteX7" fmla="*/ 0 w 4486009"/>
              <a:gd name="connsiteY7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6009" h="914400" fill="norm" stroke="1" extrusionOk="0">
                <a:moveTo>
                  <a:pt x="238128" y="0"/>
                </a:moveTo>
                <a:lnTo>
                  <a:pt x="1053311" y="0"/>
                </a:lnTo>
                <a:lnTo>
                  <a:pt x="4247881" y="0"/>
                </a:lnTo>
                <a:lnTo>
                  <a:pt x="4486009" y="457200"/>
                </a:lnTo>
                <a:lnTo>
                  <a:pt x="4247881" y="914400"/>
                </a:lnTo>
                <a:lnTo>
                  <a:pt x="1053311" y="914400"/>
                </a:lnTo>
                <a:lnTo>
                  <a:pt x="238128" y="914400"/>
                </a:lnTo>
                <a:lnTo>
                  <a:pt x="0" y="457200"/>
                </a:lnTo>
                <a:close/>
              </a:path>
            </a:pathLst>
          </a:custGeom>
          <a:solidFill>
            <a:srgbClr val="F5F5F5"/>
          </a:solidFill>
          <a:ln w="22225" cap="flat" cmpd="sng" algn="ctr">
            <a:gradFill>
              <a:gsLst>
                <a:gs pos="39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2700000" scaled="1"/>
            </a:gradFill>
            <a:prstDash val="solid"/>
            <a:miter lim="800000"/>
          </a:ln>
          <a:effectLst>
            <a:outerShdw blurRad="254000" dist="127000" dir="2700000" algn="tl" rotWithShape="0">
              <a:prstClr val="black">
                <a:alpha val="21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ysClr val="window" lastClr="FFFFFF"/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7" name="六边形 35"/>
          <p:cNvSpPr/>
          <p:nvPr/>
        </p:nvSpPr>
        <p:spPr bwMode="auto">
          <a:xfrm>
            <a:off x="710698" y="1534765"/>
            <a:ext cx="1060704" cy="9144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0000"/>
          </a:solidFill>
          <a:ln w="22225" cap="flat" cmpd="sng" algn="ctr">
            <a:gradFill>
              <a:gsLst>
                <a:gs pos="39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2700000" scaled="1"/>
            </a:gradFill>
            <a:prstDash val="solid"/>
            <a:miter lim="800000"/>
          </a:ln>
          <a:effectLst>
            <a:outerShdw blurRad="254000" dist="127000" dir="2700000" algn="tl" rotWithShape="0">
              <a:prstClr val="black">
                <a:alpha val="21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ysClr val="window" lastClr="FFFFFF"/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8" name="六边形 36"/>
          <p:cNvSpPr/>
          <p:nvPr/>
        </p:nvSpPr>
        <p:spPr bwMode="auto">
          <a:xfrm>
            <a:off x="1235985" y="2783627"/>
            <a:ext cx="1060704" cy="9144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>
              <a:lumMod val="50000"/>
            </a:schemeClr>
          </a:solidFill>
          <a:ln w="22225" cap="flat" cmpd="sng" algn="ctr">
            <a:gradFill>
              <a:gsLst>
                <a:gs pos="3900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2700000" scaled="1"/>
            </a:gradFill>
            <a:prstDash val="solid"/>
            <a:miter lim="800000"/>
          </a:ln>
          <a:effectLst>
            <a:outerShdw blurRad="254000" dist="127000" dir="2700000" algn="tl" rotWithShape="0">
              <a:prstClr val="black">
                <a:alpha val="21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ysClr val="window" lastClr="FFFFFF"/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9" name="六边形 37"/>
          <p:cNvSpPr/>
          <p:nvPr/>
        </p:nvSpPr>
        <p:spPr bwMode="auto">
          <a:xfrm>
            <a:off x="1998730" y="4116557"/>
            <a:ext cx="1060704" cy="914400"/>
          </a:xfrm>
          <a:prstGeom prst="hexagon">
            <a:avLst>
              <a:gd name="adj" fmla="val 25000"/>
              <a:gd name="vf" fmla="val 115470"/>
            </a:avLst>
          </a:prstGeom>
          <a:noFill/>
          <a:ln w="22225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dist="127000" dir="2700000" algn="tl" rotWithShape="0">
              <a:prstClr val="black">
                <a:alpha val="21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ysClr val="window" lastClr="FFFFFF"/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13" name="TextBox 6"/>
          <p:cNvSpPr txBox="1"/>
          <p:nvPr/>
        </p:nvSpPr>
        <p:spPr bwMode="auto">
          <a:xfrm>
            <a:off x="2078987" y="1580692"/>
            <a:ext cx="4021939" cy="2769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Calibri"/>
                <a:ea typeface="微软雅黑"/>
              </a:rPr>
              <a:t>Создание электронного ресурса</a:t>
            </a:r>
            <a:endParaRPr lang="zh-CN" sz="1800" b="1" i="0" u="none" strike="noStrike" cap="none" spc="0">
              <a:ln>
                <a:noFill/>
              </a:ln>
              <a:solidFill>
                <a:srgbClr val="C00000"/>
              </a:solidFill>
              <a:latin typeface="Calibri"/>
              <a:ea typeface="微软雅黑"/>
            </a:endParaRPr>
          </a:p>
        </p:txBody>
      </p:sp>
      <p:sp>
        <p:nvSpPr>
          <p:cNvPr id="14" name="文本框 14"/>
          <p:cNvSpPr txBox="1"/>
          <p:nvPr/>
        </p:nvSpPr>
        <p:spPr bwMode="auto">
          <a:xfrm>
            <a:off x="2056902" y="1859447"/>
            <a:ext cx="402193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200" b="1">
                <a:latin typeface="Calibri"/>
                <a:cs typeface="Open Sans"/>
              </a:rPr>
              <a:t>На сайтах ДОО, управления образованием городских и муниципальных округов</a:t>
            </a:r>
            <a:endParaRPr lang="ru-RU" sz="1200">
              <a:solidFill>
                <a:schemeClr val="tx1">
                  <a:lumMod val="50000"/>
                  <a:lumOff val="50000"/>
                </a:schemeClr>
              </a:solidFill>
              <a:latin typeface="Calibri"/>
              <a:cs typeface="Open Sans"/>
            </a:endParaRPr>
          </a:p>
        </p:txBody>
      </p:sp>
      <p:sp>
        <p:nvSpPr>
          <p:cNvPr id="15" name="TextBox 6"/>
          <p:cNvSpPr txBox="1"/>
          <p:nvPr/>
        </p:nvSpPr>
        <p:spPr bwMode="auto">
          <a:xfrm>
            <a:off x="2777283" y="2792457"/>
            <a:ext cx="3200479" cy="2769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lvl="0">
              <a:defRPr/>
            </a:pPr>
            <a:r>
              <a:rPr lang="ru-RU" b="1">
                <a:solidFill>
                  <a:schemeClr val="bg1">
                    <a:lumMod val="50000"/>
                  </a:schemeClr>
                </a:solidFill>
                <a:latin typeface="Calibri"/>
                <a:ea typeface="微软雅黑"/>
              </a:rPr>
              <a:t>Мониторинг</a:t>
            </a:r>
            <a:endParaRPr lang="en-US" b="1">
              <a:solidFill>
                <a:schemeClr val="bg1">
                  <a:lumMod val="50000"/>
                </a:schemeClr>
              </a:solidFill>
              <a:latin typeface="Calibri"/>
              <a:ea typeface="微软雅黑"/>
            </a:endParaRPr>
          </a:p>
        </p:txBody>
      </p:sp>
      <p:sp>
        <p:nvSpPr>
          <p:cNvPr id="16" name="文本框 16"/>
          <p:cNvSpPr txBox="1"/>
          <p:nvPr/>
        </p:nvSpPr>
        <p:spPr bwMode="auto">
          <a:xfrm>
            <a:off x="2698393" y="3058444"/>
            <a:ext cx="40802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200" b="1">
                <a:latin typeface="Calibri"/>
                <a:cs typeface="Open Sans"/>
              </a:rPr>
              <a:t>Мониторинг результатов внедрения Программы просвещения родителей в 30 ДОО, включенных</a:t>
            </a:r>
            <a:endParaRPr lang="ru-RU">
              <a:latin typeface="Calibri"/>
            </a:endParaRPr>
          </a:p>
          <a:p>
            <a:pPr>
              <a:defRPr/>
            </a:pPr>
            <a:r>
              <a:rPr lang="ru-RU" sz="1200" b="1">
                <a:latin typeface="Calibri"/>
                <a:cs typeface="Open Sans"/>
              </a:rPr>
              <a:t>в апробацию. </a:t>
            </a:r>
            <a:endParaRPr lang="ru-RU">
              <a:latin typeface="Calibri"/>
            </a:endParaRPr>
          </a:p>
        </p:txBody>
      </p:sp>
      <p:sp>
        <p:nvSpPr>
          <p:cNvPr id="17" name="TextBox 6"/>
          <p:cNvSpPr txBox="1"/>
          <p:nvPr/>
        </p:nvSpPr>
        <p:spPr bwMode="auto">
          <a:xfrm>
            <a:off x="3365275" y="4186663"/>
            <a:ext cx="4326041" cy="2769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lvl="0">
              <a:defRPr/>
            </a:pPr>
            <a:r>
              <a:rPr lang="ru-RU" b="1">
                <a:solidFill>
                  <a:srgbClr val="E87071"/>
                </a:solidFill>
                <a:latin typeface="Calibri"/>
                <a:ea typeface="微软雅黑"/>
              </a:rPr>
              <a:t>Обобщение эффективных практик</a:t>
            </a:r>
            <a:endParaRPr lang="en-US" b="1">
              <a:solidFill>
                <a:srgbClr val="E87071"/>
              </a:solidFill>
              <a:latin typeface="Calibri"/>
              <a:ea typeface="微软雅黑"/>
            </a:endParaRPr>
          </a:p>
        </p:txBody>
      </p:sp>
      <p:sp>
        <p:nvSpPr>
          <p:cNvPr id="18" name="文本框 18"/>
          <p:cNvSpPr txBox="1"/>
          <p:nvPr/>
        </p:nvSpPr>
        <p:spPr bwMode="auto">
          <a:xfrm>
            <a:off x="3292802" y="4432333"/>
            <a:ext cx="447472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200" b="1">
                <a:latin typeface="Calibri"/>
                <a:cs typeface="Open Sans"/>
              </a:rPr>
              <a:t>Сборник практик, статьи и материалы на федеральный сайт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457388" y="962690"/>
            <a:ext cx="4287770" cy="2112919"/>
          </a:xfrm>
          <a:prstGeom prst="rect">
            <a:avLst/>
          </a:prstGeom>
        </p:spPr>
      </p:pic>
      <p:sp>
        <p:nvSpPr>
          <p:cNvPr id="3" name="Штриховая стрелка вправо 2"/>
          <p:cNvSpPr/>
          <p:nvPr/>
        </p:nvSpPr>
        <p:spPr bwMode="auto">
          <a:xfrm rot="19248898">
            <a:off x="121488" y="4230701"/>
            <a:ext cx="1814647" cy="1247870"/>
          </a:xfrm>
          <a:prstGeom prst="striped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/>
          <p:nvPr/>
        </p:nvSpPr>
        <p:spPr bwMode="auto">
          <a:xfrm rot="19259999">
            <a:off x="346938" y="4557738"/>
            <a:ext cx="135430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</a:rPr>
              <a:t>Актуальные задачи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16424" y="919181"/>
            <a:ext cx="10972498" cy="730671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4900" b="1">
                <a:solidFill>
                  <a:srgbClr val="C00000"/>
                </a:solidFill>
                <a:latin typeface="Montserrat"/>
                <a:ea typeface="+mn-ea"/>
                <a:cs typeface="+mn-cs"/>
              </a:rPr>
              <a:t>  </a:t>
            </a:r>
            <a:r>
              <a:rPr lang="ru-RU" sz="2700" b="1">
                <a:solidFill>
                  <a:srgbClr val="C00000"/>
                </a:solidFill>
                <a:latin typeface="Montserrat"/>
                <a:ea typeface="+mn-ea"/>
                <a:cs typeface="+mn-cs"/>
              </a:rPr>
              <a:t>  </a:t>
            </a:r>
            <a:r>
              <a:rPr lang="ru-RU" sz="2700" b="1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Спасибо за сотрудничество!</a:t>
            </a:r>
            <a:br>
              <a:rPr lang="ru-RU" sz="2700" b="1">
                <a:latin typeface="Calibri"/>
                <a:ea typeface="+mn-ea"/>
                <a:cs typeface="+mn-cs"/>
              </a:rPr>
            </a:br>
            <a:endParaRPr lang="ru-RU" sz="2700">
              <a:solidFill>
                <a:srgbClr val="C00000"/>
              </a:solidFill>
              <a:latin typeface="Montserra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94688" y="1448471"/>
            <a:ext cx="10243645" cy="32216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96"/>
              </a:spcBef>
              <a:defRPr/>
            </a:pPr>
            <a:endParaRPr lang="ru-RU"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latin typeface="Calibri"/>
              </a:rPr>
              <a:t>Государственное бюджетное образовательное учреждение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latin typeface="Calibri"/>
              </a:rPr>
              <a:t>дополнительного профессионального образования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latin typeface="Calibri"/>
              </a:rPr>
              <a:t>«Нижегородский институт развития образования»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solidFill>
                  <a:srgbClr val="C00000"/>
                </a:solidFill>
                <a:latin typeface="Calibri"/>
              </a:rPr>
              <a:t>Кафедра дошкольного образования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latin typeface="Calibri"/>
              </a:rPr>
              <a:t>Адрес: 603122, г. Нижний Новгород, ул. Ванеева, 203, 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latin typeface="Calibri"/>
              </a:rPr>
              <a:t>каб.512-515,516,518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800">
                <a:latin typeface="Calibri"/>
              </a:rPr>
              <a:t>Телефоны: (831) 417-58-89, 468-05-61</a:t>
            </a:r>
            <a:endParaRPr sz="1800">
              <a:latin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800">
                <a:latin typeface="Calibri"/>
              </a:rPr>
              <a:t>E-mail</a:t>
            </a:r>
            <a:r>
              <a:rPr lang="ru-RU" sz="1800">
                <a:latin typeface="Calibri"/>
              </a:rPr>
              <a:t>: </a:t>
            </a:r>
            <a:r>
              <a:rPr lang="ru-RU" sz="1800"/>
              <a:t>ktmdo</a:t>
            </a:r>
            <a:r>
              <a:rPr lang="ru-RU" sz="1800"/>
              <a:t>@</a:t>
            </a:r>
            <a:r>
              <a:rPr lang="en-US" sz="1800"/>
              <a:t>niro.nnov</a:t>
            </a:r>
            <a:r>
              <a:rPr lang="ru-RU" sz="1800"/>
              <a:t>.</a:t>
            </a:r>
            <a:r>
              <a:rPr lang="ru-RU" sz="1800"/>
              <a:t>ru</a:t>
            </a:r>
            <a:endParaRPr lang="ru-RU" sz="1800"/>
          </a:p>
          <a:p>
            <a:pPr>
              <a:defRPr/>
            </a:pPr>
            <a:endParaRPr lang="ru-RU" sz="2100">
              <a:solidFill>
                <a:srgbClr val="7A1308"/>
              </a:solidFill>
              <a:latin typeface="Montserra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53411" y="510765"/>
            <a:ext cx="8940504" cy="406804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0" tIns="0" rIns="0" bIns="0" anchor="t">
            <a:noAutofit/>
          </a:bodyPr>
          <a:lstStyle/>
          <a:p>
            <a:pPr defTabSz="870948">
              <a:tabLst>
                <a:tab pos="0" algn="l"/>
                <a:tab pos="817195" algn="l"/>
                <a:tab pos="1634389" algn="l"/>
                <a:tab pos="2451585" algn="l"/>
                <a:tab pos="3268373" algn="l"/>
                <a:tab pos="4085567" algn="l"/>
                <a:tab pos="4902760" algn="l"/>
                <a:tab pos="5719955" algn="l"/>
                <a:tab pos="6537152" algn="l"/>
                <a:tab pos="7354345" algn="l"/>
                <a:tab pos="8171135" algn="l"/>
                <a:tab pos="8620978" algn="l"/>
                <a:tab pos="9128117" algn="l"/>
                <a:tab pos="9635258" algn="l"/>
                <a:tab pos="10142398" algn="l"/>
                <a:tab pos="10649538" algn="l"/>
                <a:tab pos="11156678" algn="l"/>
                <a:tab pos="11663818" algn="l"/>
                <a:tab pos="12170959" algn="l"/>
              </a:tabLst>
              <a:defRPr/>
            </a:pPr>
            <a:endParaRPr lang="en-US" sz="18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Прямая соединительная линия 10"/>
          <p:cNvSpPr/>
          <p:nvPr/>
        </p:nvSpPr>
        <p:spPr bwMode="auto">
          <a:xfrm>
            <a:off x="337" y="763013"/>
            <a:ext cx="10762530" cy="1625"/>
          </a:xfrm>
          <a:prstGeom prst="line">
            <a:avLst/>
          </a:prstGeom>
          <a:noFill/>
          <a:ln w="10800">
            <a:solidFill>
              <a:srgbClr val="FFFFFF"/>
            </a:solidFill>
            <a:round/>
          </a:ln>
          <a:effectLst/>
        </p:spPr>
        <p:txBody>
          <a:bodyPr lIns="101594" tIns="-51203" rIns="101594" bIns="-51203" anchor="t">
            <a:noAutofit/>
          </a:bodyPr>
          <a:lstStyle/>
          <a:p>
            <a:pPr defTabSz="870948">
              <a:lnSpc>
                <a:spcPct val="93000"/>
              </a:lnSpc>
              <a:tabLst>
                <a:tab pos="0" algn="l"/>
                <a:tab pos="507140" algn="l"/>
                <a:tab pos="1014279" algn="l"/>
                <a:tab pos="1521419" algn="l"/>
                <a:tab pos="2028562" algn="l"/>
                <a:tab pos="2535701" algn="l"/>
                <a:tab pos="3042841" algn="l"/>
                <a:tab pos="3549982" algn="l"/>
                <a:tab pos="4057121" algn="l"/>
                <a:tab pos="4564263" algn="l"/>
                <a:tab pos="5071402" algn="l"/>
                <a:tab pos="5578135" algn="l"/>
                <a:tab pos="6085276" algn="l"/>
                <a:tab pos="6592416" algn="l"/>
                <a:tab pos="7099557" algn="l"/>
                <a:tab pos="7606697" algn="l"/>
                <a:tab pos="8113837" algn="l"/>
                <a:tab pos="8620978" algn="l"/>
                <a:tab pos="9128117" algn="l"/>
                <a:tab pos="9635258" algn="l"/>
                <a:tab pos="10142398" algn="l"/>
              </a:tabLst>
              <a:defRPr/>
            </a:pPr>
            <a:endParaRPr lang="en-US" sz="20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3"/>
          <p:cNvSpPr txBox="1"/>
          <p:nvPr/>
        </p:nvSpPr>
        <p:spPr bwMode="auto">
          <a:xfrm>
            <a:off x="7252332" y="2701551"/>
            <a:ext cx="2743200" cy="3657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>
                <a:solidFill>
                  <a:srgbClr val="002060"/>
                </a:solidFill>
                <a:ea typeface="Calibri"/>
                <a:cs typeface="Calibri"/>
              </a:rPr>
              <a:t>НИРО в соцсетях: </a:t>
            </a:r>
            <a:endParaRPr/>
          </a:p>
        </p:txBody>
      </p:sp>
      <p:pic>
        <p:nvPicPr>
          <p:cNvPr id="6" name="Рисунок 5" descr="Изображение выглядит как шаблон, прямоугольный, Прямоугольник, Графи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68501" y="3249781"/>
            <a:ext cx="1567543" cy="1567543"/>
          </a:xfrm>
          <a:prstGeom prst="rect">
            <a:avLst/>
          </a:prstGeom>
        </p:spPr>
      </p:pic>
      <p:pic>
        <p:nvPicPr>
          <p:cNvPr id="7" name="Рисунок 6" descr="Изображение выглядит как шаблон, прямоугольный, Прямоугольник, График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271474" y="3249781"/>
            <a:ext cx="1567544" cy="1567544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 bwMode="auto">
          <a:xfrm>
            <a:off x="7356850" y="4817324"/>
            <a:ext cx="274320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>
                <a:solidFill>
                  <a:srgbClr val="002060"/>
                </a:solidFill>
              </a:rPr>
              <a:t>vk.com/</a:t>
            </a:r>
            <a:r>
              <a:rPr lang="en-US" sz="1400">
                <a:solidFill>
                  <a:srgbClr val="002060"/>
                </a:solidFill>
              </a:rPr>
              <a:t>nironnov</a:t>
            </a:r>
            <a:endParaRPr lang="en-US" sz="1400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9" name="TextBox 10"/>
          <p:cNvSpPr txBox="1"/>
          <p:nvPr/>
        </p:nvSpPr>
        <p:spPr bwMode="auto">
          <a:xfrm>
            <a:off x="9271473" y="4817324"/>
            <a:ext cx="274320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>
                <a:solidFill>
                  <a:srgbClr val="002060"/>
                </a:solidFill>
              </a:rPr>
              <a:t>@nironnov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Angelina Spitsyna</dc:creator>
  <cp:keywords/>
  <dc:description/>
  <dc:identifier/>
  <dc:language/>
  <cp:lastModifiedBy>Отдел маркетинга и связей с общественностью</cp:lastModifiedBy>
  <cp:revision>45</cp:revision>
  <dcterms:created xsi:type="dcterms:W3CDTF">2025-08-12T12:01:56Z</dcterms:created>
  <dcterms:modified xsi:type="dcterms:W3CDTF">2025-08-21T06:23:44Z</dcterms:modified>
  <cp:category/>
  <cp:contentStatus/>
  <cp:version/>
</cp:coreProperties>
</file>