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6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8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app.xml" ContentType="application/vnd.openxmlformats-officedocument.extended-properties+xml"/>
  <Override PartName="/ppt/slides/slide8.xml" ContentType="application/vnd.openxmlformats-officedocument.presentationml.slide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presentation.xml" ContentType="application/vnd.openxmlformats-officedocument.presentationml.presentation.main+xml"/>
  <Override PartName="/ppt/theme/theme1.xml" ContentType="application/vnd.openxmlformats-officedocument.theme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7B273AC9-F501-45B3-9F1B-471C72137A96}">
          <p14:sldIdLst>
            <p14:sldId id="256"/>
            <p14:sldId id="375"/>
            <p14:sldId id="361"/>
            <p14:sldId id="363"/>
            <p14:sldId id="364"/>
            <p14:sldId id="358"/>
            <p14:sldId id="257"/>
            <p14:sldId id="365"/>
            <p14:sldId id="376"/>
            <p14:sldId id="366"/>
            <p14:sldId id="340"/>
            <p14:sldId id="368"/>
            <p14:sldId id="369"/>
            <p14:sldId id="367"/>
            <p14:sldId id="370"/>
            <p14:sldId id="372"/>
            <p14:sldId id="373"/>
            <p14:sldId id="371"/>
            <p14:sldId id="37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46" d="100"/>
          <a:sy n="46" d="100"/>
        </p:scale>
        <p:origin x="-2226" y="-978"/>
      </p:cViewPr>
      <p:guideLst>
        <p:guide pos="2160" orient="horz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presProps" Target="presProps.xml" /><Relationship Id="rId23" Type="http://schemas.openxmlformats.org/officeDocument/2006/relationships/tableStyles" Target="tableStyles.xml" /><Relationship Id="rId24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 showMasterSp="0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6C713-3657-493E-A468-33D1272B7518}" type="datetimeFigureOut">
              <a:rPr lang="ru-RU" smtClean="0"/>
              <a:t>19.11.2024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BDD27-677A-4063-BE0C-202A97FCB29A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 type="vertTx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6C713-3657-493E-A468-33D1272B7518}" type="datetimeFigureOut">
              <a:rPr lang="ru-RU" smtClean="0"/>
              <a:t>19.11.2024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BDD27-677A-4063-BE0C-202A97FCB29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 type="vertTitleAndTx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6C713-3657-493E-A468-33D1272B7518}" type="datetimeFigureOut">
              <a:rPr lang="ru-RU" smtClean="0"/>
              <a:t>19.11.2024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BDD27-677A-4063-BE0C-202A97FCB29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6C713-3657-493E-A468-33D1272B7518}" type="datetimeFigureOut">
              <a:rPr lang="ru-RU" smtClean="0"/>
              <a:t>19.11.2024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BDD27-677A-4063-BE0C-202A97FCB29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 type="secHead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6C713-3657-493E-A468-33D1272B7518}" type="datetimeFigureOut">
              <a:rPr lang="ru-RU" smtClean="0"/>
              <a:t>19.11.2024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BDD27-677A-4063-BE0C-202A97FCB29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 type="twoObj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6C713-3657-493E-A468-33D1272B7518}" type="datetimeFigureOut">
              <a:rPr lang="ru-RU" smtClean="0"/>
              <a:t>19.11.2024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BDD27-677A-4063-BE0C-202A97FCB29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 type="twoTxTwoObj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6C713-3657-493E-A468-33D1272B7518}" type="datetimeFigureOut">
              <a:rPr lang="ru-RU" smtClean="0"/>
              <a:t>19.11.2024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BDD27-677A-4063-BE0C-202A97FCB29A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6C713-3657-493E-A468-33D1272B7518}" type="datetimeFigureOut">
              <a:rPr lang="ru-RU" smtClean="0"/>
              <a:t>19.11.2024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BDD27-677A-4063-BE0C-202A97FCB29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6C713-3657-493E-A468-33D1272B7518}" type="datetimeFigureOut">
              <a:rPr lang="ru-RU" smtClean="0"/>
              <a:t>19.11.2024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BDD27-677A-4063-BE0C-202A97FCB29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 type="obj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6C713-3657-493E-A468-33D1272B7518}" type="datetimeFigureOut">
              <a:rPr lang="ru-RU" smtClean="0"/>
              <a:t>19.11.2024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BDD27-677A-4063-BE0C-202A97FCB29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 showMasterSp="0" type="pic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6C713-3657-493E-A468-33D1272B7518}" type="datetimeFigureOut">
              <a:rPr lang="ru-RU" smtClean="0"/>
              <a:t>19.11.2024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BDD27-677A-4063-BE0C-202A97FCB29A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D36C713-3657-493E-A468-33D1272B7518}" type="datetimeFigureOut">
              <a:rPr lang="ru-RU" smtClean="0"/>
              <a:t>19.11.2024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C0BDD27-677A-4063-BE0C-202A97FCB29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jp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jp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5" Type="http://schemas.openxmlformats.org/officeDocument/2006/relationships/image" Target="../media/image20.jpg"/><Relationship Id="rId6" Type="http://schemas.openxmlformats.org/officeDocument/2006/relationships/image" Target="../media/image21.jpg"/><Relationship Id="rId7" Type="http://schemas.openxmlformats.org/officeDocument/2006/relationships/image" Target="../media/image22.jpg"/><Relationship Id="rId8" Type="http://schemas.openxmlformats.org/officeDocument/2006/relationships/image" Target="../media/image23.jpg"/><Relationship Id="rId9" Type="http://schemas.openxmlformats.org/officeDocument/2006/relationships/image" Target="../media/image24.jpg"/><Relationship Id="rId10" Type="http://schemas.openxmlformats.org/officeDocument/2006/relationships/image" Target="../media/image25.jpg"/><Relationship Id="rId11" Type="http://schemas.openxmlformats.org/officeDocument/2006/relationships/image" Target="../media/image26.jpg"/><Relationship Id="rId12" Type="http://schemas.openxmlformats.org/officeDocument/2006/relationships/image" Target="../media/image27.jpg"/><Relationship Id="rId13" Type="http://schemas.openxmlformats.org/officeDocument/2006/relationships/image" Target="../media/image28.jpg"/><Relationship Id="rId14" Type="http://schemas.openxmlformats.org/officeDocument/2006/relationships/image" Target="../media/image29.jpg"/><Relationship Id="rId15" Type="http://schemas.openxmlformats.org/officeDocument/2006/relationships/image" Target="../media/image30.jp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jpg"/><Relationship Id="rId3" Type="http://schemas.openxmlformats.org/officeDocument/2006/relationships/image" Target="../media/image33.jp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jpg"/><Relationship Id="rId3" Type="http://schemas.openxmlformats.org/officeDocument/2006/relationships/image" Target="../media/image35.jpg"/><Relationship Id="rId4" Type="http://schemas.openxmlformats.org/officeDocument/2006/relationships/image" Target="../media/image36.jp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jpg"/><Relationship Id="rId3" Type="http://schemas.openxmlformats.org/officeDocument/2006/relationships/image" Target="../media/image38.jp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jpg"/><Relationship Id="rId3" Type="http://schemas.openxmlformats.org/officeDocument/2006/relationships/image" Target="../media/image40.jpg"/><Relationship Id="rId4" Type="http://schemas.openxmlformats.org/officeDocument/2006/relationships/image" Target="../media/image41.png"/><Relationship Id="rId5" Type="http://schemas.openxmlformats.org/officeDocument/2006/relationships/image" Target="../media/image42.jp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jp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.jpg"/><Relationship Id="rId3" Type="http://schemas.openxmlformats.org/officeDocument/2006/relationships/image" Target="../media/image45.jpg"/><Relationship Id="rId4" Type="http://schemas.openxmlformats.org/officeDocument/2006/relationships/image" Target="../media/image46.jp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Relationship Id="rId3" Type="http://schemas.openxmlformats.org/officeDocument/2006/relationships/image" Target="../media/image3.jpg"/><Relationship Id="rId4" Type="http://schemas.openxmlformats.org/officeDocument/2006/relationships/image" Target="../media/image4.jp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g"/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5" Type="http://schemas.openxmlformats.org/officeDocument/2006/relationships/image" Target="../media/image8.jp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1.jpg"/><Relationship Id="rId3" Type="http://schemas.openxmlformats.org/officeDocument/2006/relationships/image" Target="../media/image12.jp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3.jp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4.jpg"/><Relationship Id="rId3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3283" y="685800"/>
            <a:ext cx="8833200" cy="1250576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Духовно-нравственное воспитание дошкольников посредством музейной педагогики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2598613" y="5369511"/>
            <a:ext cx="7960659" cy="835460"/>
          </a:xfrm>
        </p:spPr>
        <p:txBody>
          <a:bodyPr>
            <a:normAutofit/>
          </a:bodyPr>
          <a:lstStyle/>
          <a:p>
            <a:r>
              <a:rPr lang="ru-RU" sz="1800" b="1" i="1" dirty="0">
                <a:latin typeface="Tahoma" pitchFamily="34" charset="0"/>
                <a:ea typeface="Tahoma" pitchFamily="34" charset="0"/>
                <a:cs typeface="Tahoma" pitchFamily="34" charset="0"/>
              </a:rPr>
              <a:t>Старший воспитатель МБДОУ «Детский сад № 143»</a:t>
            </a:r>
          </a:p>
          <a:p>
            <a:r>
              <a:rPr lang="ru-RU" sz="1800" b="1" i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Блохова</a:t>
            </a:r>
            <a:r>
              <a:rPr lang="ru-RU" sz="1800" b="1" i="1" dirty="0">
                <a:latin typeface="Tahoma" pitchFamily="34" charset="0"/>
                <a:ea typeface="Tahoma" pitchFamily="34" charset="0"/>
                <a:cs typeface="Tahoma" pitchFamily="34" charset="0"/>
              </a:rPr>
              <a:t> Наталья Геннадьевна</a:t>
            </a:r>
          </a:p>
        </p:txBody>
      </p:sp>
      <p:pic>
        <p:nvPicPr>
          <p:cNvPr id="1026" name="Picture 2" descr="C:\Users\ДС 143\Downloads\IMG_20241118_171817.jpg"/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743202" y="2170354"/>
            <a:ext cx="6831104" cy="3073997"/>
          </a:xfrm>
          <a:prstGeom prst="rect">
            <a:avLst/>
          </a:prstGeom>
          <a:noFill/>
          <a:ln w="76200">
            <a:solidFill>
              <a:schemeClr val="accent3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773715" y="616946"/>
            <a:ext cx="8251633" cy="385590"/>
          </a:xfrm>
        </p:spPr>
        <p:txBody>
          <a:bodyPr/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«Нижегородские промыслы» (Золотая хохлома)</a:t>
            </a:r>
          </a:p>
        </p:txBody>
      </p:sp>
      <p:pic>
        <p:nvPicPr>
          <p:cNvPr id="2050" name="Picture 2" descr="C:\Users\ДС 143\Downloads\IMG_20241118_152728.jpg"/>
          <p:cNvPicPr>
            <a:picLocks noChangeAspect="1" noChangeArrowheads="1" noGrp="1"/>
          </p:cNvPicPr>
          <p:nvPr>
            <p:ph sz="half" idx="2"/>
          </p:nvPr>
        </p:nvPicPr>
        <p:blipFill rotWithShape="1">
          <a:blip r:embed="rId2"/>
          <a:srcRect l="20511"/>
          <a:stretch/>
        </p:blipFill>
        <p:spPr bwMode="auto">
          <a:xfrm>
            <a:off x="1101687" y="1118120"/>
            <a:ext cx="9672809" cy="54759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ChangeAspect="1" noGrp="1"/>
          </p:cNvPicPr>
          <p:nvPr>
            <p:ph sz="quarter" idx="13"/>
          </p:nvPr>
        </p:nvPicPr>
        <p:blipFill>
          <a:blip r:embed="rId2"/>
          <a:stretch/>
        </p:blipFill>
        <p:spPr>
          <a:xfrm>
            <a:off x="283074" y="980420"/>
            <a:ext cx="1844280" cy="2456666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6393721" y="961113"/>
            <a:ext cx="1788762" cy="26450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8402660" y="961113"/>
            <a:ext cx="1835232" cy="25686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4362110" y="961112"/>
            <a:ext cx="1902525" cy="26450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/>
        </p:blipFill>
        <p:spPr>
          <a:xfrm>
            <a:off x="2234717" y="997634"/>
            <a:ext cx="1966669" cy="26196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/>
        </p:blipFill>
        <p:spPr>
          <a:xfrm>
            <a:off x="1875851" y="3927213"/>
            <a:ext cx="1900632" cy="25317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/>
        </p:blipFill>
        <p:spPr>
          <a:xfrm>
            <a:off x="3983363" y="4002185"/>
            <a:ext cx="1911911" cy="25467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/>
        </p:blipFill>
        <p:spPr>
          <a:xfrm>
            <a:off x="6053986" y="3927213"/>
            <a:ext cx="2026419" cy="26325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/>
          <a:stretch/>
        </p:blipFill>
        <p:spPr>
          <a:xfrm>
            <a:off x="10764780" y="2351360"/>
            <a:ext cx="1236631" cy="12659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/>
          <a:stretch/>
        </p:blipFill>
        <p:spPr>
          <a:xfrm>
            <a:off x="9183972" y="5365559"/>
            <a:ext cx="1174212" cy="12445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/>
          <a:stretch/>
        </p:blipFill>
        <p:spPr>
          <a:xfrm>
            <a:off x="125222" y="3606162"/>
            <a:ext cx="1605605" cy="31738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3"/>
          <a:stretch/>
        </p:blipFill>
        <p:spPr>
          <a:xfrm>
            <a:off x="10696424" y="3805470"/>
            <a:ext cx="1304987" cy="14380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4"/>
          <a:stretch/>
        </p:blipFill>
        <p:spPr>
          <a:xfrm>
            <a:off x="9183972" y="3781473"/>
            <a:ext cx="1307393" cy="14860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Рисунок 19"/>
          <p:cNvPicPr/>
          <p:nvPr/>
        </p:nvPicPr>
        <p:blipFill rotWithShape="1">
          <a:blip r:embed="rId15"/>
          <a:srcRect l="33603" t="11631" r="33398" b="64046"/>
          <a:stretch/>
        </p:blipFill>
        <p:spPr bwMode="auto">
          <a:xfrm>
            <a:off x="10626923" y="5365559"/>
            <a:ext cx="1336426" cy="11833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425" name="Заголовок 1"/>
          <p:cNvSpPr txBox="1"/>
          <p:nvPr/>
        </p:nvSpPr>
        <p:spPr bwMode="auto">
          <a:xfrm>
            <a:off x="10447851" y="1450740"/>
            <a:ext cx="1694569" cy="794710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itchFamily="34" charset="0" panose="020B0604020202020204"/>
              <a:buChar char="•"/>
              <a:defRPr sz="2100">
                <a:solidFill>
                  <a:schemeClr val="tx1"/>
                </a:solidFill>
                <a:latin typeface="Calibri" pitchFamily="34" charset="0" panose="020F0502020204030204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itchFamily="34" charset="0" panose="020B0604020202020204"/>
              <a:buChar char="•"/>
              <a:defRPr>
                <a:solidFill>
                  <a:schemeClr val="tx1"/>
                </a:solidFill>
                <a:latin typeface="Calibri" pitchFamily="34" charset="0" panose="020F0502020204030204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itchFamily="34" charset="0" panose="020B0604020202020204"/>
              <a:buChar char="•"/>
              <a:defRPr sz="1500">
                <a:solidFill>
                  <a:schemeClr val="tx1"/>
                </a:solidFill>
                <a:latin typeface="Calibri" pitchFamily="34" charset="0" panose="020F0502020204030204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itchFamily="34" charset="0" panose="020B0604020202020204"/>
              <a:buChar char="•"/>
              <a:defRPr sz="1300">
                <a:solidFill>
                  <a:schemeClr val="tx1"/>
                </a:solidFill>
                <a:latin typeface="Calibri" pitchFamily="34" charset="0" panose="020F0502020204030204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itchFamily="34" charset="0" panose="020B0604020202020204"/>
              <a:buChar char="•"/>
              <a:defRPr sz="1300">
                <a:solidFill>
                  <a:schemeClr val="tx1"/>
                </a:solidFill>
                <a:latin typeface="Calibri" pitchFamily="34" charset="0" panose="020F0502020204030204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 panose="020B0604020202020204"/>
              <a:buChar char="•"/>
              <a:defRPr sz="1300">
                <a:solidFill>
                  <a:schemeClr val="tx1"/>
                </a:solidFill>
                <a:latin typeface="Calibri" pitchFamily="34" charset="0" panose="020F0502020204030204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 panose="020B0604020202020204"/>
              <a:buChar char="•"/>
              <a:defRPr sz="1300">
                <a:solidFill>
                  <a:schemeClr val="tx1"/>
                </a:solidFill>
                <a:latin typeface="Calibri" pitchFamily="34" charset="0" panose="020F0502020204030204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 panose="020B0604020202020204"/>
              <a:buChar char="•"/>
              <a:defRPr sz="1300">
                <a:solidFill>
                  <a:schemeClr val="tx1"/>
                </a:solidFill>
                <a:latin typeface="Calibri" pitchFamily="34" charset="0" panose="020F0502020204030204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 panose="020B0604020202020204"/>
              <a:buChar char="•"/>
              <a:defRPr sz="1300">
                <a:solidFill>
                  <a:schemeClr val="tx1"/>
                </a:solidFill>
                <a:latin typeface="Calibri" pitchFamily="34" charset="0" panose="020F050202020403020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chemeClr val="accent2">
                    <a:lumMod val="50000"/>
                  </a:schemeClr>
                </a:solidFill>
                <a:latin typeface="Tahoma" pitchFamily="34" charset="0" panose="020B0604030504040204"/>
                <a:cs typeface="Tahoma" pitchFamily="34" charset="0" panose="020B0604030504040204"/>
              </a:rPr>
              <a:t>Головные уборы</a:t>
            </a:r>
          </a:p>
        </p:txBody>
      </p:sp>
      <p:sp>
        <p:nvSpPr>
          <p:cNvPr id="21" name="Заголовок 1"/>
          <p:cNvSpPr txBox="1"/>
          <p:nvPr/>
        </p:nvSpPr>
        <p:spPr bwMode="auto">
          <a:xfrm>
            <a:off x="413359" y="12526"/>
            <a:ext cx="10722279" cy="779511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4">
                <a:lumMod val="75000"/>
              </a:schemeClr>
            </a:solidFill>
            <a:miter lim="800000"/>
            <a:headEnd/>
            <a:tailEnd/>
          </a:ln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itchFamily="34" charset="0" panose="020B0604020202020204"/>
              <a:buChar char="•"/>
              <a:defRPr sz="2100">
                <a:solidFill>
                  <a:schemeClr val="tx1"/>
                </a:solidFill>
                <a:latin typeface="Calibri" pitchFamily="34" charset="0" panose="020F0502020204030204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itchFamily="34" charset="0" panose="020B0604020202020204"/>
              <a:buChar char="•"/>
              <a:defRPr>
                <a:solidFill>
                  <a:schemeClr val="tx1"/>
                </a:solidFill>
                <a:latin typeface="Calibri" pitchFamily="34" charset="0" panose="020F0502020204030204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itchFamily="34" charset="0" panose="020B0604020202020204"/>
              <a:buChar char="•"/>
              <a:defRPr sz="1500">
                <a:solidFill>
                  <a:schemeClr val="tx1"/>
                </a:solidFill>
                <a:latin typeface="Calibri" pitchFamily="34" charset="0" panose="020F0502020204030204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itchFamily="34" charset="0" panose="020B0604020202020204"/>
              <a:buChar char="•"/>
              <a:defRPr sz="1300">
                <a:solidFill>
                  <a:schemeClr val="tx1"/>
                </a:solidFill>
                <a:latin typeface="Calibri" pitchFamily="34" charset="0" panose="020F0502020204030204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itchFamily="34" charset="0" panose="020B0604020202020204"/>
              <a:buChar char="•"/>
              <a:defRPr sz="1300">
                <a:solidFill>
                  <a:schemeClr val="tx1"/>
                </a:solidFill>
                <a:latin typeface="Calibri" pitchFamily="34" charset="0" panose="020F0502020204030204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 panose="020B0604020202020204"/>
              <a:buChar char="•"/>
              <a:defRPr sz="1300">
                <a:solidFill>
                  <a:schemeClr val="tx1"/>
                </a:solidFill>
                <a:latin typeface="Calibri" pitchFamily="34" charset="0" panose="020F0502020204030204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 panose="020B0604020202020204"/>
              <a:buChar char="•"/>
              <a:defRPr sz="1300">
                <a:solidFill>
                  <a:schemeClr val="tx1"/>
                </a:solidFill>
                <a:latin typeface="Calibri" pitchFamily="34" charset="0" panose="020F0502020204030204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 panose="020B0604020202020204"/>
              <a:buChar char="•"/>
              <a:defRPr sz="1300">
                <a:solidFill>
                  <a:schemeClr val="tx1"/>
                </a:solidFill>
                <a:latin typeface="Calibri" pitchFamily="34" charset="0" panose="020F0502020204030204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 panose="020B0604020202020204"/>
              <a:buChar char="•"/>
              <a:defRPr sz="1300">
                <a:solidFill>
                  <a:schemeClr val="tx1"/>
                </a:solidFill>
                <a:latin typeface="Calibri" pitchFamily="34" charset="0" panose="020F050202020403020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chemeClr val="accent2">
                    <a:lumMod val="50000"/>
                  </a:schemeClr>
                </a:solidFill>
                <a:latin typeface="Tahoma" pitchFamily="34" charset="0" panose="020B0604030504040204"/>
                <a:cs typeface="Tahoma" pitchFamily="34" charset="0" panose="020B0604030504040204"/>
              </a:rPr>
              <a:t>Экспонаты мини-музея «ПЕЛАГЕЯ» (женский русский народный костюм)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ChangeAspect="1" noGrp="1"/>
          </p:cNvPicPr>
          <p:nvPr>
            <p:ph sz="quarter" idx="13"/>
          </p:nvPr>
        </p:nvPicPr>
        <p:blipFill>
          <a:blip r:embed="rId2"/>
          <a:stretch/>
        </p:blipFill>
        <p:spPr>
          <a:xfrm>
            <a:off x="283589" y="389726"/>
            <a:ext cx="11403195" cy="5131438"/>
          </a:xfrm>
          <a:solidFill>
            <a:schemeClr val="bg1"/>
          </a:solidFill>
          <a:ln w="76200">
            <a:solidFill>
              <a:schemeClr val="bg1"/>
            </a:solidFill>
          </a:ln>
        </p:spPr>
      </p:pic>
      <p:sp>
        <p:nvSpPr>
          <p:cNvPr id="8" name="Заголовок 1"/>
          <p:cNvSpPr txBox="1"/>
          <p:nvPr/>
        </p:nvSpPr>
        <p:spPr bwMode="auto">
          <a:xfrm>
            <a:off x="926926" y="5912285"/>
            <a:ext cx="10642947" cy="779511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itchFamily="34" charset="0" panose="020B0604020202020204"/>
              <a:buChar char="•"/>
              <a:defRPr sz="2100">
                <a:solidFill>
                  <a:schemeClr val="tx1"/>
                </a:solidFill>
                <a:latin typeface="Calibri" pitchFamily="34" charset="0" panose="020F0502020204030204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itchFamily="34" charset="0" panose="020B0604020202020204"/>
              <a:buChar char="•"/>
              <a:defRPr>
                <a:solidFill>
                  <a:schemeClr val="tx1"/>
                </a:solidFill>
                <a:latin typeface="Calibri" pitchFamily="34" charset="0" panose="020F0502020204030204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itchFamily="34" charset="0" panose="020B0604020202020204"/>
              <a:buChar char="•"/>
              <a:defRPr sz="1500">
                <a:solidFill>
                  <a:schemeClr val="tx1"/>
                </a:solidFill>
                <a:latin typeface="Calibri" pitchFamily="34" charset="0" panose="020F0502020204030204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itchFamily="34" charset="0" panose="020B0604020202020204"/>
              <a:buChar char="•"/>
              <a:defRPr sz="1300">
                <a:solidFill>
                  <a:schemeClr val="tx1"/>
                </a:solidFill>
                <a:latin typeface="Calibri" pitchFamily="34" charset="0" panose="020F0502020204030204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itchFamily="34" charset="0" panose="020B0604020202020204"/>
              <a:buChar char="•"/>
              <a:defRPr sz="1300">
                <a:solidFill>
                  <a:schemeClr val="tx1"/>
                </a:solidFill>
                <a:latin typeface="Calibri" pitchFamily="34" charset="0" panose="020F0502020204030204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 panose="020B0604020202020204"/>
              <a:buChar char="•"/>
              <a:defRPr sz="1300">
                <a:solidFill>
                  <a:schemeClr val="tx1"/>
                </a:solidFill>
                <a:latin typeface="Calibri" pitchFamily="34" charset="0" panose="020F0502020204030204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 panose="020B0604020202020204"/>
              <a:buChar char="•"/>
              <a:defRPr sz="1300">
                <a:solidFill>
                  <a:schemeClr val="tx1"/>
                </a:solidFill>
                <a:latin typeface="Calibri" pitchFamily="34" charset="0" panose="020F0502020204030204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 panose="020B0604020202020204"/>
              <a:buChar char="•"/>
              <a:defRPr sz="1300">
                <a:solidFill>
                  <a:schemeClr val="tx1"/>
                </a:solidFill>
                <a:latin typeface="Calibri" pitchFamily="34" charset="0" panose="020F0502020204030204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 panose="020B0604020202020204"/>
              <a:buChar char="•"/>
              <a:defRPr sz="1300">
                <a:solidFill>
                  <a:schemeClr val="tx1"/>
                </a:solidFill>
                <a:latin typeface="Calibri" pitchFamily="34" charset="0" panose="020F0502020204030204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chemeClr val="accent2">
                    <a:lumMod val="50000"/>
                  </a:schemeClr>
                </a:solidFill>
                <a:latin typeface="Tahoma" pitchFamily="34" charset="0" panose="020B0604030504040204"/>
                <a:cs typeface="Tahoma" pitchFamily="34" charset="0" panose="020B0604030504040204"/>
              </a:rPr>
              <a:t>Мини-музей «Сказочные волшебные предметы»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246954" y="571579"/>
            <a:ext cx="4462272" cy="639762"/>
          </a:xfrm>
        </p:spPr>
        <p:txBody>
          <a:bodyPr/>
          <a:lstStyle/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ahoma" pitchFamily="34" charset="0" panose="020B0604030504040204"/>
                <a:ea typeface="Tahoma" pitchFamily="34" charset="0" panose="020B0604030504040204"/>
                <a:cs typeface="Tahoma" pitchFamily="34" charset="0" panose="020B0604030504040204"/>
              </a:rPr>
              <a:t>Волшебные средства передвижения</a:t>
            </a:r>
          </a:p>
        </p:txBody>
      </p:sp>
      <p:pic>
        <p:nvPicPr>
          <p:cNvPr id="8" name="Объект 7"/>
          <p:cNvPicPr>
            <a:picLocks noChangeAspect="1" noGrp="1"/>
          </p:cNvPicPr>
          <p:nvPr>
            <p:ph sz="half" idx="2"/>
          </p:nvPr>
        </p:nvPicPr>
        <p:blipFill rotWithShape="1">
          <a:blip r:embed="rId2"/>
          <a:srcRect t="17074" b="28215"/>
          <a:stretch/>
        </p:blipFill>
        <p:spPr>
          <a:xfrm>
            <a:off x="695416" y="1193896"/>
            <a:ext cx="4499130" cy="5469950"/>
          </a:xfrm>
          <a:ln w="76200">
            <a:solidFill>
              <a:schemeClr val="bg1"/>
            </a:solidFill>
          </a:ln>
        </p:spPr>
      </p:pic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6096001" y="275574"/>
            <a:ext cx="4742996" cy="935768"/>
          </a:xfrm>
        </p:spPr>
        <p:txBody>
          <a:bodyPr/>
          <a:lstStyle/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ahoma" pitchFamily="34" charset="0" panose="020B0604030504040204"/>
                <a:ea typeface="Tahoma" pitchFamily="34" charset="0" panose="020B0604030504040204"/>
                <a:cs typeface="Tahoma" pitchFamily="34" charset="0" panose="020B0604030504040204"/>
              </a:rPr>
              <a:t>Волшебные путеводные предметы</a:t>
            </a:r>
          </a:p>
        </p:txBody>
      </p:sp>
      <p:pic>
        <p:nvPicPr>
          <p:cNvPr id="10" name="Объект 9"/>
          <p:cNvPicPr>
            <a:picLocks noChangeAspect="1" noGrp="1"/>
          </p:cNvPicPr>
          <p:nvPr>
            <p:ph sz="quarter" idx="4"/>
          </p:nvPr>
        </p:nvPicPr>
        <p:blipFill rotWithShape="1">
          <a:blip r:embed="rId3"/>
          <a:srcRect t="20539" b="18564"/>
          <a:stretch/>
        </p:blipFill>
        <p:spPr>
          <a:xfrm>
            <a:off x="6482775" y="1311549"/>
            <a:ext cx="4742997" cy="5134811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/>
          <p:cNvPicPr>
            <a:picLocks noChangeAspect="1" noGrp="1"/>
          </p:cNvPicPr>
          <p:nvPr>
            <p:ph sz="quarter" idx="13"/>
          </p:nvPr>
        </p:nvPicPr>
        <p:blipFill rotWithShape="1">
          <a:blip r:embed="rId2"/>
          <a:srcRect t="15732"/>
          <a:stretch/>
        </p:blipFill>
        <p:spPr>
          <a:xfrm>
            <a:off x="112873" y="743089"/>
            <a:ext cx="3155146" cy="4726733"/>
          </a:xfrm>
          <a:ln w="57150">
            <a:solidFill>
              <a:schemeClr val="bg1"/>
            </a:solidFill>
          </a:ln>
        </p:spPr>
      </p:pic>
      <p:pic>
        <p:nvPicPr>
          <p:cNvPr id="12" name="Объект 11"/>
          <p:cNvPicPr>
            <a:picLocks noChangeAspect="1" noGrp="1"/>
          </p:cNvPicPr>
          <p:nvPr>
            <p:ph sz="quarter" idx="14"/>
          </p:nvPr>
        </p:nvPicPr>
        <p:blipFill rotWithShape="1">
          <a:blip r:embed="rId3"/>
          <a:srcRect t="27953" b="11425"/>
          <a:stretch/>
        </p:blipFill>
        <p:spPr>
          <a:xfrm>
            <a:off x="7659018" y="851772"/>
            <a:ext cx="3960586" cy="4171166"/>
          </a:xfrm>
          <a:ln w="57150">
            <a:solidFill>
              <a:schemeClr val="bg1"/>
            </a:solidFill>
          </a:ln>
        </p:spPr>
      </p:pic>
      <p:sp>
        <p:nvSpPr>
          <p:cNvPr id="8" name="Текст 3"/>
          <p:cNvSpPr txBox="1"/>
          <p:nvPr/>
        </p:nvSpPr>
        <p:spPr>
          <a:xfrm>
            <a:off x="350729" y="254205"/>
            <a:ext cx="11022904" cy="601250"/>
          </a:xfrm>
          <a:prstGeom prst="rect">
            <a:avLst/>
          </a:prstGeom>
        </p:spPr>
        <p:txBody>
          <a:bodyPr/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ahoma" pitchFamily="34" charset="0" panose="020B0604030504040204"/>
                <a:ea typeface="Tahoma" pitchFamily="34" charset="0" panose="020B0604030504040204"/>
                <a:cs typeface="Tahoma" pitchFamily="34" charset="0" panose="020B0604030504040204"/>
              </a:rPr>
              <a:t>Волшебная обувь и одежда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/>
          <a:srcRect t="33242" b="10868"/>
          <a:stretch/>
        </p:blipFill>
        <p:spPr>
          <a:xfrm>
            <a:off x="3576620" y="2770829"/>
            <a:ext cx="3857625" cy="3832965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Объект 15"/>
          <p:cNvPicPr>
            <a:picLocks noChangeAspect="1" noGrp="1"/>
          </p:cNvPicPr>
          <p:nvPr>
            <p:ph sz="quarter" idx="13"/>
          </p:nvPr>
        </p:nvPicPr>
        <p:blipFill>
          <a:blip r:embed="rId2"/>
          <a:stretch/>
        </p:blipFill>
        <p:spPr>
          <a:xfrm>
            <a:off x="772438" y="855455"/>
            <a:ext cx="4250499" cy="5771421"/>
          </a:xfrm>
          <a:ln w="57150">
            <a:solidFill>
              <a:schemeClr val="bg1"/>
            </a:solidFill>
          </a:ln>
        </p:spPr>
      </p:pic>
      <p:pic>
        <p:nvPicPr>
          <p:cNvPr id="18" name="Объект 17"/>
          <p:cNvPicPr>
            <a:picLocks noChangeAspect="1" noGrp="1"/>
          </p:cNvPicPr>
          <p:nvPr>
            <p:ph sz="quarter" idx="14"/>
          </p:nvPr>
        </p:nvPicPr>
        <p:blipFill rotWithShape="1">
          <a:blip r:embed="rId3"/>
          <a:srcRect l="1433" t="15286" r="-1433" b="10749"/>
          <a:stretch/>
        </p:blipFill>
        <p:spPr>
          <a:xfrm>
            <a:off x="6350696" y="855455"/>
            <a:ext cx="4371583" cy="5748340"/>
          </a:xfrm>
          <a:ln w="57150">
            <a:solidFill>
              <a:schemeClr val="bg1"/>
            </a:solidFill>
          </a:ln>
        </p:spPr>
      </p:pic>
      <p:sp>
        <p:nvSpPr>
          <p:cNvPr id="9" name="Текст 3"/>
          <p:cNvSpPr txBox="1"/>
          <p:nvPr/>
        </p:nvSpPr>
        <p:spPr>
          <a:xfrm>
            <a:off x="350729" y="254205"/>
            <a:ext cx="9344416" cy="601250"/>
          </a:xfrm>
          <a:prstGeom prst="rect">
            <a:avLst/>
          </a:prstGeom>
        </p:spPr>
        <p:txBody>
          <a:bodyPr/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ahoma" pitchFamily="34" charset="0" panose="020B0604030504040204"/>
                <a:ea typeface="Tahoma" pitchFamily="34" charset="0" panose="020B0604030504040204"/>
                <a:cs typeface="Tahoma" pitchFamily="34" charset="0" panose="020B0604030504040204"/>
              </a:rPr>
              <a:t>Волшебные предметы - помощники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3"/>
          <p:cNvSpPr txBox="1"/>
          <p:nvPr/>
        </p:nvSpPr>
        <p:spPr>
          <a:xfrm>
            <a:off x="350729" y="254205"/>
            <a:ext cx="9344416" cy="601250"/>
          </a:xfrm>
          <a:prstGeom prst="rect">
            <a:avLst/>
          </a:prstGeom>
        </p:spPr>
        <p:txBody>
          <a:bodyPr/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ahoma" pitchFamily="34" charset="0" panose="020B0604030504040204"/>
                <a:ea typeface="Tahoma" pitchFamily="34" charset="0" panose="020B0604030504040204"/>
                <a:cs typeface="Tahoma" pitchFamily="34" charset="0" panose="020B0604030504040204"/>
              </a:rPr>
              <a:t>Волшебные предметы - помощники</a:t>
            </a:r>
          </a:p>
        </p:txBody>
      </p:sp>
      <p:pic>
        <p:nvPicPr>
          <p:cNvPr id="7" name="Объект 6"/>
          <p:cNvPicPr>
            <a:picLocks noChangeAspect="1" noGrp="1"/>
          </p:cNvPicPr>
          <p:nvPr>
            <p:ph sz="quarter" idx="13"/>
          </p:nvPr>
        </p:nvPicPr>
        <p:blipFill rotWithShape="1">
          <a:blip r:embed="rId2"/>
          <a:srcRect t="21650" b="14757"/>
          <a:stretch/>
        </p:blipFill>
        <p:spPr>
          <a:xfrm>
            <a:off x="551145" y="1277655"/>
            <a:ext cx="4462272" cy="5044770"/>
          </a:xfrm>
        </p:spPr>
      </p:pic>
      <p:pic>
        <p:nvPicPr>
          <p:cNvPr id="11" name="Рисунок 10"/>
          <p:cNvPicPr/>
          <p:nvPr/>
        </p:nvPicPr>
        <p:blipFill rotWithShape="1">
          <a:blip r:embed="rId3"/>
          <a:srcRect l="2782" t="65394" r="57686" b="20110"/>
          <a:stretch/>
        </p:blipFill>
        <p:spPr bwMode="auto">
          <a:xfrm>
            <a:off x="7854515" y="3801996"/>
            <a:ext cx="2755030" cy="2300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Объект 11"/>
          <p:cNvPicPr>
            <a:picLocks noGrp="1"/>
          </p:cNvPicPr>
          <p:nvPr>
            <p:ph sz="quarter" idx="14"/>
          </p:nvPr>
        </p:nvPicPr>
        <p:blipFill rotWithShape="1">
          <a:blip r:embed="rId4"/>
          <a:srcRect l="5387" t="17573" r="47536" b="28566"/>
          <a:stretch/>
        </p:blipFill>
        <p:spPr bwMode="auto">
          <a:xfrm>
            <a:off x="7854515" y="1301185"/>
            <a:ext cx="2755030" cy="2500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/>
          <p:cNvPicPr/>
          <p:nvPr/>
        </p:nvPicPr>
        <p:blipFill rotWithShape="1">
          <a:blip r:embed="rId5"/>
          <a:srcRect l="49781" t="17544" r="12591" b="36663"/>
          <a:stretch/>
        </p:blipFill>
        <p:spPr bwMode="auto">
          <a:xfrm>
            <a:off x="5523978" y="1301184"/>
            <a:ext cx="2498246" cy="48010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3"/>
          <p:cNvSpPr txBox="1"/>
          <p:nvPr/>
        </p:nvSpPr>
        <p:spPr>
          <a:xfrm>
            <a:off x="112734" y="254206"/>
            <a:ext cx="9645041" cy="409674"/>
          </a:xfrm>
          <a:prstGeom prst="rect">
            <a:avLst/>
          </a:prstGeom>
        </p:spPr>
        <p:txBody>
          <a:bodyPr/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ahoma" pitchFamily="34" charset="0" panose="020B0604030504040204"/>
                <a:ea typeface="Tahoma" pitchFamily="34" charset="0" panose="020B0604030504040204"/>
                <a:cs typeface="Tahoma" pitchFamily="34" charset="0" panose="020B0604030504040204"/>
              </a:rPr>
              <a:t>Музыкальные волшебные инструменты</a:t>
            </a:r>
          </a:p>
        </p:txBody>
      </p:sp>
      <p:pic>
        <p:nvPicPr>
          <p:cNvPr id="7" name="Объект 6"/>
          <p:cNvPicPr>
            <a:picLocks noChangeAspect="1" noGrp="1"/>
          </p:cNvPicPr>
          <p:nvPr>
            <p:ph sz="quarter" idx="13"/>
          </p:nvPr>
        </p:nvPicPr>
        <p:blipFill rotWithShape="1">
          <a:blip r:embed="rId2"/>
          <a:srcRect t="21450" b="23277"/>
          <a:stretch/>
        </p:blipFill>
        <p:spPr>
          <a:xfrm>
            <a:off x="2029217" y="929691"/>
            <a:ext cx="7265095" cy="5674104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Picture background"/>
          <p:cNvPicPr>
            <a:picLocks noGrp="1"/>
          </p:cNvPicPr>
          <p:nvPr>
            <p:ph sz="quarter" idx="13"/>
          </p:nvPr>
        </p:nvPicPr>
        <p:blipFill>
          <a:blip r:embed="rId2"/>
          <a:srcRect/>
          <a:stretch/>
        </p:blipFill>
        <p:spPr bwMode="auto">
          <a:xfrm>
            <a:off x="896939" y="911300"/>
            <a:ext cx="6926895" cy="4495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Picture background"/>
          <p:cNvPicPr/>
          <p:nvPr/>
        </p:nvPicPr>
        <p:blipFill>
          <a:blip r:embed="rId3"/>
          <a:srcRect/>
          <a:stretch/>
        </p:blipFill>
        <p:spPr bwMode="auto">
          <a:xfrm>
            <a:off x="5609943" y="3435631"/>
            <a:ext cx="1779275" cy="129289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Текст 3"/>
          <p:cNvSpPr txBox="1"/>
          <p:nvPr/>
        </p:nvSpPr>
        <p:spPr>
          <a:xfrm>
            <a:off x="2542783" y="2618488"/>
            <a:ext cx="3302697" cy="540341"/>
          </a:xfrm>
          <a:prstGeom prst="rect">
            <a:avLst/>
          </a:prstGeom>
        </p:spPr>
        <p:txBody>
          <a:bodyPr/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1800" b="1" i="1" dirty="0">
                <a:solidFill>
                  <a:srgbClr val="002060"/>
                </a:solidFill>
                <a:latin typeface="Tahoma" pitchFamily="34" charset="0" panose="020B0604030504040204"/>
                <a:ea typeface="Tahoma" pitchFamily="34" charset="0" panose="020B0604030504040204"/>
                <a:cs typeface="Tahoma" pitchFamily="34" charset="0" panose="020B0604030504040204"/>
              </a:rPr>
              <a:t>Приглашение</a:t>
            </a:r>
          </a:p>
        </p:txBody>
      </p:sp>
      <p:sp>
        <p:nvSpPr>
          <p:cNvPr id="11" name="Текст 3"/>
          <p:cNvSpPr txBox="1"/>
          <p:nvPr/>
        </p:nvSpPr>
        <p:spPr>
          <a:xfrm>
            <a:off x="1579418" y="3063769"/>
            <a:ext cx="4030525" cy="1018308"/>
          </a:xfrm>
          <a:prstGeom prst="rect">
            <a:avLst/>
          </a:prstGeom>
        </p:spPr>
        <p:txBody>
          <a:bodyPr/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1400" b="1" i="1" dirty="0">
                <a:solidFill>
                  <a:srgbClr val="002060"/>
                </a:solidFill>
                <a:latin typeface="Tahoma" pitchFamily="34" charset="0" panose="020B0604030504040204"/>
                <a:ea typeface="Tahoma" pitchFamily="34" charset="0" panose="020B0604030504040204"/>
                <a:cs typeface="Tahoma" pitchFamily="34" charset="0" panose="020B0604030504040204"/>
              </a:rPr>
              <a:t>Дорогие друзья, приглашаем вас в</a:t>
            </a:r>
          </a:p>
          <a:p>
            <a:pPr marL="45720" indent="0" algn="ctr">
              <a:buNone/>
            </a:pPr>
            <a:r>
              <a:rPr lang="ru-RU" sz="1400" b="1" i="1" dirty="0">
                <a:solidFill>
                  <a:srgbClr val="002060"/>
                </a:solidFill>
                <a:latin typeface="Tahoma" pitchFamily="34" charset="0" panose="020B0604030504040204"/>
                <a:ea typeface="Tahoma" pitchFamily="34" charset="0" panose="020B0604030504040204"/>
                <a:cs typeface="Tahoma" pitchFamily="34" charset="0" panose="020B0604030504040204"/>
              </a:rPr>
              <a:t> мини-музей </a:t>
            </a:r>
          </a:p>
          <a:p>
            <a:pPr marL="45720" indent="0" algn="ctr">
              <a:buNone/>
            </a:pPr>
            <a:r>
              <a:rPr lang="ru-RU" sz="1400" b="1" i="1" dirty="0">
                <a:solidFill>
                  <a:srgbClr val="002060"/>
                </a:solidFill>
                <a:latin typeface="Tahoma" pitchFamily="34" charset="0" panose="020B0604030504040204"/>
                <a:ea typeface="Tahoma" pitchFamily="34" charset="0" panose="020B0604030504040204"/>
                <a:cs typeface="Tahoma" pitchFamily="34" charset="0" panose="020B0604030504040204"/>
              </a:rPr>
              <a:t>«Сказочные волшебные предметы»</a:t>
            </a:r>
          </a:p>
        </p:txBody>
      </p:sp>
      <p:pic>
        <p:nvPicPr>
          <p:cNvPr id="1026" name="Picture 2" descr="C:\Users\ДС 143\Downloads\IMG_20241119_122301.jpg"/>
          <p:cNvPicPr>
            <a:picLocks noChangeAspect="1" noChangeArrowheads="1"/>
          </p:cNvPicPr>
          <p:nvPr/>
        </p:nvPicPr>
        <p:blipFill rotWithShape="1">
          <a:blip r:embed="rId4"/>
          <a:srcRect l="14445" t="12680" r="7689" b="51418"/>
          <a:stretch/>
        </p:blipFill>
        <p:spPr bwMode="auto">
          <a:xfrm>
            <a:off x="8131566" y="1950572"/>
            <a:ext cx="3166816" cy="32447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523998" y="731519"/>
            <a:ext cx="9323541" cy="5068032"/>
          </a:xfrm>
        </p:spPr>
        <p:txBody>
          <a:bodyPr/>
          <a:lstStyle/>
          <a:p>
            <a:pPr indent="0" algn="just">
              <a:buNone/>
            </a:pPr>
            <a:endParaRPr lang="ru-RU" sz="1800" dirty="0">
              <a:solidFill>
                <a:srgbClr val="000000"/>
              </a:solidFill>
              <a:latin typeface="Times New Roman" pitchFamily="18" charset="0" panose="02020603050405020304"/>
              <a:ea typeface="Times New Roman" pitchFamily="18" charset="0" panose="02020603050405020304"/>
            </a:endParaRPr>
          </a:p>
          <a:p>
            <a:pPr indent="0" algn="just">
              <a:buNone/>
            </a:pPr>
            <a:endParaRPr lang="ru-RU" sz="1800" dirty="0">
              <a:solidFill>
                <a:srgbClr val="000000"/>
              </a:solidFill>
              <a:latin typeface="Times New Roman" pitchFamily="18" charset="0" panose="02020603050405020304"/>
              <a:ea typeface="Times New Roman" pitchFamily="18" charset="0" panose="02020603050405020304"/>
            </a:endParaRPr>
          </a:p>
          <a:p>
            <a:pPr indent="0" algn="just">
              <a:buNone/>
            </a:pPr>
            <a:endParaRPr lang="ru-RU" sz="1800" dirty="0">
              <a:solidFill>
                <a:srgbClr val="000000"/>
              </a:solidFill>
              <a:latin typeface="Times New Roman" pitchFamily="18" charset="0" panose="02020603050405020304"/>
              <a:ea typeface="Times New Roman" pitchFamily="18" charset="0" panose="02020603050405020304"/>
            </a:endParaRPr>
          </a:p>
          <a:p>
            <a:pPr indent="0" algn="just">
              <a:buNone/>
            </a:pPr>
            <a:endParaRPr lang="ru-RU" sz="1800" dirty="0">
              <a:solidFill>
                <a:srgbClr val="000000"/>
              </a:solidFill>
              <a:latin typeface="Times New Roman" pitchFamily="18" charset="0" panose="02020603050405020304"/>
              <a:ea typeface="Times New Roman" pitchFamily="18" charset="0" panose="02020603050405020304"/>
            </a:endParaRPr>
          </a:p>
          <a:p>
            <a:pPr indent="0" algn="just">
              <a:buNone/>
            </a:pPr>
            <a:endParaRPr lang="ru-RU" sz="1800" dirty="0">
              <a:solidFill>
                <a:srgbClr val="000000"/>
              </a:solidFill>
              <a:latin typeface="Times New Roman" pitchFamily="18" charset="0" panose="02020603050405020304"/>
              <a:ea typeface="Times New Roman" pitchFamily="18" charset="0" panose="02020603050405020304"/>
            </a:endParaRPr>
          </a:p>
          <a:p>
            <a:pPr indent="0" algn="just">
              <a:buNone/>
            </a:pPr>
            <a:endParaRPr lang="ru-RU" sz="1800" dirty="0">
              <a:solidFill>
                <a:srgbClr val="000000"/>
              </a:solidFill>
              <a:latin typeface="Times New Roman" pitchFamily="18" charset="0" panose="02020603050405020304"/>
              <a:ea typeface="Times New Roman" pitchFamily="18" charset="0" panose="02020603050405020304"/>
            </a:endParaRPr>
          </a:p>
          <a:p>
            <a:pPr indent="0" algn="just">
              <a:buNone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/>
                <a:latin typeface="Tahoma" pitchFamily="34" charset="0" panose="020B0604030504040204"/>
                <a:ea typeface="Tahoma" pitchFamily="34" charset="0" panose="020B0604030504040204"/>
                <a:cs typeface="Tahoma" pitchFamily="34" charset="0" panose="020B0604030504040204"/>
              </a:rPr>
              <a:t>Музейная педагогика является эффективной инновационной технологией и обеспечивает высокие  положительные результаты в решении задач, направленных на развитие личности ребенка. </a:t>
            </a:r>
          </a:p>
          <a:p>
            <a:pPr indent="0" algn="just">
              <a:buNone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/>
                <a:latin typeface="Tahoma" pitchFamily="34" charset="0" panose="020B0604030504040204"/>
                <a:ea typeface="Tahoma" pitchFamily="34" charset="0" panose="020B0604030504040204"/>
                <a:cs typeface="Tahoma" pitchFamily="34" charset="0" panose="020B0604030504040204"/>
              </a:rPr>
              <a:t> 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91518" y="1181100"/>
            <a:ext cx="10372724" cy="4351445"/>
          </a:xfrm>
        </p:spPr>
        <p:txBody>
          <a:bodyPr>
            <a:norm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</a:rPr>
              <a:t>В настоящее время музейная педагогика является инновационной технологией в сфере личностного воспитания детей, создающая условия погружения личности в специально организованную предметно-пространственную среду.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</a:rPr>
              <a:t>Основной целью музейной педагогики является: приобщение к музеям подрастающего поколения, творческое развитие личности. Поэтому на сегодняшний день музейную педагогику рассматривают как инновационную педагогическую технологию.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</a:rPr>
              <a:t>Музейная педагогика в системе дошкольного образования и воспитания решает ряд задач: - воспитание любви к родному краю, людям, заботящимся о его процветании;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</a:rPr>
              <a:t>формирование самосознания, умение успешно адаптироваться в окружающем мире;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</a:rPr>
              <a:t>возможность реализоваться в соответствии со своими склонностями и интересами, выявить индивидуальность;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</a:rPr>
              <a:t>формирование детско-взрослой совместной деятельности на материале музейной практики;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</a:rPr>
              <a:t>освоение инновационных технологий, формирование профессиональной компетентности педагогов.</a:t>
            </a:r>
          </a:p>
          <a:p>
            <a:pPr algn="just"/>
            <a:endParaRPr lang="ru-RU" sz="1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Текст 2"/>
          <p:cNvSpPr txBox="1"/>
          <p:nvPr/>
        </p:nvSpPr>
        <p:spPr>
          <a:xfrm>
            <a:off x="991518" y="200026"/>
            <a:ext cx="9009732" cy="533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3">
                <a:lumMod val="75000"/>
              </a:schemeClr>
            </a:solidFill>
          </a:ln>
        </p:spPr>
        <p:txBody>
          <a:bodyPr/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 panose="020B0604020202020204"/>
              <a:buNone/>
              <a:defRPr/>
            </a:pP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Актуальность создания в ДОУ мини-музеев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61950" y="2085975"/>
            <a:ext cx="11118851" cy="3540275"/>
          </a:xfrm>
        </p:spPr>
        <p:txBody>
          <a:bodyPr>
            <a:normAutofit fontScale="92500" lnSpcReduction="20000"/>
          </a:bodyPr>
          <a:lstStyle/>
          <a:p>
            <a:pPr marL="45720" indent="0">
              <a:buNone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Задачи музейной педагогики: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45720" indent="0">
              <a:buNone/>
            </a:pPr>
            <a:r>
              <a:rPr lang="ru-RU" dirty="0"/>
              <a:t> </a:t>
            </a:r>
          </a:p>
          <a:p>
            <a:pPr marL="45720" indent="0">
              <a:buNone/>
            </a:pPr>
            <a:r>
              <a:rPr lang="ru-RU" sz="19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Формирование у дошкольников представления о музее.</a:t>
            </a:r>
          </a:p>
          <a:p>
            <a:pPr marL="45720" indent="0">
              <a:buNone/>
            </a:pPr>
            <a:r>
              <a:rPr lang="ru-RU" sz="19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 Обогащение предметно-развивающей среды ДОУ.</a:t>
            </a:r>
          </a:p>
          <a:p>
            <a:pPr marL="45720" indent="0">
              <a:buNone/>
            </a:pPr>
            <a:r>
              <a:rPr lang="ru-RU" sz="19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 Развитие познавательных способностей и познавательной деятельности.</a:t>
            </a:r>
          </a:p>
          <a:p>
            <a:pPr marL="45720" indent="0">
              <a:buNone/>
            </a:pPr>
            <a:r>
              <a:rPr lang="ru-RU" sz="19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 Формирование проектно-исследовательских умений и навыков.</a:t>
            </a:r>
          </a:p>
          <a:p>
            <a:pPr marL="45720" indent="0">
              <a:buNone/>
            </a:pPr>
            <a:r>
              <a:rPr lang="ru-RU" sz="19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Помочь детям почувствовать себя частью русского народа, ощутить гордость за свою страну, богатую славными традициями. Привлекать родителей к сотрудничеству с детским садом при создании мини-музея.</a:t>
            </a:r>
          </a:p>
          <a:p>
            <a:pPr marL="45720" indent="0">
              <a:buNone/>
            </a:pPr>
            <a:endParaRPr lang="ru-RU" sz="1900" b="1" dirty="0">
              <a:solidFill>
                <a:schemeClr val="accent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45720" indent="0">
              <a:buNone/>
            </a:pPr>
            <a:r>
              <a:rPr lang="ru-RU" sz="19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 </a:t>
            </a:r>
          </a:p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61976" y="638176"/>
            <a:ext cx="9229724" cy="942974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Цель </a:t>
            </a: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музейной педагогики – </a:t>
            </a: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создание условий для развития личности путём включения её в многообразную деятельность музея, расширение представления детей о различных видах народно-прикладного искусства их истории.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6" descr="SDC19097"/>
          <p:cNvPicPr>
            <a:picLocks noChangeAspect="1" noChangeArrowheads="1" noGrp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124630" y="789214"/>
            <a:ext cx="3569148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7637063" y="5128535"/>
            <a:ext cx="4409961" cy="570778"/>
          </a:xfrm>
        </p:spPr>
        <p:txBody>
          <a:bodyPr rtlCol="0"/>
          <a:lstStyle/>
          <a:p>
            <a:pPr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ru-RU" sz="1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</a:p>
          <a:p>
            <a:pPr fontAlgn="auto">
              <a:spcAft>
                <a:spcPts val="0"/>
              </a:spcAft>
              <a:buFont typeface="Wingdings 3" charset="2"/>
              <a:buNone/>
              <a:defRPr/>
            </a:pPr>
            <a:endParaRPr lang="ru-RU" sz="18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Ретро-игрушки для ретро-ёлки»</a:t>
            </a:r>
          </a:p>
          <a:p>
            <a:pPr fontAlgn="auto">
              <a:spcAft>
                <a:spcPts val="0"/>
              </a:spcAft>
              <a:buFont typeface="Wingdings 3" charset="2"/>
              <a:buNone/>
              <a:defRPr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7655" name="Picture 4" descr="SDC19099"/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8454116" y="696006"/>
            <a:ext cx="3494915" cy="4085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656" name="Picture 6" descr="C:\Users\Новый\Desktop\сундук\DSC01710.JPG"/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4027260" y="349702"/>
            <a:ext cx="4159251" cy="42148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Текст 6"/>
          <p:cNvSpPr txBox="1"/>
          <p:nvPr/>
        </p:nvSpPr>
        <p:spPr>
          <a:xfrm>
            <a:off x="468087" y="446315"/>
            <a:ext cx="5459638" cy="6857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  <a:buFont typeface="Wingdings 3" charset="2"/>
              <a:buNone/>
              <a:defRPr/>
            </a:pPr>
            <a:endParaRPr lang="ru-RU" sz="18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Текст 6"/>
          <p:cNvSpPr txBox="1"/>
          <p:nvPr/>
        </p:nvSpPr>
        <p:spPr>
          <a:xfrm>
            <a:off x="337457" y="5072743"/>
            <a:ext cx="3689803" cy="8057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  <a:buFont typeface="Wingdings 3" charset="2"/>
              <a:buNone/>
              <a:defRPr/>
            </a:pP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«Старинный платок»</a:t>
            </a:r>
          </a:p>
        </p:txBody>
      </p:sp>
      <p:sp>
        <p:nvSpPr>
          <p:cNvPr id="16" name="Текст 6"/>
          <p:cNvSpPr txBox="1"/>
          <p:nvPr/>
        </p:nvSpPr>
        <p:spPr>
          <a:xfrm>
            <a:off x="3848555" y="4637317"/>
            <a:ext cx="3657598" cy="6857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  <a:buFont typeface="Wingdings 3" charset="2"/>
              <a:buNone/>
              <a:defRPr/>
            </a:pP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«Прабабушкин сундук»</a:t>
            </a:r>
          </a:p>
        </p:txBody>
      </p:sp>
      <p:sp>
        <p:nvSpPr>
          <p:cNvPr id="12" name="Текст 7"/>
          <p:cNvSpPr>
            <a:spLocks noGrp="1"/>
          </p:cNvSpPr>
          <p:nvPr>
            <p:ph type="body" sz="quarter" idx="3"/>
          </p:nvPr>
        </p:nvSpPr>
        <p:spPr>
          <a:xfrm>
            <a:off x="7753351" y="4637317"/>
            <a:ext cx="4308188" cy="359267"/>
          </a:xfrm>
        </p:spPr>
        <p:txBody>
          <a:bodyPr rtlCol="0"/>
          <a:lstStyle/>
          <a:p>
            <a:pPr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ru-RU" sz="1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</a:p>
          <a:p>
            <a:pPr fontAlgn="auto">
              <a:spcAft>
                <a:spcPts val="0"/>
              </a:spcAft>
              <a:buFont typeface="Wingdings 3" charset="2"/>
              <a:buNone/>
              <a:defRPr/>
            </a:pPr>
            <a:endParaRPr lang="ru-RU" sz="18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Wingdings 3" charset="2"/>
              <a:buNone/>
              <a:defRPr/>
            </a:pPr>
            <a:endParaRPr lang="ru-RU" sz="1600" b="1" dirty="0">
              <a:solidFill>
                <a:schemeClr val="accent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fontAlgn="auto">
              <a:spcAft>
                <a:spcPts val="0"/>
              </a:spcAft>
              <a:buFont typeface="Wingdings 3" charset="2"/>
              <a:buNone/>
              <a:defRPr/>
            </a:pPr>
            <a:endParaRPr lang="ru-RU" sz="1600" dirty="0">
              <a:solidFill>
                <a:schemeClr val="accent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fontAlgn="auto">
              <a:spcAft>
                <a:spcPts val="0"/>
              </a:spcAft>
              <a:buFont typeface="Wingdings 3" charset="2"/>
              <a:buNone/>
              <a:defRPr/>
            </a:pPr>
            <a:endParaRPr lang="ru-RU" sz="1600" b="1" dirty="0">
              <a:solidFill>
                <a:schemeClr val="accent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fontAlgn="auto">
              <a:spcAft>
                <a:spcPts val="0"/>
              </a:spcAft>
              <a:buFont typeface="Wingdings 3" charset="2"/>
              <a:buNone/>
              <a:defRPr/>
            </a:pPr>
            <a:endParaRPr lang="ru-RU" sz="1600" dirty="0">
              <a:solidFill>
                <a:schemeClr val="accent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fontAlgn="auto">
              <a:spcAft>
                <a:spcPts val="0"/>
              </a:spcAft>
              <a:buFont typeface="Wingdings 3" charset="2"/>
              <a:buNone/>
              <a:defRPr/>
            </a:pPr>
            <a:endParaRPr lang="ru-RU" sz="1600" b="1" dirty="0">
              <a:solidFill>
                <a:schemeClr val="accent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fontAlgn="auto">
              <a:spcAft>
                <a:spcPts val="0"/>
              </a:spcAft>
              <a:buFont typeface="Wingdings 3" charset="2"/>
              <a:buNone/>
              <a:defRPr/>
            </a:pPr>
            <a:endParaRPr lang="ru-RU" sz="1600" dirty="0">
              <a:solidFill>
                <a:schemeClr val="accent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fontAlgn="auto">
              <a:spcAft>
                <a:spcPts val="0"/>
              </a:spcAft>
              <a:buFont typeface="Wingdings 3" charset="2"/>
              <a:buNone/>
              <a:defRPr/>
            </a:pPr>
            <a:endParaRPr lang="ru-RU" sz="1600" b="1" dirty="0">
              <a:solidFill>
                <a:schemeClr val="accent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spcAft>
                <a:spcPts val="0"/>
              </a:spcAft>
              <a:defRPr/>
            </a:pP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None/>
              <a:defRPr/>
            </a:pPr>
            <a:endParaRPr lang="ru-RU" sz="1600" dirty="0">
              <a:solidFill>
                <a:schemeClr val="accent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314325" y="312420"/>
            <a:ext cx="4462272" cy="639762"/>
          </a:xfrm>
        </p:spPr>
        <p:txBody>
          <a:bodyPr/>
          <a:lstStyle/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«Народная кукла»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6049629" y="493395"/>
            <a:ext cx="4462272" cy="639762"/>
          </a:xfrm>
        </p:spPr>
        <p:txBody>
          <a:bodyPr/>
          <a:lstStyle/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«Русская матрёшка»</a:t>
            </a:r>
          </a:p>
        </p:txBody>
      </p:sp>
      <p:pic>
        <p:nvPicPr>
          <p:cNvPr id="7" name="Объект 19" descr="https://upload2.schoolrm.ru/resize_cache/846184/c3bed4c46e3bebf9034448fed65e7b8e/iblock/954/95418d8a21f75583a2186941ebad6706/2ee0049de4c8c05181443205ad223015.JPG"/>
          <p:cNvPicPr>
            <a:picLocks noGrp="1"/>
          </p:cNvPicPr>
          <p:nvPr>
            <p:ph sz="half" idx="2"/>
          </p:nvPr>
        </p:nvPicPr>
        <p:blipFill rotWithShape="1">
          <a:blip r:embed="rId2"/>
          <a:srcRect l="37085" t="43703" r="32533" b="28213"/>
          <a:stretch/>
        </p:blipFill>
        <p:spPr>
          <a:xfrm>
            <a:off x="474810" y="989948"/>
            <a:ext cx="3682738" cy="2373675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9" descr="http://teremok387.ucoz.ru/_nw/1/26499212.jpg"/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2316179" y="3363623"/>
            <a:ext cx="2789221" cy="2609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 descr="C:\Users\Новый\Pictures\с фотоаппарата 28.03.17\DSC01696.JPG"/>
          <p:cNvPicPr>
            <a:picLocks noChangeAspect="1" noChangeArrowheads="1" noGrp="1"/>
          </p:cNvPicPr>
          <p:nvPr>
            <p:ph sz="quarter" idx="4"/>
          </p:nvPr>
        </p:nvPicPr>
        <p:blipFill>
          <a:blip r:embed="rId4"/>
          <a:srcRect/>
          <a:stretch/>
        </p:blipFill>
        <p:spPr bwMode="auto">
          <a:xfrm>
            <a:off x="5816608" y="1350963"/>
            <a:ext cx="2679691" cy="44481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3" descr="C:\Users\Новый\Pictures\с фотоаппарата 28.03.17\DSC01698.JPG"/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>
          <a:xfrm>
            <a:off x="8615937" y="1639173"/>
            <a:ext cx="3376037" cy="2535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2"/>
          </p:nvPr>
        </p:nvSpPr>
        <p:spPr>
          <a:xfrm>
            <a:off x="1643743" y="195944"/>
            <a:ext cx="8752114" cy="544286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Мини-музей «Вещь из родного дома»</a:t>
            </a:r>
          </a:p>
        </p:txBody>
      </p:sp>
      <p:pic>
        <p:nvPicPr>
          <p:cNvPr id="10" name="Рисунок 9" descr="d:\Users\user\Downloads\Screenshot_20220330-082705.png"/>
          <p:cNvPicPr/>
          <p:nvPr/>
        </p:nvPicPr>
        <p:blipFill rotWithShape="1">
          <a:blip r:embed="rId2"/>
          <a:srcRect t="11039" r="5651" b="21030"/>
          <a:stretch/>
        </p:blipFill>
        <p:spPr bwMode="auto">
          <a:xfrm>
            <a:off x="766482" y="1839686"/>
            <a:ext cx="4861431" cy="43997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Текст 2"/>
          <p:cNvSpPr>
            <a:spLocks noGrp="1"/>
          </p:cNvSpPr>
          <p:nvPr>
            <p:ph type="body" sz="quarter" idx="3"/>
          </p:nvPr>
        </p:nvSpPr>
        <p:spPr>
          <a:xfrm>
            <a:off x="991518" y="971549"/>
            <a:ext cx="4885408" cy="737507"/>
          </a:xfrm>
          <a:solidFill>
            <a:schemeClr val="bg1"/>
          </a:solidFill>
          <a:ln w="57150">
            <a:solidFill>
              <a:schemeClr val="accent3">
                <a:lumMod val="75000"/>
              </a:schemeClr>
            </a:solidFill>
          </a:ln>
        </p:spPr>
        <p:txBody>
          <a:bodyPr/>
          <a:lstStyle/>
          <a:p>
            <a:pPr>
              <a:buFont typeface="Arial" pitchFamily="34" charset="0" panose="020B0604020202020204"/>
              <a:buNone/>
              <a:defRPr/>
            </a:pP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«Чайник – символ объединения семьи и гостеприимства»</a:t>
            </a:r>
          </a:p>
        </p:txBody>
      </p:sp>
      <p:sp>
        <p:nvSpPr>
          <p:cNvPr id="12" name="Текст 2"/>
          <p:cNvSpPr>
            <a:spLocks noGrp="1"/>
          </p:cNvSpPr>
          <p:nvPr>
            <p:ph type="body" sz="quarter" idx="3"/>
          </p:nvPr>
        </p:nvSpPr>
        <p:spPr>
          <a:xfrm>
            <a:off x="6698255" y="936433"/>
            <a:ext cx="4895030" cy="761739"/>
          </a:xfrm>
          <a:solidFill>
            <a:schemeClr val="bg1"/>
          </a:solidFill>
          <a:ln w="57150">
            <a:solidFill>
              <a:schemeClr val="accent3">
                <a:lumMod val="75000"/>
              </a:schemeClr>
            </a:solidFill>
          </a:ln>
        </p:spPr>
        <p:txBody>
          <a:bodyPr/>
          <a:lstStyle/>
          <a:p>
            <a:pPr>
              <a:buFont typeface="Arial" pitchFamily="34" charset="0" panose="020B0604020202020204"/>
              <a:buNone/>
              <a:defRPr/>
            </a:pP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«А у нас вот какая шкатулочка есть! </a:t>
            </a:r>
          </a:p>
          <a:p>
            <a:pPr>
              <a:buFont typeface="Arial" pitchFamily="34" charset="0" panose="020B0604020202020204"/>
              <a:buNone/>
              <a:defRPr/>
            </a:pP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 у вас?»»</a:t>
            </a:r>
          </a:p>
        </p:txBody>
      </p:sp>
      <p:pic>
        <p:nvPicPr>
          <p:cNvPr id="13" name="Объект 12" descr="d:\Users\user\Downloads\Screenshot_20220331-095109.png"/>
          <p:cNvPicPr>
            <a:picLocks noGrp="1"/>
          </p:cNvPicPr>
          <p:nvPr>
            <p:ph sz="quarter" idx="4"/>
          </p:nvPr>
        </p:nvPicPr>
        <p:blipFill rotWithShape="1">
          <a:blip r:embed="rId3"/>
          <a:srcRect t="24167" r="4443" b="17084"/>
          <a:stretch/>
        </p:blipFill>
        <p:spPr bwMode="auto">
          <a:xfrm>
            <a:off x="6535271" y="1817915"/>
            <a:ext cx="5134213" cy="4421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С 143\Desktop\Музейная педагогика\IMG_20240226_130912.jpg"/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731091" y="1394692"/>
            <a:ext cx="4799375" cy="4124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ДС 143\Desktop\Музейная педагогика\IMG_20240226_130745.jpg"/>
          <p:cNvPicPr>
            <a:picLocks noChangeAspect="1" noChangeArrowheads="1"/>
          </p:cNvPicPr>
          <p:nvPr/>
        </p:nvPicPr>
        <p:blipFill rotWithShape="1">
          <a:blip r:embed="rId3"/>
          <a:srcRect t="21800"/>
          <a:stretch/>
        </p:blipFill>
        <p:spPr bwMode="auto">
          <a:xfrm>
            <a:off x="6202932" y="1394692"/>
            <a:ext cx="3987669" cy="41578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Текст 2"/>
          <p:cNvSpPr txBox="1"/>
          <p:nvPr/>
        </p:nvSpPr>
        <p:spPr>
          <a:xfrm>
            <a:off x="1546340" y="385589"/>
            <a:ext cx="7586644" cy="761739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3">
                <a:lumMod val="75000"/>
              </a:schemeClr>
            </a:solidFill>
          </a:ln>
        </p:spPr>
        <p:txBody>
          <a:bodyPr/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«Ах, какие часики!»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1151466" y="419100"/>
            <a:ext cx="9097434" cy="7524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«Игрушки моих родителей и  родителей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родителей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»</a:t>
            </a:r>
          </a:p>
          <a:p>
            <a:endParaRPr lang="ru-RU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" name="Рисунок 4" descr="Picture background"/>
          <p:cNvPicPr/>
          <p:nvPr/>
        </p:nvPicPr>
        <p:blipFill rotWithShape="1">
          <a:blip r:embed="rId2"/>
          <a:srcRect l="4295" t="4122" b="5206"/>
          <a:stretch/>
        </p:blipFill>
        <p:spPr bwMode="auto">
          <a:xfrm>
            <a:off x="1738032" y="1179419"/>
            <a:ext cx="7962901" cy="4826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2"/>
          <p:cNvSpPr txBox="1"/>
          <p:nvPr/>
        </p:nvSpPr>
        <p:spPr>
          <a:xfrm>
            <a:off x="1546340" y="385589"/>
            <a:ext cx="7586644" cy="761739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3">
                <a:lumMod val="75000"/>
              </a:schemeClr>
            </a:solidFill>
          </a:ln>
        </p:spPr>
        <p:txBody>
          <a:bodyPr/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«Мамины руки не знают скуки»</a:t>
            </a:r>
          </a:p>
        </p:txBody>
      </p:sp>
      <p:pic>
        <p:nvPicPr>
          <p:cNvPr id="3074" name="Picture 2" descr="C:\Users\ДС 143\Desktop\Новая папка\IMG_20240410_140556 (1).jpg"/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955788" y="1435764"/>
            <a:ext cx="4880235" cy="49919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C:\Users\ДС 143\Desktop\Новая папка\IMG_20240410_141018 (1).jpg"/>
          <p:cNvPicPr>
            <a:picLocks noChangeAspect="1" noChangeArrowheads="1"/>
          </p:cNvPicPr>
          <p:nvPr/>
        </p:nvPicPr>
        <p:blipFill rotWithShape="1">
          <a:blip r:embed="rId3"/>
          <a:srcRect l="4595" t="5441" r="6346"/>
          <a:stretch/>
        </p:blipFill>
        <p:spPr bwMode="auto">
          <a:xfrm>
            <a:off x="6387353" y="1467214"/>
            <a:ext cx="5004271" cy="4960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Воздушный поток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Воздушный поток">
      <a:majorFont>
        <a:latin typeface="Trebuchet MS"/>
        <a:ea typeface="Arial"/>
        <a:cs typeface="Arial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Arial"/>
        <a:cs typeface="Arial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510</TotalTime>
  <Pages>0</Pages>
  <Words>240</Words>
  <Characters>0</Characters>
  <CharactersWithSpaces>0</CharactersWithSpaces>
  <Application>Р7-Офис/7.3.3.0</Application>
  <DocSecurity>0</DocSecurity>
  <PresentationFormat>Произвольный</PresentationFormat>
  <Lines>0</Lines>
  <Paragraphs>66</Paragraphs>
  <Slides>19</Slides>
  <Notes>0</Notes>
  <HiddenSlides>0</HiddenSlides>
  <MMClips>0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ACER</dc:creator>
  <cp:keywords/>
  <dc:description/>
  <dc:identifier/>
  <dc:language/>
  <cp:lastModifiedBy>ДС 143</cp:lastModifiedBy>
  <cp:revision>43</cp:revision>
  <dcterms:created xsi:type="dcterms:W3CDTF">2024-11-16T13:42:16Z</dcterms:created>
  <dcterms:modified xsi:type="dcterms:W3CDTF">2024-11-19T09:36:09Z</dcterms:modified>
  <cp:category/>
  <cp:contentStatus/>
  <cp:version/>
</cp:coreProperties>
</file>