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6" r:id="rId5"/>
    <p:sldId id="259" r:id="rId6"/>
    <p:sldId id="261" r:id="rId7"/>
    <p:sldId id="277" r:id="rId8"/>
    <p:sldId id="278" r:id="rId9"/>
    <p:sldId id="264" r:id="rId10"/>
    <p:sldId id="265" r:id="rId11"/>
    <p:sldId id="266" r:id="rId12"/>
    <p:sldId id="274" r:id="rId13"/>
    <p:sldId id="268" r:id="rId14"/>
    <p:sldId id="269" r:id="rId15"/>
    <p:sldId id="271" r:id="rId16"/>
    <p:sldId id="273" r:id="rId17"/>
    <p:sldId id="270" r:id="rId18"/>
    <p:sldId id="279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91" d="100"/>
          <a:sy n="91" d="100"/>
        </p:scale>
        <p:origin x="-1214" y="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F5C7F-AA6F-4840-BFD8-0F50AFA8CC5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010D-A7CC-449D-BDAB-A2064E91A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0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010D-A7CC-449D-BDAB-A2064E91AB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8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010D-A7CC-449D-BDAB-A2064E91AB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0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010D-A7CC-449D-BDAB-A2064E91AB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1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010D-A7CC-449D-BDAB-A2064E91AB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010D-A7CC-449D-BDAB-A2064E91AB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0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6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2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0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0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1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0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7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1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3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46783-348F-4FB2-AFC4-D2143D047C2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2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8640960" cy="17281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Подвижные игры как средство развития основных движений у младших дошкольников.</a:t>
            </a:r>
          </a:p>
          <a:p>
            <a:r>
              <a:rPr lang="ru-RU" sz="2600" dirty="0" smtClean="0"/>
              <a:t>МБДОУ </a:t>
            </a:r>
            <a:r>
              <a:rPr lang="ru-RU" sz="2600" dirty="0" smtClean="0"/>
              <a:t>« Детский сад №12 «Катюша»</a:t>
            </a:r>
            <a:endParaRPr lang="ru-RU" sz="2800" dirty="0" smtClean="0"/>
          </a:p>
          <a:p>
            <a:r>
              <a:rPr lang="ru-RU" sz="2600" dirty="0"/>
              <a:t>г</a:t>
            </a:r>
            <a:r>
              <a:rPr lang="ru-RU" sz="2600" dirty="0" smtClean="0"/>
              <a:t>. Нижний </a:t>
            </a:r>
            <a:r>
              <a:rPr lang="ru-RU" sz="2600" dirty="0" smtClean="0"/>
              <a:t>Новгород</a:t>
            </a:r>
            <a:endParaRPr lang="ru-RU" sz="2800" dirty="0" smtClean="0"/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158"/>
            <a:ext cx="5832648" cy="51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073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Особенности методики разучивания подвижной игры с детьми 1 и 2 младших групп.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300" b="1" dirty="0" smtClean="0"/>
              <a:t>ЭТАП 1.</a:t>
            </a:r>
            <a:endParaRPr lang="ru-RU" sz="3300" b="1" dirty="0"/>
          </a:p>
          <a:p>
            <a:endParaRPr lang="ru-RU" sz="3300" dirty="0"/>
          </a:p>
          <a:p>
            <a:pPr marL="0" indent="0">
              <a:buNone/>
            </a:pPr>
            <a:r>
              <a:rPr lang="ru-RU" sz="4200" dirty="0" smtClean="0"/>
              <a:t>Никаких предварительных объяснений до начала проигрывания детям не предлагается, т. к. в этом возрасте преобладает наглядно-действенное мышление. Детям понятно и интересно только тогда, когда они находятся в действии. </a:t>
            </a:r>
          </a:p>
          <a:p>
            <a:pPr marL="0" indent="0">
              <a:buNone/>
            </a:pPr>
            <a:endParaRPr lang="ru-RU" sz="4200" dirty="0" smtClean="0"/>
          </a:p>
          <a:p>
            <a:pPr marL="0" indent="0">
              <a:buNone/>
            </a:pPr>
            <a:r>
              <a:rPr lang="ru-RU" sz="4200" dirty="0" smtClean="0"/>
              <a:t>Воспитатель готовит площадку до игры, создавая игровую ситуацию, атрибуты для каждого игрока. </a:t>
            </a:r>
          </a:p>
          <a:p>
            <a:pPr marL="0" indent="0">
              <a:buNone/>
            </a:pPr>
            <a:endParaRPr lang="ru-RU" sz="4200" dirty="0" smtClean="0"/>
          </a:p>
          <a:p>
            <a:pPr marL="0" indent="0">
              <a:buNone/>
            </a:pPr>
            <a:r>
              <a:rPr lang="ru-RU" sz="4200" dirty="0" smtClean="0"/>
              <a:t>Начинает игру с сюрпризного момента или интересного детям действия: пришёл «лохматый пес» и хочет с ними поиграть. </a:t>
            </a:r>
          </a:p>
          <a:p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038600" cy="3312368"/>
          </a:xfrm>
        </p:spPr>
      </p:pic>
    </p:spTree>
    <p:extLst>
      <p:ext uri="{BB962C8B-B14F-4D97-AF65-F5344CB8AC3E}">
        <p14:creationId xmlns:p14="http://schemas.microsoft.com/office/powerpoint/2010/main" val="38030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4608512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ЭТАП 2. (ПРОВЕДЕНИЕ ИГРЫ)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младшей группе воспитатель первоначально сам играет все три роли. </a:t>
            </a:r>
          </a:p>
          <a:p>
            <a:pPr marL="0" indent="0">
              <a:buNone/>
            </a:pPr>
            <a:r>
              <a:rPr lang="ru-RU" sz="2000" dirty="0"/>
              <a:t>Сигналы в игре подаются в характере сюжета, действия воспитатель выполняет вместе с детьми, поясняя их. У детей нет скорости выполнения движений, т. к. пока реакция внимания затруднена. Особым образом должен подаваться сигнал на окончание игровых действий в новой игре: желательно, чтобы он проходил в три этапа. </a:t>
            </a:r>
          </a:p>
          <a:p>
            <a:pPr marL="0" indent="0">
              <a:buNone/>
            </a:pPr>
            <a:r>
              <a:rPr lang="ru-RU" sz="2000" dirty="0"/>
              <a:t>Первый - уточнение изменения действий (пес проснулся) ; </a:t>
            </a:r>
          </a:p>
          <a:p>
            <a:pPr marL="0" indent="0">
              <a:buNone/>
            </a:pPr>
            <a:r>
              <a:rPr lang="ru-RU" sz="2000" dirty="0"/>
              <a:t>Второй – как необходимо отреагировать (убегайте) ; </a:t>
            </a:r>
          </a:p>
          <a:p>
            <a:pPr marL="0" indent="0">
              <a:buNone/>
            </a:pPr>
            <a:r>
              <a:rPr lang="ru-RU" sz="2000" dirty="0"/>
              <a:t>Третий – непосредственно звуковой сигнал (гав-гав) . </a:t>
            </a:r>
          </a:p>
          <a:p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052736"/>
            <a:ext cx="3816424" cy="258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4" y="3789040"/>
            <a:ext cx="3816424" cy="2922074"/>
          </a:xfrm>
        </p:spPr>
      </p:pic>
    </p:spTree>
    <p:extLst>
      <p:ext uri="{BB962C8B-B14F-4D97-AF65-F5344CB8AC3E}">
        <p14:creationId xmlns:p14="http://schemas.microsoft.com/office/powerpoint/2010/main" val="27701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6632"/>
            <a:ext cx="4464496" cy="6398171"/>
          </a:xfrm>
        </p:spPr>
        <p:txBody>
          <a:bodyPr>
            <a:normAutofit fontScale="40000" lnSpcReduction="20000"/>
          </a:bodyPr>
          <a:lstStyle/>
          <a:p>
            <a:endParaRPr lang="ru-RU" sz="3800" dirty="0" smtClean="0"/>
          </a:p>
          <a:p>
            <a:pPr marL="0" indent="0">
              <a:buNone/>
            </a:pPr>
            <a:r>
              <a:rPr lang="ru-RU" sz="5100" dirty="0" smtClean="0"/>
              <a:t>Этап 3. (повторение игры 2-3раза)</a:t>
            </a:r>
          </a:p>
          <a:p>
            <a:pPr marL="0" indent="0">
              <a:buNone/>
            </a:pPr>
            <a:endParaRPr lang="ru-RU" sz="5100" dirty="0"/>
          </a:p>
          <a:p>
            <a:pPr marL="0" indent="0">
              <a:buNone/>
            </a:pPr>
            <a:r>
              <a:rPr lang="ru-RU" sz="5500" dirty="0"/>
              <a:t>Для обеспечения адаптации играющих к условиям он чаще делает вид, что ловит. Постепенно, по мере усвоения содержания и правил игры, воспитатель передает роль водящего ребенку, используя прием назначения. </a:t>
            </a:r>
            <a:r>
              <a:rPr lang="ru-RU" sz="5500" dirty="0" smtClean="0"/>
              <a:t>На </a:t>
            </a:r>
            <a:r>
              <a:rPr lang="ru-RU" sz="5500" dirty="0"/>
              <a:t>роль водящего первоначально выбирают ребенка со средним уровнем владения движением, чтобы большинство детей смогли убежать. </a:t>
            </a:r>
            <a:endParaRPr lang="ru-RU" sz="5500" dirty="0" smtClean="0"/>
          </a:p>
          <a:p>
            <a:pPr marL="0" indent="0">
              <a:buNone/>
            </a:pPr>
            <a:r>
              <a:rPr lang="ru-RU" sz="5500" dirty="0" smtClean="0"/>
              <a:t>Назначая </a:t>
            </a:r>
            <a:r>
              <a:rPr lang="ru-RU" sz="5500" dirty="0"/>
              <a:t>на роль водящего детей с разным уровнем активности в выполнении двигательных действий, воспитатель может регулировать нагрузку. К концу года все дети должны уметь исполнять роль водящего в знакомых играх.</a:t>
            </a:r>
          </a:p>
          <a:p>
            <a:endParaRPr lang="ru-RU" sz="5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888432" cy="322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02" y="188640"/>
            <a:ext cx="3901861" cy="3168352"/>
          </a:xfrm>
        </p:spPr>
      </p:pic>
    </p:spTree>
    <p:extLst>
      <p:ext uri="{BB962C8B-B14F-4D97-AF65-F5344CB8AC3E}">
        <p14:creationId xmlns:p14="http://schemas.microsoft.com/office/powerpoint/2010/main" val="36388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6632"/>
            <a:ext cx="4244280" cy="633670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Эта 4. Педагогический анализ игры.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Не менее важно организовать подвижную игру таким образом, чтобы каждый малыш, независимо от физических возможностей, оказался в позиции выигрыша. Если на окончание игры ребёнок не отреагировал (не прячется в свой домик), воспитатель в одну руку берёт игрушку, другой берёт руку малыша и, сохраняя дистанцию между игрушкой и ребёнком, заводит малыша в игровой домик. Сразу озвучивая похвалу: «Молодцы дети: все убежали от лохматого пса! » </a:t>
            </a:r>
          </a:p>
          <a:p>
            <a:r>
              <a:rPr lang="ru-RU" dirty="0" smtClean="0"/>
              <a:t>Педагогическая оценка по окончании игры - только положительна.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4248472" cy="3816424"/>
          </a:xfrm>
        </p:spPr>
      </p:pic>
    </p:spTree>
    <p:extLst>
      <p:ext uri="{BB962C8B-B14F-4D97-AF65-F5344CB8AC3E}">
        <p14:creationId xmlns:p14="http://schemas.microsoft.com/office/powerpoint/2010/main" val="38004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Знакомство с новой игрой.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5112568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Детей младшего дошкольного возраста целесообразнее знакомить с содержанием и правилами подвижной игры в процессе самой игры, игровых операций, они знакомятся с сигналами, по которым следует начинать и заканчивать движения, и требованиями к их выполнению.</a:t>
            </a:r>
          </a:p>
          <a:p>
            <a:pPr marL="0" indent="0">
              <a:buNone/>
            </a:pPr>
            <a:r>
              <a:rPr lang="ru-RU" sz="1800" dirty="0" smtClean="0"/>
              <a:t> Например, знакомя детей с игрой "Солнышко и дождик", воспитатель  </a:t>
            </a:r>
          </a:p>
          <a:p>
            <a:pPr marL="0" indent="0">
              <a:buNone/>
            </a:pPr>
            <a:r>
              <a:rPr lang="ru-RU" sz="1800" dirty="0"/>
              <a:t>п</a:t>
            </a:r>
            <a:r>
              <a:rPr lang="ru-RU" sz="1800" dirty="0" smtClean="0"/>
              <a:t>редлагает занять «домики» (обручи ), а потом говорит: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Какая хорошая погода! Сейчас выйду и позову детишек поиграть!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Выходит </a:t>
            </a:r>
            <a:r>
              <a:rPr lang="ru-RU" sz="1800" dirty="0"/>
              <a:t>на середину комнаты и зовет всех погулять. Малыши </a:t>
            </a:r>
            <a:r>
              <a:rPr lang="ru-RU" sz="1800" dirty="0" smtClean="0"/>
              <a:t>выбегают, а </a:t>
            </a:r>
            <a:r>
              <a:rPr lang="ru-RU" sz="1800" dirty="0"/>
              <a:t>он произносит текст:</a:t>
            </a:r>
          </a:p>
          <a:p>
            <a:pPr marL="0" indent="0">
              <a:buNone/>
            </a:pPr>
            <a:r>
              <a:rPr lang="ru-RU" sz="1800" dirty="0"/>
              <a:t>                   </a:t>
            </a:r>
            <a:r>
              <a:rPr lang="ru-RU" sz="1800" dirty="0" smtClean="0"/>
              <a:t>Смотрит </a:t>
            </a:r>
            <a:r>
              <a:rPr lang="ru-RU" sz="1800" dirty="0"/>
              <a:t>солнышко в окошко,</a:t>
            </a:r>
          </a:p>
          <a:p>
            <a:pPr marL="0" indent="0">
              <a:buNone/>
            </a:pPr>
            <a:r>
              <a:rPr lang="ru-RU" sz="1800" dirty="0"/>
              <a:t>                  </a:t>
            </a:r>
            <a:r>
              <a:rPr lang="ru-RU" sz="1800" dirty="0" smtClean="0"/>
              <a:t> </a:t>
            </a:r>
            <a:r>
              <a:rPr lang="ru-RU" sz="1800" dirty="0"/>
              <a:t>Светит в нашу комнатку.</a:t>
            </a:r>
          </a:p>
          <a:p>
            <a:pPr marL="0" indent="0">
              <a:buNone/>
            </a:pPr>
            <a:r>
              <a:rPr lang="ru-RU" sz="1800" dirty="0"/>
              <a:t>                   </a:t>
            </a:r>
            <a:r>
              <a:rPr lang="ru-RU" sz="1800" dirty="0" smtClean="0"/>
              <a:t>Мы </a:t>
            </a:r>
            <a:r>
              <a:rPr lang="ru-RU" sz="1800" dirty="0"/>
              <a:t>захлопаем в ладошки,</a:t>
            </a:r>
          </a:p>
          <a:p>
            <a:pPr marL="0" indent="0">
              <a:buNone/>
            </a:pPr>
            <a:r>
              <a:rPr lang="ru-RU" sz="1800" dirty="0"/>
              <a:t>                   </a:t>
            </a:r>
            <a:r>
              <a:rPr lang="ru-RU" sz="1800" dirty="0" smtClean="0"/>
              <a:t>Очень </a:t>
            </a:r>
            <a:r>
              <a:rPr lang="ru-RU" sz="1800" dirty="0"/>
              <a:t>рады солнышку!           </a:t>
            </a:r>
            <a:r>
              <a:rPr lang="ru-RU" sz="1800" dirty="0" smtClean="0"/>
              <a:t> </a:t>
            </a:r>
            <a:r>
              <a:rPr lang="ru-RU" sz="1800" dirty="0"/>
              <a:t>(А.  </a:t>
            </a:r>
            <a:r>
              <a:rPr lang="ru-RU" sz="1800" dirty="0" err="1"/>
              <a:t>Барто</a:t>
            </a:r>
            <a:r>
              <a:rPr lang="ru-RU" sz="1800" dirty="0"/>
              <a:t>)</a:t>
            </a:r>
          </a:p>
          <a:p>
            <a:endParaRPr lang="ru-RU" sz="1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672408" cy="302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3672408" cy="2812256"/>
          </a:xfrm>
        </p:spPr>
      </p:pic>
    </p:spTree>
    <p:extLst>
      <p:ext uri="{BB962C8B-B14F-4D97-AF65-F5344CB8AC3E}">
        <p14:creationId xmlns:p14="http://schemas.microsoft.com/office/powerpoint/2010/main" val="30226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032448" cy="2808312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Дети прослушивают и повторяют вслед за воспитателем стихотворение. Затем под </a:t>
            </a:r>
            <a:r>
              <a:rPr lang="ru-RU" sz="2000" dirty="0" smtClean="0"/>
              <a:t>его слова</a:t>
            </a:r>
            <a:r>
              <a:rPr lang="ru-RU" sz="2000" dirty="0"/>
              <a:t> </a:t>
            </a:r>
            <a:r>
              <a:rPr lang="ru-RU" sz="2000" dirty="0" smtClean="0"/>
              <a:t>совершают </a:t>
            </a:r>
            <a:r>
              <a:rPr lang="ru-RU" sz="2000" dirty="0"/>
              <a:t>движения, подражая </a:t>
            </a:r>
            <a:r>
              <a:rPr lang="ru-RU" sz="2000" dirty="0" smtClean="0"/>
              <a:t>воспитателю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5" y="3068960"/>
            <a:ext cx="4415935" cy="3672408"/>
          </a:xfrm>
        </p:spPr>
      </p:pic>
      <p:sp>
        <p:nvSpPr>
          <p:cNvPr id="6" name="Прямоугольник 5"/>
          <p:cNvSpPr/>
          <p:nvPr/>
        </p:nvSpPr>
        <p:spPr>
          <a:xfrm>
            <a:off x="4283968" y="116633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Неожиданно для них воспитатель говорит: «Посмотрите, дождик идет! Скорее домой</a:t>
            </a:r>
            <a:r>
              <a:rPr lang="ru-RU" sz="2000" dirty="0" smtClean="0"/>
              <a:t>!».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Все спешат в свои домики.</a:t>
            </a:r>
          </a:p>
          <a:p>
            <a:r>
              <a:rPr lang="ru-RU" sz="2000" dirty="0"/>
              <a:t>                            </a:t>
            </a:r>
            <a:r>
              <a:rPr lang="ru-RU" sz="2000" dirty="0" smtClean="0"/>
              <a:t>Дождик</a:t>
            </a:r>
            <a:r>
              <a:rPr lang="ru-RU" sz="2000" dirty="0"/>
              <a:t>, дождик, веселей,</a:t>
            </a:r>
          </a:p>
          <a:p>
            <a:r>
              <a:rPr lang="ru-RU" sz="2000" dirty="0"/>
              <a:t>                            </a:t>
            </a:r>
            <a:r>
              <a:rPr lang="ru-RU" sz="2000" dirty="0" smtClean="0"/>
              <a:t>Капай</a:t>
            </a:r>
            <a:r>
              <a:rPr lang="ru-RU" sz="2000" dirty="0"/>
              <a:t>, капли не жалей.</a:t>
            </a:r>
          </a:p>
          <a:p>
            <a:r>
              <a:rPr lang="ru-RU" sz="2000" dirty="0"/>
              <a:t>                           </a:t>
            </a:r>
            <a:r>
              <a:rPr lang="ru-RU" sz="2000" dirty="0" smtClean="0"/>
              <a:t> </a:t>
            </a:r>
            <a:r>
              <a:rPr lang="ru-RU" sz="2000" dirty="0"/>
              <a:t>Только нас не замочи,</a:t>
            </a:r>
          </a:p>
          <a:p>
            <a:r>
              <a:rPr lang="ru-RU" sz="2000" dirty="0"/>
              <a:t>                            </a:t>
            </a:r>
            <a:r>
              <a:rPr lang="ru-RU" sz="2000" dirty="0" smtClean="0"/>
              <a:t>Зря </a:t>
            </a:r>
            <a:r>
              <a:rPr lang="ru-RU" sz="2000" dirty="0"/>
              <a:t>в окошко не стучи!</a:t>
            </a:r>
          </a:p>
          <a:p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4248472" cy="3672582"/>
          </a:xfrm>
        </p:spPr>
      </p:pic>
    </p:spTree>
    <p:extLst>
      <p:ext uri="{BB962C8B-B14F-4D97-AF65-F5344CB8AC3E}">
        <p14:creationId xmlns:p14="http://schemas.microsoft.com/office/powerpoint/2010/main" val="22218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Игра повторяется 2-3раза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4029844" cy="1584176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 повторном повторении игры взрослый отчетливо произносит сигнал «Солнышко», разнообразит действия детей между сигналами(например-собирают цветочки). 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4317876" cy="360186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72000" y="692696"/>
            <a:ext cx="4042793" cy="148217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После </a:t>
            </a:r>
            <a:r>
              <a:rPr lang="ru-RU" sz="2000" dirty="0"/>
              <a:t>слова «Дождь» постепенно исключает подсказывающие указания. </a:t>
            </a:r>
          </a:p>
          <a:p>
            <a:endParaRPr lang="ru-RU" sz="14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64905"/>
            <a:ext cx="4319463" cy="3600399"/>
          </a:xfrm>
        </p:spPr>
      </p:pic>
    </p:spTree>
    <p:extLst>
      <p:ext uri="{BB962C8B-B14F-4D97-AF65-F5344CB8AC3E}">
        <p14:creationId xmlns:p14="http://schemas.microsoft.com/office/powerpoint/2010/main" val="11187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Подведение итогов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417227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Воспитатель или сами играющие оценивают успехи водящего и других детей, выясняют причины успешных действий, отмечают различные варианты, позволяющие достичь положительных результатов при решении двигательной задачи.</a:t>
            </a:r>
          </a:p>
          <a:p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855027" cy="3024336"/>
          </a:xfrm>
        </p:spPr>
      </p:pic>
    </p:spTree>
    <p:extLst>
      <p:ext uri="{BB962C8B-B14F-4D97-AF65-F5344CB8AC3E}">
        <p14:creationId xmlns:p14="http://schemas.microsoft.com/office/powerpoint/2010/main" val="21703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Руководство в ходе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В процессе игры воспитатель должен следить за правильностью выполнения движений, соблюдением правил игры, нагрузкой и взаимоотношениями детей. Регулирование нагрузки осуществляется через определение количества повторений игры, увеличение или уменьшение активности играющих путем назначения водящими детей с разным уровнем развития движений.</a:t>
            </a:r>
          </a:p>
          <a:p>
            <a:r>
              <a:rPr lang="ru-RU" dirty="0"/>
              <a:t>Разрешение конфликтов во взаимоотношениях между детьми в младших группах легче осуществляется через игровые образы.</a:t>
            </a:r>
          </a:p>
        </p:txBody>
      </p:sp>
    </p:spTree>
    <p:extLst>
      <p:ext uri="{BB962C8B-B14F-4D97-AF65-F5344CB8AC3E}">
        <p14:creationId xmlns:p14="http://schemas.microsoft.com/office/powerpoint/2010/main" val="10871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ГЛАВНОЕ </a:t>
            </a:r>
            <a:r>
              <a:rPr lang="ru-RU" sz="2400" dirty="0"/>
              <a:t>ПРАВИЛО подвижных игр – движения, которые выполняются в игре, должны быть очень хорошо усвоены детьми и разучены воспитателем предварительно на физкультурных занятиях и в индивидуальной работе в режиме дня.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697059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4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– подвижная игра?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147248" cy="5289451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Подвижная игра — это сознательная, активная деятельность ребенка, характеризующаяся точным и своевременным выполнением заданий, основанных на разных видах движений и связанных с обязательными для всех играющих правилами.</a:t>
            </a:r>
          </a:p>
          <a:p>
            <a:endParaRPr lang="ru-RU" sz="3400" dirty="0" smtClean="0"/>
          </a:p>
          <a:p>
            <a:r>
              <a:rPr lang="ru-RU" sz="3400" dirty="0" smtClean="0"/>
              <a:t>Подвижная игра является одним из важнейших средств физического воспитания детей дошкольного возраста. Она способствует физическому, умственному, нравственному и эстетическому развитию ребенка. Во время подвижных игр у детей развиваются и совершенствуются основные виды  движения ходьба, бег, прыжки, лазанье, ползанье, метание, ловля и т.д., развиваются такие качества, как инициатива и самостоятельность, уверенность и настойчивость. Они приучаются согласовывать свои действия и даже соблюдать определенные правила.</a:t>
            </a:r>
          </a:p>
          <a:p>
            <a:endParaRPr lang="ru-RU" sz="3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2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В</a:t>
            </a:r>
            <a:r>
              <a:rPr lang="ru-RU" dirty="0" smtClean="0"/>
              <a:t>иды подвижных игр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496" y="1124744"/>
            <a:ext cx="8793984" cy="5699085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Можно выделить следующие виды подвижных игр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981312" y="22048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053910" y="22048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242269" y="22048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453278" y="22048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7158" y="3861048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сюжетные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3861048"/>
            <a:ext cx="20162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бессюжетные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861048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игровые упражнения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06962" y="3861048"/>
            <a:ext cx="201350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и</a:t>
            </a:r>
            <a:r>
              <a:rPr lang="ru-RU" sz="2400" dirty="0" smtClean="0"/>
              <a:t>гры-забавы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91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4104456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Сюжетные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968552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6800" dirty="0" smtClean="0"/>
              <a:t>Сюжетные </a:t>
            </a:r>
            <a:r>
              <a:rPr lang="ru-RU" sz="6800" dirty="0"/>
              <a:t>подвижные игры </a:t>
            </a:r>
            <a:r>
              <a:rPr lang="ru-RU" sz="6800" dirty="0" smtClean="0"/>
              <a:t>в   </a:t>
            </a:r>
            <a:r>
              <a:rPr lang="ru-RU" sz="6800" dirty="0"/>
              <a:t>младшем дошкольном возрасте    </a:t>
            </a:r>
            <a:r>
              <a:rPr lang="ru-RU" sz="6800" dirty="0" smtClean="0"/>
              <a:t>особенно </a:t>
            </a:r>
            <a:r>
              <a:rPr lang="ru-RU" sz="6800" dirty="0"/>
              <a:t>популярны. Игры этого вида строятся на основе   имеющихся у них представлений и знаний об окружающей жизни, профессиях (летчик, пожарный, шофер и т. п.), средствах транспорта (автомобиль, поезд, самолет), явлениях природы, образе жизни и повадках животных и птиц</a:t>
            </a:r>
            <a:r>
              <a:rPr lang="ru-RU" sz="6800" dirty="0" smtClean="0"/>
              <a:t>.</a:t>
            </a:r>
          </a:p>
          <a:p>
            <a:pPr marL="0" indent="0">
              <a:buNone/>
            </a:pPr>
            <a:r>
              <a:rPr lang="ru-RU" sz="6800" dirty="0" smtClean="0"/>
              <a:t>      «Солнышко и дождик», «Лохматый пес», «Самолеты»,            </a:t>
            </a:r>
          </a:p>
          <a:p>
            <a:pPr marL="0" indent="0">
              <a:buNone/>
            </a:pPr>
            <a:r>
              <a:rPr lang="ru-RU" sz="6800" dirty="0"/>
              <a:t> </a:t>
            </a:r>
            <a:r>
              <a:rPr lang="ru-RU" sz="6800" dirty="0" smtClean="0"/>
              <a:t>     «</a:t>
            </a:r>
            <a:r>
              <a:rPr lang="ru-RU" sz="6800" dirty="0"/>
              <a:t>Мой весёлый, звонкий мяч», </a:t>
            </a:r>
            <a:r>
              <a:rPr lang="ru-RU" sz="6800" dirty="0" smtClean="0"/>
              <a:t>«</a:t>
            </a:r>
            <a:r>
              <a:rPr lang="ru-RU" sz="6800" dirty="0"/>
              <a:t>Птицы и </a:t>
            </a:r>
            <a:r>
              <a:rPr lang="ru-RU" sz="6800" dirty="0" smtClean="0"/>
              <a:t>автомобиль» и</a:t>
            </a:r>
            <a:r>
              <a:rPr lang="ru-RU" sz="6800" dirty="0"/>
              <a:t>. т. д.</a:t>
            </a:r>
          </a:p>
          <a:p>
            <a:r>
              <a:rPr lang="ru-RU" sz="6800" dirty="0"/>
              <a:t>Игры проводятся под непосредственным руководством взрослого, что создает благоприятные условия для педагогического воздействия на детей. В сюжетных играх для малышей есть и ответственные роли. Чаще всего их выполняет воспитатель. </a:t>
            </a:r>
          </a:p>
          <a:p>
            <a:endParaRPr lang="ru-RU" sz="7400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2382811" cy="2016224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3145672" cy="25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816424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Бессюжетные игры. </a:t>
            </a:r>
            <a:br>
              <a:rPr lang="ru-RU" sz="2400" dirty="0" smtClean="0"/>
            </a:br>
            <a:r>
              <a:rPr lang="ru-RU" sz="2400" dirty="0" smtClean="0"/>
              <a:t>    Игровые упражнения.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204864"/>
            <a:ext cx="8208912" cy="4536504"/>
          </a:xfrm>
        </p:spPr>
        <p:txBody>
          <a:bodyPr>
            <a:normAutofit fontScale="62500" lnSpcReduction="20000"/>
          </a:bodyPr>
          <a:lstStyle/>
          <a:p>
            <a:endParaRPr lang="ru-RU" sz="1600" dirty="0" smtClean="0"/>
          </a:p>
          <a:p>
            <a:r>
              <a:rPr lang="ru-RU" sz="3400" dirty="0" smtClean="0"/>
              <a:t>Бессюжетные игры, типа </a:t>
            </a:r>
            <a:r>
              <a:rPr lang="ru-RU" sz="3400" dirty="0" err="1" smtClean="0"/>
              <a:t>ловишек</a:t>
            </a:r>
            <a:r>
              <a:rPr lang="ru-RU" sz="3400" dirty="0" smtClean="0"/>
              <a:t>, перебежек, требуют от участников довольно быстрых и ловких действий</a:t>
            </a:r>
            <a:r>
              <a:rPr lang="ru-RU" sz="3400" dirty="0"/>
              <a:t>. </a:t>
            </a:r>
            <a:r>
              <a:rPr lang="ru-RU" sz="3400" dirty="0" smtClean="0"/>
              <a:t>Поэтому с  </a:t>
            </a:r>
            <a:r>
              <a:rPr lang="ru-RU" sz="3400" dirty="0"/>
              <a:t>малышами могут быть проведены лишь самые элементарные формы игр этого вида.  </a:t>
            </a:r>
            <a:r>
              <a:rPr lang="ru-RU" sz="3400" dirty="0" smtClean="0"/>
              <a:t>Вначале </a:t>
            </a:r>
            <a:r>
              <a:rPr lang="ru-RU" sz="3400" dirty="0"/>
              <a:t>ш</a:t>
            </a:r>
            <a:r>
              <a:rPr lang="ru-RU" sz="3400" dirty="0" smtClean="0"/>
              <a:t>ироко используют  их в игровых упражнениях, например: "Прокати мяч", "Попади в воротца", "Подбрось повыше" и др. </a:t>
            </a:r>
          </a:p>
          <a:p>
            <a:r>
              <a:rPr lang="ru-RU" sz="3400" dirty="0" smtClean="0"/>
              <a:t>Многие упражнения имеют сюжетный характер, т. е. в них вносится элемент игры (например, "По мостику", "Через ручеек"). Это делает их более интересными для детей, позволяет привлечь внимание малышей к предлагаемым им двигательным заданиям и способствует более старательному и точному их выполнению.</a:t>
            </a:r>
          </a:p>
          <a:p>
            <a:r>
              <a:rPr lang="ru-RU" sz="3400" dirty="0" smtClean="0"/>
              <a:t>Упражняясь в этих движениях, дети постепенно овладевают навыками и умениями действовать с различными предметами (мячами, шарами, кольцами), у них развивается глазомер, координация движений, ловкость. Участвуя в таких играх, малыши приобретают много полезных навыков.</a:t>
            </a:r>
          </a:p>
          <a:p>
            <a:endParaRPr lang="ru-RU" sz="3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4444998" cy="2016224"/>
          </a:xfrm>
        </p:spPr>
      </p:pic>
    </p:spTree>
    <p:extLst>
      <p:ext uri="{BB962C8B-B14F-4D97-AF65-F5344CB8AC3E}">
        <p14:creationId xmlns:p14="http://schemas.microsoft.com/office/powerpoint/2010/main" val="12235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Игры-забавы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Игры забавы. В работе с детьми дошкольного возраста используются и так называемые игры-забавы, аттракционы. Не будучи особенно важными для физического развития, они, однако, часто проводятся на вечерах досуга, на физкультурных праздниках.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230389" cy="4032448"/>
          </a:xfrm>
        </p:spPr>
      </p:pic>
    </p:spTree>
    <p:extLst>
      <p:ext uri="{BB962C8B-B14F-4D97-AF65-F5344CB8AC3E}">
        <p14:creationId xmlns:p14="http://schemas.microsoft.com/office/powerpoint/2010/main" val="38713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 степени нагрузки подвижные игры </a:t>
            </a:r>
            <a:r>
              <a:rPr lang="ru-RU" dirty="0" smtClean="0"/>
              <a:t>разделяются: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24128" y="2492896"/>
            <a:ext cx="2592288" cy="1255948"/>
          </a:xfrm>
          <a:prstGeom prst="roundRect">
            <a:avLst>
              <a:gd name="adj" fmla="val 23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Игры средней подвижности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584" y="2492896"/>
            <a:ext cx="2592288" cy="12781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Игры большой подвижности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75856" y="4185084"/>
            <a:ext cx="266429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Игры малой подвижности</a:t>
            </a:r>
            <a:endParaRPr lang="ru-RU" sz="24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835696" y="1700808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804248" y="1700808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355976" y="3356992"/>
            <a:ext cx="576064" cy="828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Этапы проведения подвижной игры: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836712"/>
            <a:ext cx="712563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1.             Подготовка  </a:t>
            </a:r>
            <a:r>
              <a:rPr lang="ru-RU" sz="2400" dirty="0"/>
              <a:t>игры самим педагогом 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157860" y="1484784"/>
            <a:ext cx="2423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4426" y="1809635"/>
            <a:ext cx="7128792" cy="705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2.            Эмоциональный </a:t>
            </a:r>
            <a:r>
              <a:rPr lang="ru-RU" sz="2400" dirty="0"/>
              <a:t>настрой детей на </a:t>
            </a:r>
            <a:r>
              <a:rPr lang="ru-RU" sz="2400" dirty="0" smtClean="0"/>
              <a:t>игру.</a:t>
            </a:r>
            <a:endParaRPr lang="ru-RU" sz="2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05" y="2541366"/>
            <a:ext cx="304826" cy="23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5780" y="2780928"/>
            <a:ext cx="71287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white"/>
                </a:solidFill>
              </a:rPr>
              <a:t>3.            Объяснение правил.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9742" y="3746500"/>
            <a:ext cx="711663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400" dirty="0" smtClean="0"/>
              <a:t>4.           Проигрывание </a:t>
            </a:r>
            <a:r>
              <a:rPr lang="ru-RU" sz="2400" dirty="0"/>
              <a:t>игры с обязательным </a:t>
            </a:r>
            <a:r>
              <a:rPr lang="ru-RU" sz="2400" dirty="0" smtClean="0"/>
              <a:t>    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участием  педагога. 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76" y="3429000"/>
            <a:ext cx="304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80" y="4538588"/>
            <a:ext cx="304800" cy="24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1929" y="4782418"/>
            <a:ext cx="713463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5.            2-3 </a:t>
            </a:r>
            <a:r>
              <a:rPr lang="ru-RU" sz="2400" dirty="0"/>
              <a:t>повторения игры на одном </a:t>
            </a:r>
            <a:r>
              <a:rPr lang="ru-RU" sz="2400" dirty="0" smtClean="0"/>
              <a:t>занятии.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1929" y="5607642"/>
            <a:ext cx="7134635" cy="1239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6.          Предложение </a:t>
            </a:r>
            <a:r>
              <a:rPr lang="ru-RU" sz="2400" dirty="0"/>
              <a:t>детям </a:t>
            </a:r>
            <a:r>
              <a:rPr lang="ru-RU" sz="2400" dirty="0" smtClean="0"/>
              <a:t>выбора </a:t>
            </a:r>
            <a:r>
              <a:rPr lang="ru-RU" sz="2400" dirty="0"/>
              <a:t>игры </a:t>
            </a:r>
            <a:r>
              <a:rPr lang="ru-RU" sz="2400" dirty="0" smtClean="0"/>
              <a:t>.           Закрепление </a:t>
            </a:r>
            <a:r>
              <a:rPr lang="ru-RU" sz="2400" dirty="0"/>
              <a:t>игры на последующих занятиях с напоминанием основных </a:t>
            </a:r>
            <a:r>
              <a:rPr lang="ru-RU" sz="2400" dirty="0" smtClean="0"/>
              <a:t>правил.</a:t>
            </a:r>
            <a:endParaRPr lang="ru-RU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26" y="5358482"/>
            <a:ext cx="356120" cy="24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4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Методика разучивания подвижных игр с детьми дошкольного возраста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363272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Независимо от вида подвижной игры, сложности и возрастной принадлежности, её развитие проходит  по одним закономерным этапам: </a:t>
            </a:r>
          </a:p>
          <a:p>
            <a:r>
              <a:rPr lang="ru-RU" dirty="0" smtClean="0"/>
              <a:t>1. выбор игры, </a:t>
            </a:r>
          </a:p>
          <a:p>
            <a:r>
              <a:rPr lang="ru-RU" dirty="0" smtClean="0"/>
              <a:t>2. создание интереса детей к игре, </a:t>
            </a:r>
          </a:p>
          <a:p>
            <a:r>
              <a:rPr lang="ru-RU" dirty="0" smtClean="0"/>
              <a:t>3. сбор на игру, </a:t>
            </a:r>
          </a:p>
          <a:p>
            <a:r>
              <a:rPr lang="ru-RU" dirty="0" smtClean="0"/>
              <a:t>4. организация играющих, </a:t>
            </a:r>
          </a:p>
          <a:p>
            <a:r>
              <a:rPr lang="ru-RU" dirty="0" smtClean="0"/>
              <a:t>5. объяснение правил игры, </a:t>
            </a:r>
          </a:p>
          <a:p>
            <a:r>
              <a:rPr lang="ru-RU" dirty="0" smtClean="0"/>
              <a:t>6. распределение ролей, </a:t>
            </a:r>
          </a:p>
          <a:p>
            <a:r>
              <a:rPr lang="ru-RU" dirty="0" smtClean="0"/>
              <a:t>7. разметка площадки, </a:t>
            </a:r>
          </a:p>
          <a:p>
            <a:r>
              <a:rPr lang="ru-RU" dirty="0" smtClean="0"/>
              <a:t>8. раздача инвентаря и атрибутов, </a:t>
            </a:r>
          </a:p>
          <a:p>
            <a:r>
              <a:rPr lang="ru-RU" dirty="0" smtClean="0"/>
              <a:t>9. сигнал на начало игры, </a:t>
            </a:r>
          </a:p>
          <a:p>
            <a:r>
              <a:rPr lang="ru-RU" dirty="0" smtClean="0"/>
              <a:t>10. проведение игры, </a:t>
            </a:r>
          </a:p>
          <a:p>
            <a:r>
              <a:rPr lang="ru-RU" dirty="0" smtClean="0"/>
              <a:t>11. сигнал на окончание игры, </a:t>
            </a:r>
          </a:p>
          <a:p>
            <a:r>
              <a:rPr lang="ru-RU" dirty="0" smtClean="0"/>
              <a:t>12. педагогический анализ игры </a:t>
            </a:r>
          </a:p>
        </p:txBody>
      </p:sp>
    </p:spTree>
    <p:extLst>
      <p:ext uri="{BB962C8B-B14F-4D97-AF65-F5344CB8AC3E}">
        <p14:creationId xmlns:p14="http://schemas.microsoft.com/office/powerpoint/2010/main" val="24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1383</Words>
  <Application>Microsoft Office PowerPoint</Application>
  <PresentationFormat>Экран (4:3)</PresentationFormat>
  <Paragraphs>116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Что такое – подвижная игра?</vt:lpstr>
      <vt:lpstr>Виды подвижных игр</vt:lpstr>
      <vt:lpstr>                      Сюжетные игры</vt:lpstr>
      <vt:lpstr>Бессюжетные игры.      Игровые упражнения. </vt:lpstr>
      <vt:lpstr>Игры-забавы</vt:lpstr>
      <vt:lpstr>По степени нагрузки подвижные игры разделяются: </vt:lpstr>
      <vt:lpstr>Этапы проведения подвижной игры:</vt:lpstr>
      <vt:lpstr>Методика разучивания подвижных игр с детьми дошкольного возраста </vt:lpstr>
      <vt:lpstr>Особенности методики разучивания подвижной игры с детьми 1 и 2 младших групп. </vt:lpstr>
      <vt:lpstr>Презентация PowerPoint</vt:lpstr>
      <vt:lpstr>Презентация PowerPoint</vt:lpstr>
      <vt:lpstr>Презентация PowerPoint</vt:lpstr>
      <vt:lpstr>Знакомство с новой игрой.</vt:lpstr>
      <vt:lpstr>Дети прослушивают и повторяют вслед за воспитателем стихотворение. Затем под его слова совершают движения, подражая воспитателю. </vt:lpstr>
      <vt:lpstr>Игра повторяется 2-3раза</vt:lpstr>
      <vt:lpstr>Подведение итогов</vt:lpstr>
      <vt:lpstr>Руководство в ходе игры</vt:lpstr>
      <vt:lpstr>ГЛАВНОЕ ПРАВИЛО подвижных игр – движения, которые выполняются в игре, должны быть очень хорошо усвоены детьми и разучены воспитателем предварительно на физкультурных занятиях и в индивидуальной работе в режиме дня.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МБДОУ12</cp:lastModifiedBy>
  <cp:revision>65</cp:revision>
  <dcterms:created xsi:type="dcterms:W3CDTF">2014-03-24T16:46:44Z</dcterms:created>
  <dcterms:modified xsi:type="dcterms:W3CDTF">2022-10-25T05:32:57Z</dcterms:modified>
</cp:coreProperties>
</file>